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5.xml" ContentType="application/vnd.openxmlformats-officedocument.theme+xml"/>
  <Override PartName="/ppt/tags/tag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9.xml" ContentType="application/vnd.openxmlformats-officedocument.theme+xml"/>
  <Override PartName="/ppt/tags/tag2.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0.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1.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7.xml" ContentType="application/vnd.openxmlformats-officedocument.theme+xml"/>
  <Override PartName="/ppt/slideLayouts/slideLayout102.xml" ContentType="application/vnd.openxmlformats-officedocument.presentationml.slideLayout+xml"/>
  <Override PartName="/ppt/theme/theme28.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0.xml" ContentType="application/vnd.openxmlformats-officedocument.theme+xml"/>
  <Override PartName="/ppt/slideLayouts/slideLayout120.xml" ContentType="application/vnd.openxmlformats-officedocument.presentationml.slideLayout+xml"/>
  <Override PartName="/ppt/theme/theme31.xml" ContentType="application/vnd.openxmlformats-officedocument.theme+xml"/>
  <Override PartName="/ppt/theme/theme3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4"/>
    <p:sldMasterId id="2147483656" r:id="rId5"/>
    <p:sldMasterId id="2147483654"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8" r:id="rId16"/>
    <p:sldMasterId id="2147483676" r:id="rId17"/>
    <p:sldMasterId id="2147483680" r:id="rId18"/>
    <p:sldMasterId id="2147483684" r:id="rId19"/>
    <p:sldMasterId id="2147483696" r:id="rId20"/>
    <p:sldMasterId id="2147483700" r:id="rId21"/>
    <p:sldMasterId id="2147483706" r:id="rId22"/>
    <p:sldMasterId id="2147483719" r:id="rId23"/>
    <p:sldMasterId id="2147483723" r:id="rId24"/>
    <p:sldMasterId id="2147483727" r:id="rId25"/>
    <p:sldMasterId id="2147483732" r:id="rId26"/>
    <p:sldMasterId id="2147483740" r:id="rId27"/>
    <p:sldMasterId id="2147483759" r:id="rId28"/>
    <p:sldMasterId id="2147483764" r:id="rId29"/>
    <p:sldMasterId id="2147483794" r:id="rId30"/>
    <p:sldMasterId id="2147483800" r:id="rId31"/>
    <p:sldMasterId id="2147483803" r:id="rId32"/>
    <p:sldMasterId id="2147483814" r:id="rId33"/>
    <p:sldMasterId id="2147483828" r:id="rId34"/>
  </p:sldMasterIdLst>
  <p:notesMasterIdLst>
    <p:notesMasterId r:id="rId80"/>
  </p:notesMasterIdLst>
  <p:sldIdLst>
    <p:sldId id="273" r:id="rId35"/>
    <p:sldId id="1138" r:id="rId36"/>
    <p:sldId id="285" r:id="rId37"/>
    <p:sldId id="1479" r:id="rId38"/>
    <p:sldId id="1208" r:id="rId39"/>
    <p:sldId id="1478" r:id="rId40"/>
    <p:sldId id="1481" r:id="rId41"/>
    <p:sldId id="1207" r:id="rId42"/>
    <p:sldId id="1151" r:id="rId43"/>
    <p:sldId id="1488" r:id="rId44"/>
    <p:sldId id="4476" r:id="rId45"/>
    <p:sldId id="4477" r:id="rId46"/>
    <p:sldId id="4478" r:id="rId47"/>
    <p:sldId id="4479" r:id="rId48"/>
    <p:sldId id="4480" r:id="rId49"/>
    <p:sldId id="4481" r:id="rId50"/>
    <p:sldId id="4482" r:id="rId51"/>
    <p:sldId id="4483" r:id="rId52"/>
    <p:sldId id="4484" r:id="rId53"/>
    <p:sldId id="4485" r:id="rId54"/>
    <p:sldId id="4486" r:id="rId55"/>
    <p:sldId id="4487" r:id="rId56"/>
    <p:sldId id="4488" r:id="rId57"/>
    <p:sldId id="4489" r:id="rId58"/>
    <p:sldId id="4490" r:id="rId59"/>
    <p:sldId id="4491" r:id="rId60"/>
    <p:sldId id="4492" r:id="rId61"/>
    <p:sldId id="4493" r:id="rId62"/>
    <p:sldId id="1273" r:id="rId63"/>
    <p:sldId id="1465" r:id="rId64"/>
    <p:sldId id="1475" r:id="rId65"/>
    <p:sldId id="260" r:id="rId66"/>
    <p:sldId id="1476" r:id="rId67"/>
    <p:sldId id="261" r:id="rId68"/>
    <p:sldId id="1482" r:id="rId69"/>
    <p:sldId id="586" r:id="rId70"/>
    <p:sldId id="590" r:id="rId71"/>
    <p:sldId id="598" r:id="rId72"/>
    <p:sldId id="581" r:id="rId73"/>
    <p:sldId id="1486" r:id="rId74"/>
    <p:sldId id="1500" r:id="rId75"/>
    <p:sldId id="325" r:id="rId76"/>
    <p:sldId id="354" r:id="rId77"/>
    <p:sldId id="894" r:id="rId78"/>
    <p:sldId id="447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2C516A"/>
    <a:srgbClr val="DA6D0E"/>
    <a:srgbClr val="A88707"/>
    <a:srgbClr val="E47100"/>
    <a:srgbClr val="2A3861"/>
    <a:srgbClr val="222C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3CC8CA-D722-0342-9DF7-0B34306E815A}" v="3" dt="2023-05-31T14:53:35.6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29"/>
    <p:restoredTop sz="69975"/>
  </p:normalViewPr>
  <p:slideViewPr>
    <p:cSldViewPr snapToGrid="0">
      <p:cViewPr varScale="1">
        <p:scale>
          <a:sx n="93" d="100"/>
          <a:sy n="93" d="100"/>
        </p:scale>
        <p:origin x="1216" y="208"/>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8.xml"/><Relationship Id="rId47" Type="http://schemas.openxmlformats.org/officeDocument/2006/relationships/slide" Target="slides/slide13.xml"/><Relationship Id="rId63" Type="http://schemas.openxmlformats.org/officeDocument/2006/relationships/slide" Target="slides/slide29.xml"/><Relationship Id="rId68" Type="http://schemas.openxmlformats.org/officeDocument/2006/relationships/slide" Target="slides/slide34.xml"/><Relationship Id="rId84" Type="http://schemas.openxmlformats.org/officeDocument/2006/relationships/tableStyles" Target="tableStyle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37" Type="http://schemas.openxmlformats.org/officeDocument/2006/relationships/slide" Target="slides/slide3.xml"/><Relationship Id="rId53" Type="http://schemas.openxmlformats.org/officeDocument/2006/relationships/slide" Target="slides/slide19.xml"/><Relationship Id="rId58" Type="http://schemas.openxmlformats.org/officeDocument/2006/relationships/slide" Target="slides/slide24.xml"/><Relationship Id="rId74" Type="http://schemas.openxmlformats.org/officeDocument/2006/relationships/slide" Target="slides/slide40.xml"/><Relationship Id="rId79" Type="http://schemas.openxmlformats.org/officeDocument/2006/relationships/slide" Target="slides/slide45.xml"/><Relationship Id="rId5" Type="http://schemas.openxmlformats.org/officeDocument/2006/relationships/slideMaster" Target="slideMasters/slideMaster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slide" Target="slides/slide43.xml"/><Relationship Id="rId8" Type="http://schemas.openxmlformats.org/officeDocument/2006/relationships/slideMaster" Target="slideMasters/slideMaster5.xml"/><Relationship Id="rId51" Type="http://schemas.openxmlformats.org/officeDocument/2006/relationships/slide" Target="slides/slide17.xml"/><Relationship Id="rId72" Type="http://schemas.openxmlformats.org/officeDocument/2006/relationships/slide" Target="slides/slide38.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slideMaster" Target="slideMasters/slideMaster17.xml"/><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slide" Target="slides/slide4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slide" Target="slides/slide44.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5.xml"/><Relationship Id="rId34" Type="http://schemas.openxmlformats.org/officeDocument/2006/relationships/slideMaster" Target="slideMasters/slideMaster31.xml"/><Relationship Id="rId50" Type="http://schemas.openxmlformats.org/officeDocument/2006/relationships/slide" Target="slides/slide16.xml"/><Relationship Id="rId55" Type="http://schemas.openxmlformats.org/officeDocument/2006/relationships/slide" Target="slides/slide21.xml"/><Relationship Id="rId76" Type="http://schemas.openxmlformats.org/officeDocument/2006/relationships/slide" Target="slides/slide42.xml"/><Relationship Id="rId7" Type="http://schemas.openxmlformats.org/officeDocument/2006/relationships/slideMaster" Target="slideMasters/slideMaster4.xml"/><Relationship Id="rId71" Type="http://schemas.openxmlformats.org/officeDocument/2006/relationships/slide" Target="slides/slide37.xml"/><Relationship Id="rId2" Type="http://schemas.openxmlformats.org/officeDocument/2006/relationships/customXml" Target="../customXml/item2.xml"/><Relationship Id="rId29" Type="http://schemas.openxmlformats.org/officeDocument/2006/relationships/slideMaster" Target="slideMasters/slideMaster26.xml"/><Relationship Id="rId24" Type="http://schemas.openxmlformats.org/officeDocument/2006/relationships/slideMaster" Target="slideMasters/slideMaster21.xml"/><Relationship Id="rId40" Type="http://schemas.openxmlformats.org/officeDocument/2006/relationships/slide" Target="slides/slide6.xml"/><Relationship Id="rId45" Type="http://schemas.openxmlformats.org/officeDocument/2006/relationships/slide" Target="slides/slide11.xml"/><Relationship Id="rId66" Type="http://schemas.openxmlformats.org/officeDocument/2006/relationships/slide" Target="slides/slide32.xml"/><Relationship Id="rId61" Type="http://schemas.openxmlformats.org/officeDocument/2006/relationships/slide" Target="slides/slide2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pp, Stephanie S (sss5sc)" userId="32ad11e2-6e98-46b4-87f4-a31b3ad2ebba" providerId="ADAL" clId="{993CC8CA-D722-0342-9DF7-0B34306E815A}"/>
    <pc:docChg chg="modSld">
      <pc:chgData name="Shipp, Stephanie S (sss5sc)" userId="32ad11e2-6e98-46b4-87f4-a31b3ad2ebba" providerId="ADAL" clId="{993CC8CA-D722-0342-9DF7-0B34306E815A}" dt="2023-05-31T14:54:12.352" v="32" actId="1076"/>
      <pc:docMkLst>
        <pc:docMk/>
      </pc:docMkLst>
      <pc:sldChg chg="modSp mod">
        <pc:chgData name="Shipp, Stephanie S (sss5sc)" userId="32ad11e2-6e98-46b4-87f4-a31b3ad2ebba" providerId="ADAL" clId="{993CC8CA-D722-0342-9DF7-0B34306E815A}" dt="2023-05-31T14:54:12.352" v="32" actId="1076"/>
        <pc:sldMkLst>
          <pc:docMk/>
          <pc:sldMk cId="2114420593" sldId="4475"/>
        </pc:sldMkLst>
        <pc:spChg chg="mod">
          <ac:chgData name="Shipp, Stephanie S (sss5sc)" userId="32ad11e2-6e98-46b4-87f4-a31b3ad2ebba" providerId="ADAL" clId="{993CC8CA-D722-0342-9DF7-0B34306E815A}" dt="2023-05-31T14:53:46.268" v="27" actId="1076"/>
          <ac:spMkLst>
            <pc:docMk/>
            <pc:sldMk cId="2114420593" sldId="4475"/>
            <ac:spMk id="2" creationId="{2551EF71-67AC-B653-6746-C68B298B1A39}"/>
          </ac:spMkLst>
        </pc:spChg>
        <pc:spChg chg="mod">
          <ac:chgData name="Shipp, Stephanie S (sss5sc)" userId="32ad11e2-6e98-46b4-87f4-a31b3ad2ebba" providerId="ADAL" clId="{993CC8CA-D722-0342-9DF7-0B34306E815A}" dt="2023-05-31T14:54:12.352" v="32" actId="1076"/>
          <ac:spMkLst>
            <pc:docMk/>
            <pc:sldMk cId="2114420593" sldId="4475"/>
            <ac:spMk id="7" creationId="{E1AA2EB8-69EB-348C-D8E6-E16A7C98F8B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3T09:13:50.590"/>
    </inkml:context>
    <inkml:brush xml:id="br0">
      <inkml:brushProperty name="width" value="0.025" units="cm"/>
      <inkml:brushProperty name="height" value="0.025" units="cm"/>
      <inkml:brushProperty name="color" value="#FFFFFF"/>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3T09:15:37.317"/>
    </inkml:context>
    <inkml:brush xml:id="br0">
      <inkml:brushProperty name="width" value="0.025" units="cm"/>
      <inkml:brushProperty name="height" value="0.025" units="cm"/>
      <inkml:brushProperty name="color" value="#FFFFFF"/>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8E670-59E9-7040-86C6-47E90554D0F7}" type="datetimeFigureOut">
              <a:rPr lang="en-US" smtClean="0"/>
              <a:t>5/31/23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84223-1D8D-DB4E-80E4-3985798CD799}" type="slidenum">
              <a:rPr lang="en-US" smtClean="0"/>
              <a:t>‹#›</a:t>
            </a:fld>
            <a:endParaRPr lang="en-US"/>
          </a:p>
        </p:txBody>
      </p:sp>
    </p:spTree>
    <p:extLst>
      <p:ext uri="{BB962C8B-B14F-4D97-AF65-F5344CB8AC3E}">
        <p14:creationId xmlns:p14="http://schemas.microsoft.com/office/powerpoint/2010/main" val="29172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 been an exciting day.  First let me share about my home institute.</a:t>
            </a:r>
          </a:p>
          <a:p>
            <a:endParaRPr lang="en-US" dirty="0"/>
          </a:p>
          <a:p>
            <a:r>
              <a:rPr lang="en-US" dirty="0"/>
              <a:t>Five pillars –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data acquisition,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engineering,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analysis,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dissemination, and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ethics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076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this work has come our community engagement framework,</a:t>
            </a:r>
          </a:p>
          <a:p>
            <a:r>
              <a:rPr lang="en-US" dirty="0"/>
              <a:t>We call this our </a:t>
            </a:r>
            <a:r>
              <a:rPr kumimoji="0" lang="en-US" sz="12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t>Community Learning through Data-Driven Discovery (CLD3) process.</a:t>
            </a:r>
          </a:p>
          <a:p>
            <a:r>
              <a:rPr kumimoji="0" lang="en-US" sz="12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t>In this picture, what you will notice is that the outside circle is where the engagement with community stakeholders occurs in the context of a local community,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t>This </a:t>
            </a:r>
            <a:r>
              <a:rPr kumimoji="0" lang="en-US" sz="1200" b="0" i="0" u="none" strike="noStrike" kern="1200" cap="none" spc="0" normalizeH="0" baseline="0" noProof="0" dirty="0">
                <a:ln>
                  <a:noFill/>
                </a:ln>
                <a:solidFill>
                  <a:prstClr val="black"/>
                </a:solidFill>
                <a:effectLst/>
                <a:uLnTx/>
                <a:uFillTx/>
                <a:latin typeface="Stratum2 Regular" panose="020B0506030000020004" pitchFamily="34" charset="0"/>
                <a:ea typeface="+mn-ea"/>
                <a:cs typeface="+mn-cs"/>
              </a:rPr>
              <a:t>outer wheel is the continuous interaction and communication across stakeholders.</a:t>
            </a:r>
          </a:p>
          <a:p>
            <a:r>
              <a:rPr kumimoji="0" lang="en-US" sz="12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t>We engage with the community to identify their issues, partner with subject matter experts, provide data insights to the community, share learning to drive change, and support the community in the next steps. We facilitate these interactions, </a:t>
            </a:r>
          </a:p>
          <a:p>
            <a:endParaRPr kumimoji="0" lang="en-US" sz="12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endParaRPr>
          </a:p>
          <a:p>
            <a:r>
              <a:rPr kumimoji="0" lang="en-US" sz="12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t>The </a:t>
            </a:r>
            <a:r>
              <a:rPr kumimoji="0" lang="en-US" sz="1200" b="0" i="0" u="none" strike="noStrike" kern="1200" cap="none" spc="0" normalizeH="0" baseline="0" noProof="0" dirty="0">
                <a:ln>
                  <a:noFill/>
                </a:ln>
                <a:solidFill>
                  <a:prstClr val="black"/>
                </a:solidFill>
                <a:effectLst/>
                <a:uLnTx/>
                <a:uFillTx/>
                <a:latin typeface="Stratum2 Regular" panose="020B0506030000020004" pitchFamily="34" charset="0"/>
                <a:ea typeface="+mn-ea"/>
                <a:cs typeface="+mn-cs"/>
              </a:rPr>
              <a:t>middle wheel is the data-driven learning process. This is at the heart of what we do, We can take their problems and put them in a data context or a biocomplexity context. </a:t>
            </a:r>
          </a:p>
          <a:p>
            <a:r>
              <a:rPr kumimoji="0" lang="en-US" sz="1200" b="0" i="0" u="none" strike="noStrike" kern="1200" cap="none" spc="0" normalizeH="0" baseline="0" noProof="0" dirty="0">
                <a:ln>
                  <a:noFill/>
                </a:ln>
                <a:solidFill>
                  <a:prstClr val="black"/>
                </a:solidFill>
                <a:effectLst/>
                <a:uLnTx/>
                <a:uFillTx/>
                <a:latin typeface="Stratum2 Regular" panose="020B0506030000020004" pitchFamily="34" charset="0"/>
                <a:ea typeface="+mn-ea"/>
                <a:cs typeface="+mn-cs"/>
              </a:rPr>
              <a:t>We go through data discovery, build and share data insight. The community can then take action, measure and evaluate, redirect resources, and continue the process iteratively.</a:t>
            </a:r>
          </a:p>
          <a:p>
            <a:endParaRPr kumimoji="0" lang="en-US" sz="1200" b="0" i="0" u="none" strike="noStrike" kern="1200" cap="none" spc="0" normalizeH="0" baseline="0" noProof="0" dirty="0">
              <a:ln>
                <a:noFill/>
              </a:ln>
              <a:solidFill>
                <a:prstClr val="black"/>
              </a:solidFill>
              <a:effectLst/>
              <a:uLnTx/>
              <a:uFillTx/>
              <a:latin typeface="Stratum2 Regular" panose="020B0506030000020004" pitchFamily="34" charset="0"/>
              <a:ea typeface="+mn-ea"/>
              <a:cs typeface="+mn-cs"/>
            </a:endParaRPr>
          </a:p>
          <a:p>
            <a:r>
              <a:rPr kumimoji="0" lang="en-US" sz="1200" b="0" i="0" u="none" strike="noStrike" kern="1200" cap="none" spc="0" normalizeH="0" baseline="0" noProof="0" dirty="0">
                <a:ln>
                  <a:noFill/>
                </a:ln>
                <a:solidFill>
                  <a:prstClr val="black"/>
                </a:solidFill>
                <a:effectLst/>
                <a:uLnTx/>
                <a:uFillTx/>
                <a:latin typeface="Stratum2 Regular" panose="020B0506030000020004" pitchFamily="34" charset="0"/>
                <a:ea typeface="+mn-ea"/>
                <a:cs typeface="+mn-cs"/>
              </a:rPr>
              <a:t>What makes these processes different than other collective action processes is the DSF that I just showed you is at the center of this. </a:t>
            </a:r>
          </a:p>
          <a:p>
            <a:r>
              <a:rPr kumimoji="0" lang="en-US" sz="1200" b="0" i="0" u="none" strike="noStrike" kern="1200" cap="none" spc="0" normalizeH="0" baseline="0" noProof="0" dirty="0">
                <a:ln>
                  <a:noFill/>
                </a:ln>
                <a:solidFill>
                  <a:prstClr val="black"/>
                </a:solidFill>
                <a:effectLst/>
                <a:uLnTx/>
                <a:uFillTx/>
                <a:latin typeface="Stratum2 Regular" panose="020B0506030000020004" pitchFamily="34" charset="0"/>
                <a:ea typeface="+mn-ea"/>
                <a:cs typeface="+mn-cs"/>
              </a:rPr>
              <a:t>It is the glue that ensure that </a:t>
            </a:r>
            <a:r>
              <a:rPr kumimoji="0" lang="en-US" sz="1200" b="0" i="0" u="none" strike="noStrike" kern="1200" cap="none" spc="0" normalizeH="0" baseline="0" noProof="0" dirty="0" err="1">
                <a:ln>
                  <a:noFill/>
                </a:ln>
                <a:solidFill>
                  <a:prstClr val="black"/>
                </a:solidFill>
                <a:effectLst/>
                <a:uLnTx/>
                <a:uFillTx/>
                <a:latin typeface="Stratum2 Regular" panose="020B0506030000020004" pitchFamily="34" charset="0"/>
                <a:ea typeface="+mn-ea"/>
                <a:cs typeface="+mn-cs"/>
              </a:rPr>
              <a:t>rigourous</a:t>
            </a:r>
            <a:r>
              <a:rPr kumimoji="0" lang="en-US" sz="1200" b="0" i="0" u="none" strike="noStrike" kern="1200" cap="none" spc="0" normalizeH="0" baseline="0" noProof="0" dirty="0">
                <a:ln>
                  <a:noFill/>
                </a:ln>
                <a:solidFill>
                  <a:prstClr val="black"/>
                </a:solidFill>
                <a:effectLst/>
                <a:uLnTx/>
                <a:uFillTx/>
                <a:latin typeface="Stratum2 Regular" panose="020B0506030000020004" pitchFamily="34" charset="0"/>
                <a:ea typeface="+mn-ea"/>
                <a:cs typeface="+mn-cs"/>
              </a:rPr>
              <a:t> methodological activity is driving the data science work</a:t>
            </a:r>
          </a:p>
          <a:p>
            <a:endParaRPr kumimoji="0" lang="en-US" sz="1200" b="0" i="0" u="none" strike="noStrike" kern="1200" cap="none" spc="0" normalizeH="0" baseline="0" noProof="0" dirty="0">
              <a:ln>
                <a:noFill/>
              </a:ln>
              <a:solidFill>
                <a:prstClr val="black"/>
              </a:solidFill>
              <a:effectLst/>
              <a:uLnTx/>
              <a:uFillTx/>
              <a:latin typeface="Stratum2 Regular" panose="020B05060300000200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 is the our </a:t>
            </a:r>
            <a:r>
              <a:rPr kumimoji="0" lang="en-US" sz="12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t>Community Learning through Data-Driven Discovery (CLD3) process.</a:t>
            </a:r>
          </a:p>
          <a:p>
            <a:endParaRPr lang="en-US" dirty="0"/>
          </a:p>
          <a:p>
            <a:r>
              <a:rPr lang="en-US" dirty="0"/>
              <a:t>. </a:t>
            </a:r>
          </a:p>
        </p:txBody>
      </p:sp>
      <p:sp>
        <p:nvSpPr>
          <p:cNvPr id="4" name="Slide Number Placeholder 3"/>
          <p:cNvSpPr>
            <a:spLocks noGrp="1"/>
          </p:cNvSpPr>
          <p:nvPr>
            <p:ph type="sldNum" sz="quarter" idx="5"/>
          </p:nvPr>
        </p:nvSpPr>
        <p:spPr/>
        <p:txBody>
          <a:bodyPr/>
          <a:lstStyle/>
          <a:p>
            <a:fld id="{5E884223-1D8D-DB4E-80E4-3985798CD799}" type="slidenum">
              <a:rPr lang="en-US" smtClean="0"/>
              <a:t>10</a:t>
            </a:fld>
            <a:endParaRPr lang="en-US"/>
          </a:p>
        </p:txBody>
      </p:sp>
    </p:spTree>
    <p:extLst>
      <p:ext uri="{BB962C8B-B14F-4D97-AF65-F5344CB8AC3E}">
        <p14:creationId xmlns:p14="http://schemas.microsoft.com/office/powerpoint/2010/main" val="354078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Summarize </a:t>
            </a:r>
          </a:p>
          <a:p>
            <a:r>
              <a:rPr lang="en-US" sz="1200" kern="1200" dirty="0">
                <a:solidFill>
                  <a:schemeClr val="tx1"/>
                </a:solidFill>
                <a:effectLst/>
                <a:latin typeface="+mn-lt"/>
                <a:ea typeface="+mn-ea"/>
                <a:cs typeface="+mn-cs"/>
              </a:rPr>
              <a:t>Research model</a:t>
            </a:r>
          </a:p>
          <a:p>
            <a:r>
              <a:rPr lang="en-US" sz="1200" kern="1200" dirty="0">
                <a:solidFill>
                  <a:schemeClr val="tx1"/>
                </a:solidFill>
                <a:effectLst/>
                <a:latin typeface="+mn-lt"/>
                <a:ea typeface="+mn-ea"/>
                <a:cs typeface="+mn-cs"/>
              </a:rPr>
              <a:t>DSF</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CLD3</a:t>
            </a:r>
          </a:p>
          <a:p>
            <a:r>
              <a:rPr lang="en-US" sz="1200" kern="1200" dirty="0">
                <a:solidFill>
                  <a:schemeClr val="tx1"/>
                </a:solidFill>
                <a:effectLst/>
                <a:latin typeface="+mn-lt"/>
                <a:ea typeface="+mn-ea"/>
                <a:cs typeface="+mn-cs"/>
              </a:rPr>
              <a:t>As our thinking evolved, we realized that in this all data world that we all live, we all need something that we call data acumen.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092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informed decision making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Levels of data acumen – ask the audience to gain a sense of what level they are a to gain a sense of the mix of skills.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378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is the </a:t>
            </a:r>
            <a:r>
              <a:rPr lang="en-US" sz="1100" b="1" kern="0">
                <a:solidFill>
                  <a:srgbClr val="002060"/>
                </a:solidFill>
                <a:latin typeface="ITC Franklin Gothic Std Book" panose="020B0504030503020204" pitchFamily="34" charset="0"/>
              </a:rPr>
              <a:t>problem</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decision </a:t>
            </a:r>
            <a:r>
              <a:rPr lang="en-US" sz="1100" kern="0">
                <a:solidFill>
                  <a:schemeClr val="tx1"/>
                </a:solidFill>
                <a:latin typeface="ITC Franklin Gothic Std Book" panose="020B0504030503020204" pitchFamily="34" charset="0"/>
              </a:rPr>
              <a:t>needs to be made? </a:t>
            </a:r>
            <a:r>
              <a:rPr lang="en-US" sz="1100" i="1" kern="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data are available</a:t>
            </a:r>
            <a:r>
              <a:rPr lang="en-US" sz="1100" kern="0">
                <a:solidFill>
                  <a:schemeClr val="tx1"/>
                </a:solidFill>
                <a:latin typeface="ITC Franklin Gothic Std Book" panose="020B0504030503020204" pitchFamily="34" charset="0"/>
              </a:rPr>
              <a:t>? Why should I </a:t>
            </a:r>
            <a:r>
              <a:rPr lang="en-US" sz="1100" b="1" kern="0">
                <a:solidFill>
                  <a:srgbClr val="002060"/>
                </a:solidFill>
                <a:latin typeface="ITC Franklin Gothic Std Book" panose="020B0504030503020204" pitchFamily="34" charset="0"/>
              </a:rPr>
              <a:t>trust the data</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analyses </a:t>
            </a:r>
            <a:r>
              <a:rPr lang="en-US" sz="1100" kern="0">
                <a:solidFill>
                  <a:schemeClr val="tx1"/>
                </a:solidFill>
                <a:latin typeface="ITC Franklin Gothic Std Book" panose="020B0504030503020204" pitchFamily="34" charset="0"/>
              </a:rPr>
              <a:t>are needed to inform the decision? </a:t>
            </a:r>
            <a:r>
              <a:rPr lang="en-US" sz="1100" i="1" kern="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are the </a:t>
            </a:r>
            <a:r>
              <a:rPr lang="en-US" sz="1100" b="1" kern="0">
                <a:solidFill>
                  <a:srgbClr val="002060"/>
                </a:solidFill>
                <a:latin typeface="ITC Franklin Gothic Std Book" panose="020B0504030503020204" pitchFamily="34" charset="0"/>
              </a:rPr>
              <a:t>ethical considerations</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a:solidFill>
                  <a:schemeClr val="tx1"/>
                </a:solidFill>
                <a:latin typeface="ITC Franklin Gothic Std Book" panose="020B0504030503020204" pitchFamily="34" charset="0"/>
              </a:rPr>
              <a:t>What part of the </a:t>
            </a:r>
            <a:r>
              <a:rPr lang="en-US" sz="1100" b="1" kern="0">
                <a:solidFill>
                  <a:srgbClr val="002060"/>
                </a:solidFill>
                <a:latin typeface="ITC Franklin Gothic Std Book" panose="020B0504030503020204" pitchFamily="34" charset="0"/>
              </a:rPr>
              <a:t>data science process </a:t>
            </a:r>
            <a:r>
              <a:rPr lang="en-US" sz="1100" kern="0">
                <a:solidFill>
                  <a:schemeClr val="tx1"/>
                </a:solidFill>
                <a:latin typeface="ITC Franklin Gothic Std Book" panose="020B0504030503020204" pitchFamily="34" charset="0"/>
              </a:rPr>
              <a:t>is being discussed with me? (</a:t>
            </a:r>
            <a:r>
              <a:rPr lang="en-US" sz="1100" i="1" kern="0">
                <a:solidFill>
                  <a:schemeClr val="tx1"/>
                </a:solidFill>
                <a:latin typeface="ITC Franklin Gothic Std Book" panose="020B0504030503020204" pitchFamily="34" charset="0"/>
              </a:rPr>
              <a:t>clear communication and dissemination throughout the entire data science process</a:t>
            </a:r>
            <a:r>
              <a:rPr lang="en-US" sz="1100" kern="0">
                <a:solidFill>
                  <a:schemeClr val="tx1"/>
                </a:solidFill>
                <a:latin typeface="ITC Franklin Gothic Std Book" panose="020B0504030503020204" pitchFamily="34" charset="0"/>
              </a:rPr>
              <a:t>) </a:t>
            </a:r>
          </a:p>
          <a:p>
            <a:pPr fontAlgn="base">
              <a:spcAft>
                <a:spcPts val="1200"/>
              </a:spcAft>
            </a:pPr>
            <a:endParaRPr lang="en-US" sz="1100">
              <a:solidFill>
                <a:srgbClr val="FF0000"/>
              </a:solidFill>
              <a:latin typeface="ITC Franklin Gothic Std Bk C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88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Set this us as an example to use to highlight the next slides.</a:t>
            </a:r>
          </a:p>
          <a:p>
            <a:endParaRPr lang="en-US" dirty="0">
              <a:cs typeface="Calibri"/>
            </a:endParaRPr>
          </a:p>
          <a:p>
            <a:r>
              <a:rPr lang="en-US" dirty="0">
                <a:cs typeface="Calibri"/>
              </a:rPr>
              <a:t>Say a couple of words 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D1D09-7A79-3849-804D-6BF52895CEFD}"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847770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dimension</a:t>
            </a:r>
          </a:p>
          <a:p>
            <a:r>
              <a:rPr lang="en-US" dirty="0"/>
              <a:t>Strategic (policy orientation versus case study) – bigger picture, future orientation – combine with anticipatory</a:t>
            </a:r>
          </a:p>
          <a:p>
            <a:r>
              <a:rPr lang="en-US" dirty="0"/>
              <a:t>Tactical – current implementation, e.g. smoke alarm started as a strategic decision and using data analysis implementation through tactical decision-making.</a:t>
            </a:r>
          </a:p>
          <a:p>
            <a:endParaRPr lang="en-US" dirty="0"/>
          </a:p>
          <a:p>
            <a:r>
              <a:rPr lang="en-US" dirty="0"/>
              <a:t>ALSO – Strategic will go with the desire for Prescriptive analytics whereas Anticipatory goes with M&amp;S – </a:t>
            </a:r>
            <a:r>
              <a:rPr lang="en-US" dirty="0" err="1"/>
              <a:t>ganing</a:t>
            </a:r>
            <a:r>
              <a:rPr lang="en-US" dirty="0"/>
              <a:t> experience about possible futures through M&amp;S</a:t>
            </a:r>
          </a:p>
          <a:p>
            <a:endParaRPr lang="en-US" dirty="0"/>
          </a:p>
          <a:p>
            <a:pPr>
              <a:spcAft>
                <a:spcPts val="1200"/>
              </a:spcAft>
            </a:pPr>
            <a:r>
              <a:rPr lang="en-US" sz="1200" b="1" dirty="0">
                <a:solidFill>
                  <a:srgbClr val="002060"/>
                </a:solidFill>
                <a:latin typeface="ITC Franklin Gothic Std Book" panose="020B0504030503020204" pitchFamily="34" charset="0"/>
              </a:rPr>
              <a:t>Strategic </a:t>
            </a:r>
            <a:r>
              <a:rPr lang="en-US" sz="1200" b="1" dirty="0" err="1">
                <a:solidFill>
                  <a:srgbClr val="002060"/>
                </a:solidFill>
                <a:latin typeface="ITC Franklin Gothic Std Book" panose="020B0504030503020204" pitchFamily="34" charset="0"/>
              </a:rPr>
              <a:t>decisionmaking</a:t>
            </a:r>
            <a:r>
              <a:rPr lang="en-US" sz="1200" b="1" dirty="0">
                <a:solidFill>
                  <a:srgbClr val="002060"/>
                </a:solidFill>
                <a:latin typeface="ITC Franklin Gothic Std Book" panose="020B0504030503020204" pitchFamily="34" charset="0"/>
              </a:rPr>
              <a:t> </a:t>
            </a:r>
            <a:r>
              <a:rPr lang="en-US" sz="1200" dirty="0">
                <a:solidFill>
                  <a:srgbClr val="002060"/>
                </a:solidFill>
                <a:latin typeface="ITC Franklin Gothic Std Book" panose="020B0504030503020204" pitchFamily="34" charset="0"/>
              </a:rPr>
              <a:t>— inform and enrich understanding of  problems and issues to plan for future </a:t>
            </a:r>
          </a:p>
          <a:p>
            <a:pPr>
              <a:spcAft>
                <a:spcPts val="1200"/>
              </a:spcAft>
            </a:pPr>
            <a:r>
              <a:rPr lang="en-US" sz="1200" b="1" dirty="0">
                <a:solidFill>
                  <a:srgbClr val="002060"/>
                </a:solidFill>
                <a:latin typeface="ITC Franklin Gothic Std Book" panose="020B0504030503020204" pitchFamily="34" charset="0"/>
              </a:rPr>
              <a:t>Anticipatory decision-making</a:t>
            </a:r>
            <a:r>
              <a:rPr lang="en-US" sz="1200" dirty="0">
                <a:solidFill>
                  <a:srgbClr val="002060"/>
                </a:solidFill>
                <a:latin typeface="ITC Franklin Gothic Std Book" panose="020B0504030503020204" pitchFamily="34" charset="0"/>
              </a:rPr>
              <a:t>—detect, identify, and warn of emerging issues and discontinuities</a:t>
            </a:r>
          </a:p>
          <a:p>
            <a:pPr>
              <a:spcAft>
                <a:spcPts val="1200"/>
              </a:spcAft>
            </a:pPr>
            <a:r>
              <a:rPr lang="en-US" sz="1200" b="1" dirty="0">
                <a:solidFill>
                  <a:srgbClr val="002060"/>
                </a:solidFill>
                <a:latin typeface="ITC Franklin Gothic Std Book" panose="020B0504030503020204" pitchFamily="34" charset="0"/>
              </a:rPr>
              <a:t>Current(tactical) decision-making</a:t>
            </a:r>
            <a:r>
              <a:rPr lang="en-US" sz="1200" dirty="0">
                <a:solidFill>
                  <a:srgbClr val="002060"/>
                </a:solidFill>
                <a:latin typeface="ITC Franklin Gothic Std Book" panose="020B0504030503020204" pitchFamily="34" charset="0"/>
              </a:rPr>
              <a:t>—support ongoing actions and operations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516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2E9DFA-E443-A146-AAB3-1F418BB1A2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9251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Mash up their systems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714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Repurposing of data and measurement- link the data across time line. SES does not come into play yet.  By applying some good explanatory </a:t>
            </a:r>
            <a:r>
              <a:rPr lang="en-US" err="1"/>
              <a:t>modelsing</a:t>
            </a:r>
            <a:r>
              <a:rPr lang="en-US"/>
              <a:t>, can draw inferences.  </a:t>
            </a:r>
          </a:p>
          <a:p>
            <a:endParaRPr lang="en-US"/>
          </a:p>
          <a:p>
            <a:endParaRPr lang="en-US"/>
          </a:p>
          <a:p>
            <a:r>
              <a:rPr lang="en-US"/>
              <a:t>Run out of units every day at 4:00, where are they? If the lower graph hits the dotted line, units are not available. Are the colors correct?</a:t>
            </a:r>
          </a:p>
          <a:p>
            <a:r>
              <a:rPr lang="en-US"/>
              <a:t>Minutes that units are on a call – note that the blue bars on the right reflect medical units – they are out much longer than fire units. Black dots reflect outliners. Some black dots below the line are false alarms.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Helvetica Light"/>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spTree>
    <p:extLst>
      <p:ext uri="{BB962C8B-B14F-4D97-AF65-F5344CB8AC3E}">
        <p14:creationId xmlns:p14="http://schemas.microsoft.com/office/powerpoint/2010/main" val="3609763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me step back and tell you about us.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are a data science research division in the Biocomplexity Institute at the U of Virginia.</a:t>
            </a:r>
          </a:p>
          <a:p>
            <a:r>
              <a:rPr lang="en-US" sz="1200" kern="1200" dirty="0">
                <a:solidFill>
                  <a:schemeClr val="tx1"/>
                </a:solidFill>
                <a:effectLst/>
                <a:latin typeface="+mn-lt"/>
                <a:ea typeface="+mn-ea"/>
                <a:cs typeface="+mn-cs"/>
              </a:rPr>
              <a:t>Scientists in our institute conduct research that spans from theoretical bench biology at the molecular level and scales to societies and populations, driving to evidence-based policy. </a:t>
            </a:r>
          </a:p>
          <a:p>
            <a:r>
              <a:rPr lang="en-US" sz="1200" kern="1200" dirty="0">
                <a:solidFill>
                  <a:schemeClr val="tx1"/>
                </a:solidFill>
                <a:effectLst/>
                <a:latin typeface="+mn-lt"/>
                <a:ea typeface="+mn-ea"/>
                <a:cs typeface="+mn-cs"/>
              </a:rPr>
              <a:t>Our research group is on the societies and populations side of this mission. </a:t>
            </a:r>
            <a:endParaRPr lang="en-US" dirty="0"/>
          </a:p>
          <a:p>
            <a:r>
              <a:rPr lang="en-US" dirty="0"/>
              <a:t>Our work  brings together a variety of local, state, and federal survey and  administrative data, opportunity data scraped from the web, and procedural data, </a:t>
            </a:r>
          </a:p>
          <a:p>
            <a:r>
              <a:rPr lang="en-US" dirty="0"/>
              <a:t>We use a mix of statistical, geospatial, and machine-learning methods.  </a:t>
            </a:r>
          </a:p>
          <a:p>
            <a:pPr lvl="0"/>
            <a:r>
              <a:rPr lang="en-US" sz="1200" kern="1200" dirty="0">
                <a:solidFill>
                  <a:schemeClr val="tx1"/>
                </a:solidFill>
                <a:effectLst/>
                <a:latin typeface="+mn-lt"/>
                <a:ea typeface="+mn-ea"/>
                <a:cs typeface="+mn-cs"/>
              </a:rPr>
              <a:t>We are Statisticians and Social and Behavioral Scientists who have a passion for improving the quality of life </a:t>
            </a:r>
            <a:r>
              <a:rPr lang="en-US" sz="1200" u="sng" kern="1200" dirty="0">
                <a:solidFill>
                  <a:schemeClr val="tx1"/>
                </a:solidFill>
                <a:effectLst/>
                <a:latin typeface="+mn-lt"/>
                <a:ea typeface="+mn-ea"/>
                <a:cs typeface="+mn-cs"/>
              </a:rPr>
              <a:t>for everyone </a:t>
            </a:r>
            <a:r>
              <a:rPr lang="en-US" sz="1200" kern="1200" dirty="0">
                <a:solidFill>
                  <a:schemeClr val="tx1"/>
                </a:solidFill>
                <a:effectLst/>
                <a:latin typeface="+mn-lt"/>
                <a:ea typeface="+mn-ea"/>
                <a:cs typeface="+mn-cs"/>
              </a:rPr>
              <a:t>through data.</a:t>
            </a:r>
          </a:p>
          <a:p>
            <a:pPr lvl="0"/>
            <a:r>
              <a:rPr lang="en-US" sz="1200" b="1" kern="1200" dirty="0">
                <a:solidFill>
                  <a:schemeClr val="tx1"/>
                </a:solidFill>
                <a:effectLst/>
                <a:latin typeface="+mn-lt"/>
                <a:ea typeface="+mn-ea"/>
                <a:cs typeface="+mn-cs"/>
              </a:rPr>
              <a:t>Unlike many centers, we are full-time researchers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077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M&amp;S and Prescriptive should both be called out .  This will resonate with the DOD audiences and we can tie it back to the types of decisions --- strategic for prescriptive, if you can get there, and M&amp;S for anticipatory.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4096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NEED TO BRING ETHICS LANGUAGE INTO THIS EXAMPLE</a:t>
            </a:r>
          </a:p>
          <a:p>
            <a:r>
              <a:rPr lang="en-US" dirty="0">
                <a:solidFill>
                  <a:srgbClr val="EC1B23"/>
                </a:solidFill>
              </a:rPr>
              <a:t>This example could be a good one to highlight ethics – this analysis draws attention to SES disadvantaged homes – is that fair. Also was the original data biased (see next comment) It is also a predictive model example. Also a good way to recap trust in data as there was not a designed sampling plan but we did extensive uncertainty quantification and validated with the new data</a:t>
            </a:r>
          </a:p>
          <a:p>
            <a:pPr algn="l"/>
            <a:endParaRPr lang="en-US" sz="1200" dirty="0">
              <a:latin typeface="+mn-lt"/>
              <a:ea typeface="Trebuchet MS" charset="0"/>
              <a:cs typeface="Helvetica Light"/>
            </a:endParaRPr>
          </a:p>
          <a:p>
            <a:pPr algn="l"/>
            <a:r>
              <a:rPr lang="en-US" sz="1200" dirty="0">
                <a:latin typeface="+mn-lt"/>
                <a:ea typeface="Trebuchet MS" charset="0"/>
                <a:cs typeface="Helvetica Light"/>
              </a:rPr>
              <a:t>Mashed up the fire data with ACS and the AC housing stock – designed data + Admin data + opportunity data!!</a:t>
            </a:r>
          </a:p>
          <a:p>
            <a:pPr algn="l"/>
            <a:endParaRPr lang="en-US" sz="1200" dirty="0">
              <a:latin typeface="+mn-lt"/>
              <a:ea typeface="Trebuchet MS" charset="0"/>
              <a:cs typeface="Helvetica Light"/>
            </a:endParaRPr>
          </a:p>
          <a:p>
            <a:pPr algn="l"/>
            <a:r>
              <a:rPr lang="en-US" sz="1200" dirty="0">
                <a:latin typeface="+mn-lt"/>
                <a:ea typeface="Trebuchet MS" charset="0"/>
                <a:cs typeface="Helvetica Light"/>
              </a:rPr>
              <a:t>Bayesian logistic regression model with  conditionally autoregressive spatial effects</a:t>
            </a:r>
            <a:endParaRPr lang="en-US" sz="1200" b="1" dirty="0">
              <a:latin typeface="+mn-lt"/>
            </a:endParaRPr>
          </a:p>
          <a:p>
            <a:pPr marL="228600" lvl="0" indent="-228600">
              <a:buFont typeface="+mj-lt"/>
              <a:buAutoNum type="arabicPeriod"/>
            </a:pPr>
            <a:endParaRPr lang="en-US"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Using a Bayesian logistic regression model </a:t>
            </a:r>
            <a:r>
              <a:rPr lang="en-US" sz="1200" b="1" kern="1200" dirty="0">
                <a:solidFill>
                  <a:schemeClr val="tx1"/>
                </a:solidFill>
                <a:effectLst/>
                <a:latin typeface="+mn-lt"/>
                <a:ea typeface="+mn-ea"/>
                <a:cs typeface="+mn-cs"/>
              </a:rPr>
              <a:t>to estimate the probability that a housing unit has a smoke alarm. </a:t>
            </a:r>
            <a:endParaRPr lang="en-US"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The results show that the Fire Dept. should focus on the southwest (bottom left hand corner) of Arlington.</a:t>
            </a:r>
          </a:p>
          <a:p>
            <a:pPr marL="228600" lvl="0" indent="-228600">
              <a:buFont typeface="+mj-lt"/>
              <a:buAutoNum type="arabicPeriod"/>
            </a:pPr>
            <a:r>
              <a:rPr lang="en-US" sz="1200" kern="1200" dirty="0">
                <a:solidFill>
                  <a:schemeClr val="tx1"/>
                </a:solidFill>
                <a:effectLst/>
                <a:latin typeface="+mn-lt"/>
                <a:ea typeface="+mn-ea"/>
                <a:cs typeface="+mn-cs"/>
              </a:rPr>
              <a:t>This is an example of an issue that required mapping multiple sources of different kinds of data to inform a topic.</a:t>
            </a:r>
          </a:p>
          <a:p>
            <a:pPr marL="228600" lvl="0" indent="-228600">
              <a:buFont typeface="+mj-lt"/>
              <a:buAutoNum type="arabicPeriod"/>
            </a:pPr>
            <a:endParaRPr lang="en-US" sz="1200" kern="1200" dirty="0">
              <a:solidFill>
                <a:schemeClr val="tx1"/>
              </a:solidFill>
              <a:effectLst/>
              <a:latin typeface="+mn-lt"/>
              <a:ea typeface="+mn-ea"/>
              <a:cs typeface="+mn-cs"/>
            </a:endParaRPr>
          </a:p>
          <a:p>
            <a:pPr marL="0" indent="0" algn="just">
              <a:buNone/>
            </a:pPr>
            <a:r>
              <a:rPr lang="en-US" sz="1200" b="1" dirty="0">
                <a:latin typeface="+mn-lt"/>
                <a:ea typeface="Trebuchet MS" charset="0"/>
                <a:cs typeface="Helvetica"/>
              </a:rPr>
              <a:t>The model estimates the probability that a housing unit has a smoke alarm. </a:t>
            </a:r>
          </a:p>
          <a:p>
            <a:pPr algn="just"/>
            <a:r>
              <a:rPr lang="en-US" sz="1200" dirty="0">
                <a:latin typeface="+mn-lt"/>
                <a:ea typeface="Trebuchet MS" charset="0"/>
                <a:cs typeface="Helvetica Light"/>
              </a:rPr>
              <a:t>We fit a Bayesian logistic regression model with conditionally autoregressive spatial effects. </a:t>
            </a:r>
          </a:p>
          <a:p>
            <a:pPr algn="just"/>
            <a:r>
              <a:rPr lang="en-US" sz="1200" dirty="0">
                <a:latin typeface="+mn-lt"/>
                <a:ea typeface="Trebuchet MS" charset="0"/>
                <a:cs typeface="Helvetica Light"/>
              </a:rPr>
              <a:t>Because of the spatial dependence included in the model, the predictions are made for each residential unit in the CoreLogic data source that are:</a:t>
            </a:r>
          </a:p>
          <a:p>
            <a:pPr marL="1149350" lvl="2" indent="-457200" algn="just">
              <a:buFont typeface="Arial" charset="0"/>
              <a:buChar char="•"/>
            </a:pPr>
            <a:r>
              <a:rPr lang="en-US" sz="1200" dirty="0">
                <a:latin typeface="+mn-lt"/>
                <a:ea typeface="Trebuchet MS" charset="0"/>
                <a:cs typeface="Helvetica Light"/>
              </a:rPr>
              <a:t>in census block groups that appeared in the original data or in a census block group neighboring those in the original data; and</a:t>
            </a:r>
          </a:p>
          <a:p>
            <a:pPr marL="1149350" lvl="2" indent="-457200" algn="just">
              <a:buFont typeface="Arial" charset="0"/>
              <a:buChar char="•"/>
            </a:pPr>
            <a:r>
              <a:rPr lang="en-US" sz="1200" dirty="0">
                <a:latin typeface="+mn-lt"/>
                <a:ea typeface="Trebuchet MS" charset="0"/>
                <a:cs typeface="Helvetica Light"/>
              </a:rPr>
              <a:t>with no missing covariate values and/or census block group information.</a:t>
            </a:r>
          </a:p>
          <a:p>
            <a:pPr marL="0" indent="0">
              <a:spcBef>
                <a:spcPts val="0"/>
              </a:spcBef>
              <a:buNone/>
            </a:pPr>
            <a:r>
              <a:rPr lang="en-US" sz="1200" dirty="0">
                <a:solidFill>
                  <a:srgbClr val="800000"/>
                </a:solidFill>
                <a:effectLst>
                  <a:outerShdw blurRad="50800" dist="38100" dir="2700000" algn="tl" rotWithShape="0">
                    <a:srgbClr val="000000">
                      <a:alpha val="43000"/>
                    </a:srgbClr>
                  </a:outerShdw>
                </a:effectLst>
                <a:latin typeface="+mn-lt"/>
                <a:cs typeface="Helvetica Light"/>
              </a:rPr>
              <a:t>Predictions are made for 49,178 residential units. </a:t>
            </a:r>
          </a:p>
          <a:p>
            <a:endParaRPr lang="en-US" sz="1200" dirty="0">
              <a:latin typeface="+mn-lt"/>
              <a:ea typeface="Arial Narrow" charset="0"/>
              <a:cs typeface="Arial Narrow" charset="0"/>
            </a:endParaRPr>
          </a:p>
          <a:p>
            <a:r>
              <a:rPr lang="en-US" sz="1200" dirty="0">
                <a:latin typeface="+mn-lt"/>
                <a:ea typeface="Arial Narrow" charset="0"/>
                <a:cs typeface="Arial Narrow" charset="0"/>
              </a:rPr>
              <a:t>House Level Predictors: </a:t>
            </a:r>
          </a:p>
          <a:p>
            <a:r>
              <a:rPr lang="en-US" sz="1200" dirty="0">
                <a:latin typeface="+mn-lt"/>
                <a:ea typeface="Arial Narrow" charset="0"/>
                <a:cs typeface="Arial Narrow" charset="0"/>
              </a:rPr>
              <a:t>  home value</a:t>
            </a:r>
          </a:p>
          <a:p>
            <a:r>
              <a:rPr lang="en-US" sz="1200" dirty="0">
                <a:latin typeface="+mn-lt"/>
                <a:ea typeface="Arial Narrow" charset="0"/>
                <a:cs typeface="Arial Narrow" charset="0"/>
              </a:rPr>
              <a:t>  home age</a:t>
            </a:r>
          </a:p>
          <a:p>
            <a:r>
              <a:rPr lang="en-US" sz="1200" dirty="0">
                <a:latin typeface="+mn-lt"/>
                <a:ea typeface="Arial Narrow" charset="0"/>
                <a:cs typeface="Arial Narrow" charset="0"/>
              </a:rPr>
              <a:t>Block Group Level Predictors:</a:t>
            </a:r>
          </a:p>
          <a:p>
            <a:r>
              <a:rPr lang="en-US" sz="1200" dirty="0">
                <a:latin typeface="+mn-lt"/>
                <a:ea typeface="Arial Narrow" charset="0"/>
                <a:cs typeface="Arial Narrow" charset="0"/>
              </a:rPr>
              <a:t>  median income</a:t>
            </a:r>
          </a:p>
          <a:p>
            <a:r>
              <a:rPr lang="en-US" sz="1200" dirty="0">
                <a:latin typeface="+mn-lt"/>
                <a:ea typeface="Arial Narrow" charset="0"/>
                <a:cs typeface="Arial Narrow" charset="0"/>
              </a:rPr>
              <a:t>  % single family homes</a:t>
            </a:r>
          </a:p>
          <a:p>
            <a:r>
              <a:rPr lang="en-US" sz="1200" dirty="0">
                <a:latin typeface="+mn-lt"/>
                <a:ea typeface="Arial Narrow" charset="0"/>
                <a:cs typeface="Arial Narrow" charset="0"/>
              </a:rPr>
              <a:t>  % living alone</a:t>
            </a:r>
          </a:p>
          <a:p>
            <a:endParaRPr lang="en-US" sz="1200" dirty="0">
              <a:latin typeface="+mn-lt"/>
              <a:ea typeface="Arial Narrow" charset="0"/>
              <a:cs typeface="Arial Narrow" charset="0"/>
            </a:endParaRPr>
          </a:p>
          <a:p>
            <a:r>
              <a:rPr lang="en-US" sz="1200" kern="1200" dirty="0">
                <a:solidFill>
                  <a:schemeClr val="tx1"/>
                </a:solidFill>
                <a:effectLst/>
                <a:latin typeface="+mn-lt"/>
                <a:ea typeface="+mn-ea"/>
                <a:cs typeface="+mn-cs"/>
              </a:rPr>
              <a:t>Metrics</a:t>
            </a:r>
          </a:p>
          <a:p>
            <a:r>
              <a:rPr lang="en-US" sz="1200" kern="1200" dirty="0">
                <a:solidFill>
                  <a:schemeClr val="tx1"/>
                </a:solidFill>
                <a:effectLst/>
                <a:latin typeface="+mn-lt"/>
                <a:ea typeface="+mn-ea"/>
                <a:cs typeface="+mn-cs"/>
              </a:rPr>
              <a:t>• Precision: When the model suggests the home has a smoke alarm, what</a:t>
            </a:r>
          </a:p>
          <a:p>
            <a:r>
              <a:rPr lang="en-US" sz="1200" kern="1200" dirty="0">
                <a:solidFill>
                  <a:schemeClr val="tx1"/>
                </a:solidFill>
                <a:effectLst/>
                <a:latin typeface="+mn-lt"/>
                <a:ea typeface="+mn-ea"/>
                <a:cs typeface="+mn-cs"/>
              </a:rPr>
              <a:t>percentage of these homes actually have it?</a:t>
            </a:r>
          </a:p>
          <a:p>
            <a:r>
              <a:rPr lang="en-US" sz="1200" kern="1200" dirty="0">
                <a:solidFill>
                  <a:schemeClr val="tx1"/>
                </a:solidFill>
                <a:effectLst/>
                <a:latin typeface="+mn-lt"/>
                <a:ea typeface="+mn-ea"/>
                <a:cs typeface="+mn-cs"/>
              </a:rPr>
              <a:t>• Recall: What percentage of homes with alarms is the model catching?</a:t>
            </a:r>
          </a:p>
          <a:p>
            <a:r>
              <a:rPr lang="en-US" sz="1200" kern="1200" dirty="0">
                <a:solidFill>
                  <a:schemeClr val="tx1"/>
                </a:solidFill>
                <a:effectLst/>
                <a:latin typeface="+mn-lt"/>
                <a:ea typeface="+mn-ea"/>
                <a:cs typeface="+mn-cs"/>
              </a:rPr>
              <a:t>When 𝑝" &lt; 𝑡 for threshold 𝑡, the model predicts that household 𝑖 needs a smoke</a:t>
            </a:r>
          </a:p>
          <a:p>
            <a:r>
              <a:rPr lang="en-US" sz="1200" kern="1200" dirty="0">
                <a:solidFill>
                  <a:schemeClr val="tx1"/>
                </a:solidFill>
                <a:effectLst/>
                <a:latin typeface="+mn-lt"/>
                <a:ea typeface="+mn-ea"/>
                <a:cs typeface="+mn-cs"/>
              </a:rPr>
              <a:t>alarm intervention</a:t>
            </a:r>
          </a:p>
          <a:p>
            <a:r>
              <a:rPr lang="en-US" sz="1200" kern="1200" dirty="0">
                <a:solidFill>
                  <a:schemeClr val="tx1"/>
                </a:solidFill>
                <a:effectLst/>
                <a:latin typeface="+mn-lt"/>
                <a:ea typeface="+mn-ea"/>
                <a:cs typeface="+mn-cs"/>
              </a:rPr>
              <a:t>• We find the value of t that maximizes precision and recall</a:t>
            </a:r>
          </a:p>
          <a:p>
            <a:r>
              <a:rPr lang="en-US" sz="1200" kern="1200" dirty="0">
                <a:solidFill>
                  <a:schemeClr val="tx1"/>
                </a:solidFill>
                <a:effectLst/>
                <a:latin typeface="+mn-lt"/>
                <a:ea typeface="+mn-ea"/>
                <a:cs typeface="+mn-cs"/>
              </a:rPr>
              <a:t>Models are trained using repeated holdout samples of 10%, 15% and 20%</a:t>
            </a:r>
          </a:p>
          <a:p>
            <a:r>
              <a:rPr lang="en-US" sz="1200" kern="1200" dirty="0">
                <a:solidFill>
                  <a:schemeClr val="tx1"/>
                </a:solidFill>
                <a:effectLst/>
                <a:latin typeface="+mn-lt"/>
                <a:ea typeface="+mn-ea"/>
                <a:cs typeface="+mn-cs"/>
              </a:rPr>
              <a:t>of the observations</a:t>
            </a:r>
          </a:p>
          <a:p>
            <a:r>
              <a:rPr lang="en-US" sz="1200" kern="1200" dirty="0">
                <a:solidFill>
                  <a:schemeClr val="tx1"/>
                </a:solidFill>
                <a:effectLst/>
                <a:latin typeface="+mn-lt"/>
                <a:ea typeface="+mn-ea"/>
                <a:cs typeface="+mn-cs"/>
              </a:rPr>
              <a:t>• For each holdout sample, the model is fit and predicted probabilities are assigned</a:t>
            </a:r>
          </a:p>
          <a:p>
            <a:r>
              <a:rPr lang="en-US" sz="1200" kern="1200" dirty="0">
                <a:solidFill>
                  <a:schemeClr val="tx1"/>
                </a:solidFill>
                <a:effectLst/>
                <a:latin typeface="+mn-lt"/>
                <a:ea typeface="+mn-ea"/>
                <a:cs typeface="+mn-cs"/>
              </a:rPr>
              <a:t>to the holdout samples</a:t>
            </a:r>
          </a:p>
          <a:p>
            <a:r>
              <a:rPr lang="en-US" sz="1200" kern="1200" dirty="0">
                <a:solidFill>
                  <a:schemeClr val="tx1"/>
                </a:solidFill>
                <a:effectLst/>
                <a:latin typeface="+mn-lt"/>
                <a:ea typeface="+mn-ea"/>
                <a:cs typeface="+mn-cs"/>
              </a:rPr>
              <a:t>2015 Operation </a:t>
            </a:r>
            <a:r>
              <a:rPr lang="en-US" sz="1200" kern="1200" dirty="0" err="1">
                <a:solidFill>
                  <a:schemeClr val="tx1"/>
                </a:solidFill>
                <a:effectLst/>
                <a:latin typeface="+mn-lt"/>
                <a:ea typeface="+mn-ea"/>
                <a:cs typeface="+mn-cs"/>
              </a:rPr>
              <a:t>FireSafe</a:t>
            </a:r>
            <a:r>
              <a:rPr lang="en-US" sz="1200" kern="1200" dirty="0">
                <a:solidFill>
                  <a:schemeClr val="tx1"/>
                </a:solidFill>
                <a:effectLst/>
                <a:latin typeface="+mn-lt"/>
                <a:ea typeface="+mn-ea"/>
                <a:cs typeface="+mn-cs"/>
              </a:rPr>
              <a:t> data used to estimate the performance of 2016 data</a:t>
            </a:r>
          </a:p>
          <a:p>
            <a:r>
              <a:rPr lang="en-US" sz="1200" kern="1200" dirty="0">
                <a:solidFill>
                  <a:schemeClr val="tx1"/>
                </a:solidFill>
                <a:effectLst/>
                <a:latin typeface="+mn-lt"/>
                <a:ea typeface="+mn-ea"/>
                <a:cs typeface="+mn-cs"/>
              </a:rPr>
              <a:t>• Then both years were used to make final predictions for 2017</a:t>
            </a:r>
          </a:p>
          <a:p>
            <a:r>
              <a:rPr lang="en-US" sz="1200" kern="1200" dirty="0">
                <a:solidFill>
                  <a:schemeClr val="tx1"/>
                </a:solidFill>
                <a:effectLst/>
                <a:latin typeface="+mn-lt"/>
                <a:ea typeface="+mn-ea"/>
                <a:cs typeface="+mn-cs"/>
              </a:rPr>
              <a:t>Predictions made at the household level and aggregated to Census block groups</a:t>
            </a:r>
          </a:p>
          <a:p>
            <a:pPr marL="0" indent="0" algn="just">
              <a:buNone/>
            </a:pPr>
            <a:endParaRPr lang="en-US" sz="1200" b="1" dirty="0">
              <a:latin typeface="+mn-lt"/>
              <a:ea typeface="Trebuchet MS" charset="0"/>
              <a:cs typeface="Helvetica"/>
            </a:endParaRPr>
          </a:p>
          <a:p>
            <a:endParaRPr lang="en-US" sz="1200" dirty="0">
              <a:latin typeface="+mn-lt"/>
            </a:endParaRPr>
          </a:p>
          <a:p>
            <a:endParaRPr lang="en-US" sz="1200" dirty="0">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990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a:latin typeface="+mn-lt"/>
                <a:ea typeface="Trebuchet MS" charset="0"/>
                <a:cs typeface="Helvetica Light"/>
              </a:rPr>
              <a:t>Bayesian logistic regression model with </a:t>
            </a:r>
          </a:p>
          <a:p>
            <a:pPr algn="l"/>
            <a:r>
              <a:rPr lang="en-US" sz="1200">
                <a:latin typeface="+mn-lt"/>
                <a:ea typeface="Trebuchet MS" charset="0"/>
                <a:cs typeface="Helvetica Light"/>
              </a:rPr>
              <a:t>conditionally autoregressive spatial effects</a:t>
            </a:r>
            <a:endParaRPr lang="en-US" sz="1200" b="1">
              <a:latin typeface="+mn-lt"/>
            </a:endParaRPr>
          </a:p>
          <a:p>
            <a:pPr marL="228600" lvl="0" indent="-228600">
              <a:buFont typeface="+mj-lt"/>
              <a:buAutoNum type="arabicPeriod"/>
            </a:pPr>
            <a:endParaRPr lang="en-US" sz="1200" kern="1200">
              <a:solidFill>
                <a:schemeClr val="tx1"/>
              </a:solidFill>
              <a:effectLst/>
              <a:latin typeface="+mn-lt"/>
              <a:ea typeface="+mn-ea"/>
              <a:cs typeface="+mn-cs"/>
            </a:endParaRPr>
          </a:p>
          <a:p>
            <a:pPr marL="228600" lvl="0" indent="-228600">
              <a:buFont typeface="+mj-lt"/>
              <a:buAutoNum type="arabicPeriod"/>
            </a:pPr>
            <a:r>
              <a:rPr lang="en-US" sz="1200" kern="1200">
                <a:solidFill>
                  <a:schemeClr val="tx1"/>
                </a:solidFill>
                <a:effectLst/>
                <a:latin typeface="+mn-lt"/>
                <a:ea typeface="+mn-ea"/>
                <a:cs typeface="+mn-cs"/>
              </a:rPr>
              <a:t>Using a Bayesian logistic regression model </a:t>
            </a:r>
            <a:r>
              <a:rPr lang="en-US" sz="1200" b="1" kern="1200">
                <a:solidFill>
                  <a:schemeClr val="tx1"/>
                </a:solidFill>
                <a:effectLst/>
                <a:latin typeface="+mn-lt"/>
                <a:ea typeface="+mn-ea"/>
                <a:cs typeface="+mn-cs"/>
              </a:rPr>
              <a:t>to estimate the probability that a housing unit has a smoke alarm. </a:t>
            </a:r>
            <a:endParaRPr lang="en-US" sz="1200" kern="1200">
              <a:solidFill>
                <a:schemeClr val="tx1"/>
              </a:solidFill>
              <a:effectLst/>
              <a:latin typeface="+mn-lt"/>
              <a:ea typeface="+mn-ea"/>
              <a:cs typeface="+mn-cs"/>
            </a:endParaRPr>
          </a:p>
          <a:p>
            <a:pPr marL="228600" lvl="0" indent="-228600">
              <a:buFont typeface="+mj-lt"/>
              <a:buAutoNum type="arabicPeriod"/>
            </a:pPr>
            <a:r>
              <a:rPr lang="en-US" sz="1200" kern="1200">
                <a:solidFill>
                  <a:schemeClr val="tx1"/>
                </a:solidFill>
                <a:effectLst/>
                <a:latin typeface="+mn-lt"/>
                <a:ea typeface="+mn-ea"/>
                <a:cs typeface="+mn-cs"/>
              </a:rPr>
              <a:t>The results show that the Fire Dept. should focus on the southwest (bottom left hand corner) of Arlington.</a:t>
            </a:r>
          </a:p>
          <a:p>
            <a:pPr marL="228600" lvl="0" indent="-228600">
              <a:buFont typeface="+mj-lt"/>
              <a:buAutoNum type="arabicPeriod"/>
            </a:pPr>
            <a:r>
              <a:rPr lang="en-US" sz="1200" kern="1200">
                <a:solidFill>
                  <a:schemeClr val="tx1"/>
                </a:solidFill>
                <a:effectLst/>
                <a:latin typeface="+mn-lt"/>
                <a:ea typeface="+mn-ea"/>
                <a:cs typeface="+mn-cs"/>
              </a:rPr>
              <a:t>This is an example of an issue that required mapping multiple sources of different kinds of data to inform a topic.</a:t>
            </a:r>
          </a:p>
          <a:p>
            <a:pPr marL="228600" lvl="0" indent="-228600">
              <a:buFont typeface="+mj-lt"/>
              <a:buAutoNum type="arabicPeriod"/>
            </a:pPr>
            <a:endParaRPr lang="en-US" sz="1200" kern="1200">
              <a:solidFill>
                <a:schemeClr val="tx1"/>
              </a:solidFill>
              <a:effectLst/>
              <a:latin typeface="+mn-lt"/>
              <a:ea typeface="+mn-ea"/>
              <a:cs typeface="+mn-cs"/>
            </a:endParaRPr>
          </a:p>
          <a:p>
            <a:pPr marL="0" indent="0" algn="just">
              <a:buNone/>
            </a:pPr>
            <a:r>
              <a:rPr lang="en-US" sz="1200" b="1">
                <a:latin typeface="+mn-lt"/>
                <a:ea typeface="Trebuchet MS" charset="0"/>
                <a:cs typeface="Helvetica"/>
              </a:rPr>
              <a:t>The model estimates the probability that a housing unit has a smoke alarm. </a:t>
            </a:r>
          </a:p>
          <a:p>
            <a:pPr algn="just"/>
            <a:r>
              <a:rPr lang="en-US" sz="1200">
                <a:latin typeface="+mn-lt"/>
                <a:ea typeface="Trebuchet MS" charset="0"/>
                <a:cs typeface="Helvetica Light"/>
              </a:rPr>
              <a:t>We fit a Bayesian logistic regression model with conditionally autoregressive spatial effects. </a:t>
            </a:r>
          </a:p>
          <a:p>
            <a:pPr algn="just"/>
            <a:r>
              <a:rPr lang="en-US" sz="1200">
                <a:latin typeface="+mn-lt"/>
                <a:ea typeface="Trebuchet MS" charset="0"/>
                <a:cs typeface="Helvetica Light"/>
              </a:rPr>
              <a:t>Because of the spatial dependence included in the model, the predictions are made for each residential unit in the CoreLogic data source that are:</a:t>
            </a:r>
          </a:p>
          <a:p>
            <a:pPr marL="1149350" lvl="2" indent="-457200" algn="just">
              <a:buFont typeface="Arial" charset="0"/>
              <a:buChar char="•"/>
            </a:pPr>
            <a:r>
              <a:rPr lang="en-US" sz="1200">
                <a:latin typeface="+mn-lt"/>
                <a:ea typeface="Trebuchet MS" charset="0"/>
                <a:cs typeface="Helvetica Light"/>
              </a:rPr>
              <a:t>in census block groups that appeared in the original data or in a census block group neighboring those in the original data; and</a:t>
            </a:r>
          </a:p>
          <a:p>
            <a:pPr marL="1149350" lvl="2" indent="-457200" algn="just">
              <a:buFont typeface="Arial" charset="0"/>
              <a:buChar char="•"/>
            </a:pPr>
            <a:r>
              <a:rPr lang="en-US" sz="1200">
                <a:latin typeface="+mn-lt"/>
                <a:ea typeface="Trebuchet MS" charset="0"/>
                <a:cs typeface="Helvetica Light"/>
              </a:rPr>
              <a:t>with no missing covariate values and/or census block group information.</a:t>
            </a:r>
          </a:p>
          <a:p>
            <a:pPr marL="0" indent="0">
              <a:spcBef>
                <a:spcPts val="0"/>
              </a:spcBef>
              <a:buNone/>
            </a:pPr>
            <a:r>
              <a:rPr lang="en-US" sz="1200">
                <a:solidFill>
                  <a:srgbClr val="800000"/>
                </a:solidFill>
                <a:effectLst>
                  <a:outerShdw blurRad="50800" dist="38100" dir="2700000" algn="tl" rotWithShape="0">
                    <a:srgbClr val="000000">
                      <a:alpha val="43000"/>
                    </a:srgbClr>
                  </a:outerShdw>
                </a:effectLst>
                <a:latin typeface="+mn-lt"/>
                <a:cs typeface="Helvetica Light"/>
              </a:rPr>
              <a:t>Predictions are made for 49,178 residential units. </a:t>
            </a:r>
          </a:p>
          <a:p>
            <a:pPr marL="0" indent="0">
              <a:spcBef>
                <a:spcPts val="0"/>
              </a:spcBef>
              <a:buNone/>
            </a:pPr>
            <a:endParaRPr lang="en-US" sz="1200">
              <a:solidFill>
                <a:srgbClr val="800000"/>
              </a:solidFill>
              <a:effectLst>
                <a:outerShdw blurRad="50800" dist="38100" dir="2700000" algn="tl" rotWithShape="0">
                  <a:srgbClr val="000000">
                    <a:alpha val="43000"/>
                  </a:srgbClr>
                </a:outerShdw>
              </a:effectLst>
              <a:latin typeface="+mn-lt"/>
              <a:cs typeface="Helvetica Light"/>
            </a:endParaRPr>
          </a:p>
          <a:p>
            <a:r>
              <a:rPr lang="en-US" sz="1200">
                <a:latin typeface="+mn-lt"/>
                <a:ea typeface="Arial Narrow" charset="0"/>
                <a:cs typeface="Arial Narrow" charset="0"/>
              </a:rPr>
              <a:t>House Level Predictors: </a:t>
            </a:r>
          </a:p>
          <a:p>
            <a:r>
              <a:rPr lang="en-US" sz="1200">
                <a:latin typeface="+mn-lt"/>
                <a:ea typeface="Arial Narrow" charset="0"/>
                <a:cs typeface="Arial Narrow" charset="0"/>
              </a:rPr>
              <a:t>  home value</a:t>
            </a:r>
          </a:p>
          <a:p>
            <a:r>
              <a:rPr lang="en-US" sz="1200">
                <a:latin typeface="+mn-lt"/>
                <a:ea typeface="Arial Narrow" charset="0"/>
                <a:cs typeface="Arial Narrow" charset="0"/>
              </a:rPr>
              <a:t>  home age</a:t>
            </a:r>
          </a:p>
          <a:p>
            <a:r>
              <a:rPr lang="en-US" sz="1200">
                <a:latin typeface="+mn-lt"/>
                <a:ea typeface="Arial Narrow" charset="0"/>
                <a:cs typeface="Arial Narrow" charset="0"/>
              </a:rPr>
              <a:t>Block Group Level Predictors:</a:t>
            </a:r>
          </a:p>
          <a:p>
            <a:r>
              <a:rPr lang="en-US" sz="1200">
                <a:latin typeface="+mn-lt"/>
                <a:ea typeface="Arial Narrow" charset="0"/>
                <a:cs typeface="Arial Narrow" charset="0"/>
              </a:rPr>
              <a:t>  median income</a:t>
            </a:r>
          </a:p>
          <a:p>
            <a:r>
              <a:rPr lang="en-US" sz="1200">
                <a:latin typeface="+mn-lt"/>
                <a:ea typeface="Arial Narrow" charset="0"/>
                <a:cs typeface="Arial Narrow" charset="0"/>
              </a:rPr>
              <a:t>  % single family homes</a:t>
            </a:r>
          </a:p>
          <a:p>
            <a:r>
              <a:rPr lang="en-US" sz="1200">
                <a:latin typeface="+mn-lt"/>
                <a:ea typeface="Arial Narrow" charset="0"/>
                <a:cs typeface="Arial Narrow" charset="0"/>
              </a:rPr>
              <a:t>  % living alone</a:t>
            </a:r>
          </a:p>
          <a:p>
            <a:pPr marL="0" indent="0">
              <a:spcBef>
                <a:spcPts val="0"/>
              </a:spcBef>
              <a:buNone/>
            </a:pPr>
            <a:endParaRPr lang="en-US" sz="1200">
              <a:solidFill>
                <a:srgbClr val="800000"/>
              </a:solidFill>
              <a:effectLst>
                <a:outerShdw blurRad="50800" dist="38100" dir="2700000" algn="tl" rotWithShape="0">
                  <a:srgbClr val="000000">
                    <a:alpha val="43000"/>
                  </a:srgbClr>
                </a:outerShdw>
              </a:effectLst>
              <a:latin typeface="+mn-lt"/>
              <a:cs typeface="Helvetica Light"/>
            </a:endParaRPr>
          </a:p>
          <a:p>
            <a:pPr marL="0" indent="0">
              <a:spcBef>
                <a:spcPts val="0"/>
              </a:spcBef>
              <a:buNone/>
            </a:pPr>
            <a:endParaRPr lang="en-US" sz="1200">
              <a:solidFill>
                <a:srgbClr val="800000"/>
              </a:solidFill>
              <a:effectLst>
                <a:outerShdw blurRad="50800" dist="38100" dir="2700000" algn="tl" rotWithShape="0">
                  <a:srgbClr val="000000">
                    <a:alpha val="43000"/>
                  </a:srgbClr>
                </a:outerShdw>
              </a:effectLst>
              <a:latin typeface="+mn-lt"/>
              <a:cs typeface="Helvetica Light"/>
            </a:endParaRPr>
          </a:p>
          <a:p>
            <a:pPr marL="0" indent="0">
              <a:spcBef>
                <a:spcPts val="0"/>
              </a:spcBef>
              <a:buNone/>
            </a:pPr>
            <a:r>
              <a:rPr lang="en-US" sz="1200">
                <a:solidFill>
                  <a:srgbClr val="800000"/>
                </a:solidFill>
                <a:effectLst>
                  <a:outerShdw blurRad="50800" dist="38100" dir="2700000" algn="tl" rotWithShape="0">
                    <a:srgbClr val="000000">
                      <a:alpha val="43000"/>
                    </a:srgbClr>
                  </a:outerShdw>
                </a:effectLst>
                <a:latin typeface="+mn-lt"/>
                <a:cs typeface="Helvetica Light"/>
              </a:rPr>
              <a:t>Predictive Performance:</a:t>
            </a:r>
          </a:p>
          <a:p>
            <a:r>
              <a:rPr lang="en-US" sz="1200" kern="1200">
                <a:solidFill>
                  <a:schemeClr val="tx1"/>
                </a:solidFill>
                <a:effectLst/>
                <a:latin typeface="+mn-lt"/>
                <a:ea typeface="+mn-ea"/>
                <a:cs typeface="+mn-cs"/>
              </a:rPr>
              <a:t>Metrics</a:t>
            </a:r>
          </a:p>
          <a:p>
            <a:r>
              <a:rPr lang="en-US" sz="1200" kern="1200">
                <a:solidFill>
                  <a:schemeClr val="tx1"/>
                </a:solidFill>
                <a:effectLst/>
                <a:latin typeface="+mn-lt"/>
                <a:ea typeface="+mn-ea"/>
                <a:cs typeface="+mn-cs"/>
              </a:rPr>
              <a:t>• Precision: When the model suggests the home has a smoke alarm, what</a:t>
            </a:r>
          </a:p>
          <a:p>
            <a:r>
              <a:rPr lang="en-US" sz="1200" kern="1200">
                <a:solidFill>
                  <a:schemeClr val="tx1"/>
                </a:solidFill>
                <a:effectLst/>
                <a:latin typeface="+mn-lt"/>
                <a:ea typeface="+mn-ea"/>
                <a:cs typeface="+mn-cs"/>
              </a:rPr>
              <a:t>percentage of these homes actually have it?</a:t>
            </a:r>
          </a:p>
          <a:p>
            <a:r>
              <a:rPr lang="en-US" sz="1200" kern="1200">
                <a:solidFill>
                  <a:schemeClr val="tx1"/>
                </a:solidFill>
                <a:effectLst/>
                <a:latin typeface="+mn-lt"/>
                <a:ea typeface="+mn-ea"/>
                <a:cs typeface="+mn-cs"/>
              </a:rPr>
              <a:t>• Recall: What percentage of homes with alarms is the model catching?</a:t>
            </a:r>
          </a:p>
          <a:p>
            <a:r>
              <a:rPr lang="en-US" sz="1200" kern="1200">
                <a:solidFill>
                  <a:schemeClr val="tx1"/>
                </a:solidFill>
                <a:effectLst/>
                <a:latin typeface="+mn-lt"/>
                <a:ea typeface="+mn-ea"/>
                <a:cs typeface="+mn-cs"/>
              </a:rPr>
              <a:t>When 𝑝" &lt; 𝑡 for threshold 𝑡, the model predicts that household 𝑖 needs a smoke</a:t>
            </a:r>
          </a:p>
          <a:p>
            <a:r>
              <a:rPr lang="en-US" sz="1200" kern="1200">
                <a:solidFill>
                  <a:schemeClr val="tx1"/>
                </a:solidFill>
                <a:effectLst/>
                <a:latin typeface="+mn-lt"/>
                <a:ea typeface="+mn-ea"/>
                <a:cs typeface="+mn-cs"/>
              </a:rPr>
              <a:t>alarm intervention</a:t>
            </a:r>
          </a:p>
          <a:p>
            <a:r>
              <a:rPr lang="en-US" sz="1200" kern="1200">
                <a:solidFill>
                  <a:schemeClr val="tx1"/>
                </a:solidFill>
                <a:effectLst/>
                <a:latin typeface="+mn-lt"/>
                <a:ea typeface="+mn-ea"/>
                <a:cs typeface="+mn-cs"/>
              </a:rPr>
              <a:t>• We find the value of t that maximizes precision and recall</a:t>
            </a:r>
          </a:p>
          <a:p>
            <a:r>
              <a:rPr lang="en-US" sz="1200" kern="1200">
                <a:solidFill>
                  <a:schemeClr val="tx1"/>
                </a:solidFill>
                <a:effectLst/>
                <a:latin typeface="+mn-lt"/>
                <a:ea typeface="+mn-ea"/>
                <a:cs typeface="+mn-cs"/>
              </a:rPr>
              <a:t>Models are trained using repeated holdout samples of 10%, 15% and 20%</a:t>
            </a:r>
          </a:p>
          <a:p>
            <a:r>
              <a:rPr lang="en-US" sz="1200" kern="1200">
                <a:solidFill>
                  <a:schemeClr val="tx1"/>
                </a:solidFill>
                <a:effectLst/>
                <a:latin typeface="+mn-lt"/>
                <a:ea typeface="+mn-ea"/>
                <a:cs typeface="+mn-cs"/>
              </a:rPr>
              <a:t>of the observations</a:t>
            </a:r>
          </a:p>
          <a:p>
            <a:r>
              <a:rPr lang="en-US" sz="1200" kern="1200">
                <a:solidFill>
                  <a:schemeClr val="tx1"/>
                </a:solidFill>
                <a:effectLst/>
                <a:latin typeface="+mn-lt"/>
                <a:ea typeface="+mn-ea"/>
                <a:cs typeface="+mn-cs"/>
              </a:rPr>
              <a:t>• For each holdout sample, the model is fit and predicted probabilities are assigned</a:t>
            </a:r>
          </a:p>
          <a:p>
            <a:r>
              <a:rPr lang="en-US" sz="1200" kern="1200">
                <a:solidFill>
                  <a:schemeClr val="tx1"/>
                </a:solidFill>
                <a:effectLst/>
                <a:latin typeface="+mn-lt"/>
                <a:ea typeface="+mn-ea"/>
                <a:cs typeface="+mn-cs"/>
              </a:rPr>
              <a:t>to the holdout samples</a:t>
            </a:r>
          </a:p>
          <a:p>
            <a:r>
              <a:rPr lang="en-US" sz="1200" kern="1200">
                <a:solidFill>
                  <a:schemeClr val="tx1"/>
                </a:solidFill>
                <a:effectLst/>
                <a:latin typeface="+mn-lt"/>
                <a:ea typeface="+mn-ea"/>
                <a:cs typeface="+mn-cs"/>
              </a:rPr>
              <a:t>2015 Operation </a:t>
            </a:r>
            <a:r>
              <a:rPr lang="en-US" sz="1200" kern="1200" err="1">
                <a:solidFill>
                  <a:schemeClr val="tx1"/>
                </a:solidFill>
                <a:effectLst/>
                <a:latin typeface="+mn-lt"/>
                <a:ea typeface="+mn-ea"/>
                <a:cs typeface="+mn-cs"/>
              </a:rPr>
              <a:t>FireSafe</a:t>
            </a:r>
            <a:r>
              <a:rPr lang="en-US" sz="1200" kern="1200">
                <a:solidFill>
                  <a:schemeClr val="tx1"/>
                </a:solidFill>
                <a:effectLst/>
                <a:latin typeface="+mn-lt"/>
                <a:ea typeface="+mn-ea"/>
                <a:cs typeface="+mn-cs"/>
              </a:rPr>
              <a:t> data used to estimate the performance of 2016 data</a:t>
            </a:r>
          </a:p>
          <a:p>
            <a:r>
              <a:rPr lang="en-US" sz="1200" kern="1200">
                <a:solidFill>
                  <a:schemeClr val="tx1"/>
                </a:solidFill>
                <a:effectLst/>
                <a:latin typeface="+mn-lt"/>
                <a:ea typeface="+mn-ea"/>
                <a:cs typeface="+mn-cs"/>
              </a:rPr>
              <a:t>• Then both years were used to make final predictions for 2017</a:t>
            </a:r>
          </a:p>
          <a:p>
            <a:r>
              <a:rPr lang="en-US" sz="1200" kern="1200">
                <a:solidFill>
                  <a:schemeClr val="tx1"/>
                </a:solidFill>
                <a:effectLst/>
                <a:latin typeface="+mn-lt"/>
                <a:ea typeface="+mn-ea"/>
                <a:cs typeface="+mn-cs"/>
              </a:rPr>
              <a:t>Predictions made at the household level and aggregated to Census block groups</a:t>
            </a:r>
          </a:p>
          <a:p>
            <a:pPr marL="0" indent="0">
              <a:spcBef>
                <a:spcPts val="0"/>
              </a:spcBef>
              <a:buNone/>
            </a:pPr>
            <a:endParaRPr lang="en-US" sz="1200">
              <a:solidFill>
                <a:srgbClr val="800000"/>
              </a:solidFill>
              <a:effectLst>
                <a:outerShdw blurRad="50800" dist="38100" dir="2700000" algn="tl" rotWithShape="0">
                  <a:srgbClr val="000000">
                    <a:alpha val="43000"/>
                  </a:srgbClr>
                </a:outerShdw>
              </a:effectLst>
              <a:latin typeface="+mn-lt"/>
              <a:cs typeface="Helvetica Light"/>
            </a:endParaRPr>
          </a:p>
          <a:p>
            <a:endParaRPr lang="en-US" sz="1200">
              <a:latin typeface="+mn-lt"/>
              <a:ea typeface="Arial Narrow" charset="0"/>
              <a:cs typeface="Arial Narrow" charset="0"/>
            </a:endParaRPr>
          </a:p>
          <a:p>
            <a:pPr marL="0" indent="0" algn="just">
              <a:buNone/>
            </a:pPr>
            <a:endParaRPr lang="en-US" sz="1200" b="1">
              <a:latin typeface="+mn-lt"/>
              <a:ea typeface="Trebuchet MS" charset="0"/>
              <a:cs typeface="Helvetica"/>
            </a:endParaRPr>
          </a:p>
          <a:p>
            <a:endParaRPr lang="en-US" sz="1200">
              <a:latin typeface="+mn-lt"/>
            </a:endParaRPr>
          </a:p>
          <a:p>
            <a:endParaRPr lang="en-US" sz="1200">
              <a:latin typeface="+mn-lt"/>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649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the Netflix docudrama, the Social Dilemma,  former employees of Google, Facebook, and social companies state that these companies are using massive data mining to design their products to be addictive. This surveillance capitalism is made possible throughs accelerating advances in machine learning. The results appear to have led to increasingly poor adolescent mental health and the spreading of conspiracy theories.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film is optimistic in thinking that we can achieve the benefits of these consumer technologies while minimizing the harm to individuals and society. How do we achieve this balance in our research? Today, I will present  examples and a history of how research has evolved to achieve this balance. But as the Social Dilemma advocates state,  it takes time   to do this! In the case of research,  it took over 30 year find the balance of excellent research tempered by policies that ensure ethical behavior of researchers. As I will demonstrate, the process is still evolving as we make use of the massive amounts of data that continue to grow at exponential scales.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0591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149902" y="4343399"/>
            <a:ext cx="6475750" cy="4557839"/>
          </a:xfrm>
        </p:spPr>
        <p:txBody>
          <a:bodyPr/>
          <a:lstStyle/>
          <a:p>
            <a:pPr marL="171450" indent="-171450">
              <a:buFont typeface="Arial" panose="020B0604020202020204" pitchFamily="34" charset="0"/>
              <a:buChar char="•"/>
            </a:pPr>
            <a:r>
              <a:rPr lang="en-US" sz="1400"/>
              <a:t>Let’s step back and review the history related to research and ethics.</a:t>
            </a:r>
          </a:p>
          <a:p>
            <a:pPr marL="171450" indent="-171450">
              <a:buFont typeface="Arial" panose="020B0604020202020204" pitchFamily="34" charset="0"/>
              <a:buChar char="•"/>
            </a:pPr>
            <a:r>
              <a:rPr lang="en-US" sz="1400"/>
              <a:t>The Belmont Commission was convened in the late 1970s after ethical failures by researchers became known. </a:t>
            </a:r>
          </a:p>
          <a:p>
            <a:pPr marL="171450" indent="-171450">
              <a:buFont typeface="Arial" panose="020B0604020202020204" pitchFamily="34" charset="0"/>
              <a:buChar char="•"/>
            </a:pPr>
            <a:r>
              <a:rPr lang="en-US" sz="1400"/>
              <a:t>The most famous example of one of these failures is the Tuskegee Syphilis Study conducted from 1932-1972 to observe the natural progression of untreated syphilis of poor African-American men. </a:t>
            </a:r>
          </a:p>
          <a:p>
            <a:pPr marL="628650" lvl="1" indent="-171450">
              <a:buFont typeface="Arial" panose="020B0604020202020204" pitchFamily="34" charset="0"/>
              <a:buChar char="•"/>
            </a:pPr>
            <a:r>
              <a:rPr lang="en-US" sz="1400"/>
              <a:t>None of the men were told that they had the disease, and none were treated with penicillin even after the antibiotic was proven to successfully treat syphilis. </a:t>
            </a:r>
            <a:endParaRPr lang="en-US" sz="1400" kern="1200">
              <a:solidFill>
                <a:schemeClr val="tx1"/>
              </a:solidFill>
              <a:effectLst/>
              <a:latin typeface="+mn-lt"/>
              <a:ea typeface="+mn-ea"/>
              <a:cs typeface="+mn-cs"/>
            </a:endParaRPr>
          </a:p>
          <a:p>
            <a:pPr marL="171450" indent="-171450">
              <a:buFont typeface="Arial" panose="020B0604020202020204" pitchFamily="34" charset="0"/>
              <a:buChar char="•"/>
            </a:pPr>
            <a:r>
              <a:rPr lang="en-US" sz="1400"/>
              <a:t>The Belmont Commission issued 3 principles  for the conduct of ethical research </a:t>
            </a:r>
          </a:p>
          <a:p>
            <a:pPr marL="171450" indent="-171450">
              <a:buFont typeface="Arial" panose="020B0604020202020204" pitchFamily="34" charset="0"/>
              <a:buChar char="•"/>
            </a:pPr>
            <a:r>
              <a:rPr lang="en-US" sz="1400" kern="1200">
                <a:solidFill>
                  <a:schemeClr val="tx1"/>
                </a:solidFill>
                <a:effectLst/>
                <a:latin typeface="+mn-lt"/>
                <a:ea typeface="+mn-ea"/>
                <a:cs typeface="+mn-cs"/>
              </a:rPr>
              <a:t>These principles are </a:t>
            </a:r>
          </a:p>
          <a:p>
            <a:pPr marL="628650" lvl="1" indent="-171450">
              <a:buFont typeface="Arial" panose="020B0604020202020204" pitchFamily="34" charset="0"/>
              <a:buChar char="•"/>
            </a:pPr>
            <a:r>
              <a:rPr lang="en-US" sz="1400" kern="1200">
                <a:solidFill>
                  <a:schemeClr val="tx1"/>
                </a:solidFill>
                <a:effectLst/>
                <a:latin typeface="+mn-lt"/>
                <a:ea typeface="+mn-ea"/>
                <a:cs typeface="+mn-cs"/>
              </a:rPr>
              <a:t>Respect for persons – treating people as autonomous and honoring their wishes</a:t>
            </a:r>
          </a:p>
          <a:p>
            <a:pPr marL="628650" lvl="1" indent="-171450">
              <a:buFont typeface="Arial" panose="020B0604020202020204" pitchFamily="34" charset="0"/>
              <a:buChar char="•"/>
            </a:pPr>
            <a:r>
              <a:rPr lang="en-US" sz="1400" kern="1200">
                <a:solidFill>
                  <a:schemeClr val="tx1"/>
                </a:solidFill>
                <a:effectLst/>
                <a:latin typeface="+mn-lt"/>
                <a:ea typeface="+mn-ea"/>
                <a:cs typeface="+mn-cs"/>
              </a:rPr>
              <a:t>Beneficence – understanding the risks and benefits of the study and weighing the balance between (1) do no harm and (2) maximize possible benefits and minimize possible harms. </a:t>
            </a:r>
          </a:p>
          <a:p>
            <a:pPr marL="628650" lvl="1" indent="-171450">
              <a:buFont typeface="Arial" panose="020B0604020202020204" pitchFamily="34" charset="0"/>
              <a:buChar char="•"/>
            </a:pPr>
            <a:r>
              <a:rPr lang="en-US" sz="1400" kern="1200">
                <a:solidFill>
                  <a:schemeClr val="tx1"/>
                </a:solidFill>
                <a:effectLst/>
                <a:latin typeface="+mn-lt"/>
                <a:ea typeface="+mn-ea"/>
                <a:cs typeface="+mn-cs"/>
              </a:rPr>
              <a:t>Justice – deciding if the risks and benefits of research are distributed fairly</a:t>
            </a:r>
          </a:p>
          <a:p>
            <a:pPr marL="171450" indent="-171450">
              <a:buFont typeface="Arial" panose="020B0604020202020204" pitchFamily="34" charset="0"/>
              <a:buChar char="•"/>
            </a:pPr>
            <a:r>
              <a:rPr lang="en-US" sz="1400"/>
              <a:t>The principles were codified into law and are now referred to at the Common Rule. </a:t>
            </a:r>
          </a:p>
          <a:p>
            <a:pPr marL="171450" indent="-171450">
              <a:buFont typeface="Arial" panose="020B0604020202020204" pitchFamily="34" charset="0"/>
              <a:buChar char="•"/>
            </a:pPr>
            <a:r>
              <a:rPr lang="en-US" sz="1400" b="1"/>
              <a:t>The Belmont Report provided the foundation for the Institutional Review Board’s principles and focus on ‘research involving human subjects.”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5302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638760"/>
          </a:xfrm>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The Menlo report was commissioned by the Department of Homeland Security to bring the Belmont principles to the Information, Communication, and Technology or ICT community.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They also expanded the Belmont principles in two important ways: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They added a 4</a:t>
            </a:r>
            <a:r>
              <a:rPr lang="en-US" sz="1200" kern="1200" baseline="30000">
                <a:solidFill>
                  <a:schemeClr val="tx1"/>
                </a:solidFill>
                <a:effectLst/>
                <a:latin typeface="+mn-lt"/>
                <a:ea typeface="+mn-ea"/>
                <a:cs typeface="+mn-cs"/>
              </a:rPr>
              <a:t>th</a:t>
            </a:r>
            <a:r>
              <a:rPr lang="en-US" sz="1200" kern="1200">
                <a:solidFill>
                  <a:schemeClr val="tx1"/>
                </a:solidFill>
                <a:effectLst/>
                <a:latin typeface="+mn-lt"/>
                <a:ea typeface="+mn-ea"/>
                <a:cs typeface="+mn-cs"/>
              </a:rPr>
              <a:t> principle - Respect for Law and Public Interest – extends principle of beneficence to include all relevant stakeholders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And they expanded the focus to include “research with human-harming potential,” not just a focus on “research on human subjects.”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change is important in the digital age where the use of digital technologies and repurposing of data can expose people to risks. </a:t>
            </a:r>
          </a:p>
          <a:p>
            <a:pPr marL="171450" indent="-171450">
              <a:buFont typeface="Arial" panose="020B0604020202020204" pitchFamily="34" charset="0"/>
              <a:buChar char="•"/>
            </a:pPr>
            <a:r>
              <a:rPr lang="en-US" sz="1200" b="1" kern="1200">
                <a:solidFill>
                  <a:srgbClr val="0D3168"/>
                </a:solidFill>
                <a:effectLst/>
                <a:latin typeface="+mn-lt"/>
                <a:ea typeface="+mn-ea"/>
                <a:cs typeface="+mn-cs"/>
              </a:rPr>
              <a:t>We recommend that our projects should embrace the broader criteria set forth in the Menlo Report. </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Data scientists can lead the way.</a:t>
            </a:r>
          </a:p>
          <a:p>
            <a:pPr lvl="0"/>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8199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58389"/>
            <a:ext cx="6096000" cy="4560757"/>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We recommend that our projects should embrace the broader criteria set forth in the Menlo Report.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Although the focus of the Menlo reports is for computer scientists, underlying this is the revolution in data  that now allows us to access, repurpose, and use massive amounts of data in our research. </a:t>
            </a:r>
            <a:endParaRPr lang="en-US" sz="1200" kern="1200" dirty="0">
              <a:solidFill>
                <a:schemeClr val="tx1"/>
              </a:solidFill>
              <a:effectLst/>
              <a:latin typeface="+mn-lt"/>
              <a:ea typeface="+mn-ea"/>
              <a:cs typeface="+mn-cs"/>
            </a:endParaRPr>
          </a:p>
          <a:p>
            <a:r>
              <a:rPr lang="en-US" dirty="0">
                <a:solidFill>
                  <a:schemeClr val="tx1"/>
                </a:solidFill>
              </a:rPr>
              <a:t>The Menlo Report extended the Common  Rule by focusing on benefits to society. W</a:t>
            </a:r>
          </a:p>
          <a:p>
            <a:endParaRPr lang="en-US" dirty="0">
              <a:solidFill>
                <a:schemeClr val="tx1"/>
              </a:solidFill>
            </a:endParaRPr>
          </a:p>
          <a:p>
            <a:pPr marL="0" indent="0">
              <a:buNone/>
            </a:pPr>
            <a:r>
              <a:rPr lang="en-US" sz="1200" b="1" i="1" dirty="0">
                <a:solidFill>
                  <a:schemeClr val="accent2"/>
                </a:solidFill>
                <a:latin typeface="Arial" panose="020B0604020202020204" pitchFamily="34" charset="0"/>
                <a:cs typeface="Arial" panose="020B0604020202020204" pitchFamily="34" charset="0"/>
              </a:rPr>
              <a:t>Why is the new environment different?</a:t>
            </a:r>
          </a:p>
          <a:p>
            <a:r>
              <a:rPr lang="en-US" sz="1200" b="1" dirty="0">
                <a:solidFill>
                  <a:schemeClr val="accent2"/>
                </a:solidFill>
                <a:latin typeface="Arial" panose="020B0604020202020204" pitchFamily="34" charset="0"/>
                <a:cs typeface="Arial" panose="020B0604020202020204" pitchFamily="34" charset="0"/>
              </a:rPr>
              <a:t>Scale </a:t>
            </a:r>
            <a:r>
              <a:rPr lang="en-US" sz="1200" dirty="0">
                <a:solidFill>
                  <a:srgbClr val="0D3168"/>
                </a:solidFill>
                <a:latin typeface="Arial" panose="020B0604020202020204" pitchFamily="34" charset="0"/>
                <a:cs typeface="Arial" panose="020B0604020202020204" pitchFamily="34" charset="0"/>
              </a:rPr>
              <a:t>– massive datasets available</a:t>
            </a:r>
          </a:p>
          <a:p>
            <a:r>
              <a:rPr lang="en-US" sz="1200" b="1" dirty="0">
                <a:solidFill>
                  <a:schemeClr val="accent2"/>
                </a:solidFill>
                <a:latin typeface="Arial" panose="020B0604020202020204" pitchFamily="34" charset="0"/>
                <a:cs typeface="Arial" panose="020B0604020202020204" pitchFamily="34" charset="0"/>
              </a:rPr>
              <a:t>Speed</a:t>
            </a:r>
            <a:r>
              <a:rPr lang="en-US" sz="1200" dirty="0">
                <a:solidFill>
                  <a:srgbClr val="0D3168"/>
                </a:solidFill>
                <a:latin typeface="Arial" panose="020B0604020202020204" pitchFamily="34" charset="0"/>
                <a:cs typeface="Arial" panose="020B0604020202020204" pitchFamily="34" charset="0"/>
              </a:rPr>
              <a:t> – increased efficiency of our IT systems means  that we can quickly produce results that affect millions </a:t>
            </a:r>
          </a:p>
          <a:p>
            <a:r>
              <a:rPr lang="en-US" b="1" dirty="0">
                <a:solidFill>
                  <a:schemeClr val="tx1"/>
                </a:solidFill>
              </a:rPr>
              <a:t>There is Tight coupling of  ICT resources </a:t>
            </a:r>
            <a:r>
              <a:rPr lang="en-US" b="0" dirty="0">
                <a:solidFill>
                  <a:schemeClr val="tx1"/>
                </a:solidFill>
              </a:rPr>
              <a:t>that a</a:t>
            </a:r>
            <a:r>
              <a:rPr lang="en-US" dirty="0">
                <a:solidFill>
                  <a:schemeClr val="tx1"/>
                </a:solidFill>
              </a:rPr>
              <a:t>re interconnected via networks. For example, smart phones may contain a vast array of sensitive data. Think of our smart phones  that likely contains much information personal contacts linking names, addresses, phone numbers, email addresses, social network accounts, and family members; passwords for financial, utilities, insurance, or investment accounts; applications allowing remote control of home appliances and automobile</a:t>
            </a:r>
            <a:endParaRPr lang="en-US" sz="1200" b="1"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The next three </a:t>
            </a:r>
            <a:r>
              <a:rPr lang="en-US" sz="1200" dirty="0">
                <a:solidFill>
                  <a:schemeClr val="tx1"/>
                </a:solidFill>
              </a:rPr>
              <a:t>can negatively impact research activities that depend </a:t>
            </a:r>
            <a:r>
              <a:rPr lang="en-US" sz="1200" kern="1200" dirty="0">
                <a:solidFill>
                  <a:schemeClr val="tx1"/>
                </a:solidFill>
                <a:effectLst/>
                <a:latin typeface="+mn-lt"/>
                <a:ea typeface="+mn-ea"/>
                <a:cs typeface="+mn-cs"/>
              </a:rPr>
              <a:t>on cooperation, such as obtaining informed consent and mitigating actual harms because the data are d</a:t>
            </a:r>
            <a:r>
              <a:rPr lang="en-US" sz="1200" b="1" kern="1200" dirty="0">
                <a:solidFill>
                  <a:schemeClr val="tx1"/>
                </a:solidFill>
                <a:effectLst/>
                <a:latin typeface="+mn-lt"/>
                <a:ea typeface="+mn-ea"/>
                <a:cs typeface="+mn-cs"/>
              </a:rPr>
              <a:t>ecentralized, widely distributed, and are opaqu</a:t>
            </a:r>
            <a:r>
              <a:rPr lang="en-US" sz="1200" kern="1200" dirty="0">
                <a:solidFill>
                  <a:schemeClr val="tx1"/>
                </a:solidFill>
                <a:effectLst/>
                <a:latin typeface="+mn-lt"/>
                <a:ea typeface="+mn-ea"/>
                <a:cs typeface="+mn-cs"/>
              </a:rPr>
              <a:t>e in that data </a:t>
            </a:r>
            <a:r>
              <a:rPr lang="en-US" dirty="0"/>
              <a:t>users are not privy to the inner workings of applications, devices and networks. The </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They provide examples of Qs and case studies…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Decentralization - </a:t>
            </a:r>
            <a:r>
              <a:rPr lang="en-US" sz="1200" dirty="0">
                <a:solidFill>
                  <a:schemeClr val="tx1"/>
                </a:solidFill>
              </a:rPr>
              <a:t>Text, audio and video communications may be located in many different places and controlled by various entities, yet converge at various places and times to convey information. This decentralization </a:t>
            </a:r>
            <a:r>
              <a:rPr lang="en-US" sz="1200" b="1" dirty="0">
                <a:solidFill>
                  <a:schemeClr val="accent2"/>
                </a:solidFill>
                <a:latin typeface="Arial" panose="020B0604020202020204" pitchFamily="34" charset="0"/>
                <a:cs typeface="Arial" panose="020B0604020202020204" pitchFamily="34" charset="0"/>
              </a:rPr>
              <a:t>Wide distribution - </a:t>
            </a:r>
            <a:r>
              <a:rPr lang="en-US" sz="1200" dirty="0">
                <a:solidFill>
                  <a:srgbClr val="002060"/>
                </a:solidFill>
                <a:latin typeface="Arial" panose="020B0604020202020204" pitchFamily="34" charset="0"/>
                <a:cs typeface="Arial" panose="020B0604020202020204" pitchFamily="34" charset="0"/>
              </a:rPr>
              <a:t>spatial distribution can cause research activity to negatively impact the integrity or availability of information and information systems </a:t>
            </a:r>
            <a:endParaRPr lang="en-US" sz="1200" dirty="0">
              <a:solidFill>
                <a:schemeClr val="tx1"/>
              </a:solidFill>
            </a:endParaRPr>
          </a:p>
          <a:p>
            <a:r>
              <a:rPr lang="en-US" dirty="0"/>
              <a:t>And there are </a:t>
            </a:r>
            <a:r>
              <a:rPr lang="en-US" b="1" dirty="0"/>
              <a:t>Opacity challenges. </a:t>
            </a:r>
            <a:r>
              <a:rPr lang="en-US" dirty="0"/>
              <a:t>Generally, users are not privy to the inner workings of applications, devices and networks. The simplicity of user interfaces hides the technical details of storage, transmission protocols, rendering, resource management and credentialing that ensure seamless usability and enhanced functionality. Many risks are not perceptible to the user, nor is it clear what system functions are normal or what is caused by researcher activity. This complicates informed consent because of the limitations of non-technical individuals to understand risks associated with ICT. Opacity may also effect determinations of information quality and reliability.</a:t>
            </a:r>
            <a:endParaRPr lang="en-US"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8199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120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effectLst/>
                <a:latin typeface="+mn-lt"/>
                <a:ea typeface="+mn-ea"/>
                <a:cs typeface="+mn-cs"/>
              </a:rPr>
              <a:t>Every research project should include a Data Science Ethics checklist  at each phase of the project.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effectLst/>
                <a:latin typeface="+mn-lt"/>
                <a:ea typeface="+mn-ea"/>
                <a:cs typeface="+mn-cs"/>
              </a:rPr>
              <a:t>A key part of this checklist is the assessment of </a:t>
            </a:r>
            <a:r>
              <a:rPr lang="en-US" sz="1600" b="1" kern="1200">
                <a:solidFill>
                  <a:schemeClr val="tx1"/>
                </a:solidFill>
                <a:effectLst/>
                <a:latin typeface="+mn-lt"/>
                <a:ea typeface="+mn-ea"/>
                <a:cs typeface="+mn-cs"/>
              </a:rPr>
              <a:t>implicit biases</a:t>
            </a:r>
            <a:r>
              <a:rPr lang="en-US" sz="1600" kern="1200">
                <a:solidFill>
                  <a:schemeClr val="tx1"/>
                </a:solidFill>
                <a:effectLst/>
                <a:latin typeface="+mn-lt"/>
                <a:ea typeface="+mn-ea"/>
                <a:cs typeface="+mn-cs"/>
              </a:rPr>
              <a:t> throughout the project.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a:solidFill>
                  <a:schemeClr val="tx1"/>
                </a:solidFill>
                <a:effectLst/>
                <a:latin typeface="+mn-lt"/>
                <a:ea typeface="+mn-ea"/>
                <a:cs typeface="+mn-cs"/>
              </a:rPr>
              <a:t>The ethical principles involved here require instilling ethics into all data science research practices that is reflected in project documentation, transparency, ongoing discussion, questioning, and constructive criticism.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A publicly-shared ethics checklist starts with the project planning phase that encompasses the entire project, not just completion of the Human Research Protections Program IRB process.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The IRB approval is necessary but not sufficient for addressing a researcher’s ethical responsibility in his/her research.</a:t>
            </a:r>
            <a:r>
              <a:rPr lang="en-US" sz="1200" b="1" kern="1200">
                <a:solidFill>
                  <a:schemeClr val="tx1"/>
                </a:solidFill>
                <a:effectLst/>
                <a:latin typeface="+mn-lt"/>
                <a:ea typeface="+mn-ea"/>
                <a:cs typeface="+mn-cs"/>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The checklist provides a mechanism to ensure that ethical principles be discussed throughout the project informally and formally at specific milestones.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Just having a checklist does not mean that this is easy. The checklist is a reminder that dialogue is needed at every stage of the research/. </a:t>
            </a:r>
            <a:endParaRPr lang="en-US" sz="1200" kern="120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976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274320">
              <a:spcBef>
                <a:spcPts val="0"/>
              </a:spcBef>
              <a:spcAft>
                <a:spcPts val="1200"/>
              </a:spcAft>
              <a:buSzPct val="100000"/>
              <a:buNone/>
              <a:defRPr/>
            </a:pPr>
            <a:r>
              <a:rPr lang="en-US" sz="1200" b="1">
                <a:solidFill>
                  <a:srgbClr val="002060"/>
                </a:solidFill>
                <a:latin typeface="ITC Franklin Gothic Std Bk Cd"/>
              </a:rPr>
              <a:t> </a:t>
            </a:r>
            <a:r>
              <a:rPr lang="en-US" sz="1100" kern="0">
                <a:solidFill>
                  <a:schemeClr val="tx1"/>
                </a:solidFill>
                <a:latin typeface="ITC Franklin Gothic Std Book" panose="020B0504030503020204" pitchFamily="34" charset="0"/>
              </a:rPr>
              <a:t>What is the </a:t>
            </a:r>
            <a:r>
              <a:rPr lang="en-US" sz="1100" b="1" kern="0">
                <a:solidFill>
                  <a:srgbClr val="002060"/>
                </a:solidFill>
                <a:latin typeface="ITC Franklin Gothic Std Book" panose="020B0504030503020204" pitchFamily="34" charset="0"/>
              </a:rPr>
              <a:t>problem</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(question refinement)</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decision </a:t>
            </a:r>
            <a:r>
              <a:rPr lang="en-US" sz="1100" kern="0">
                <a:solidFill>
                  <a:schemeClr val="tx1"/>
                </a:solidFill>
                <a:latin typeface="ITC Franklin Gothic Std Book" panose="020B0504030503020204" pitchFamily="34" charset="0"/>
              </a:rPr>
              <a:t>needs to be made? </a:t>
            </a:r>
            <a:r>
              <a:rPr lang="en-US" sz="1100" i="1" kern="0">
                <a:solidFill>
                  <a:schemeClr val="tx1"/>
                </a:solidFill>
                <a:latin typeface="ITC Franklin Gothic Std Book" panose="020B0504030503020204" pitchFamily="34" charset="0"/>
              </a:rPr>
              <a:t>(strategic, anticipatory, tactical)</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data are available</a:t>
            </a:r>
            <a:r>
              <a:rPr lang="en-US" sz="1100" kern="0">
                <a:solidFill>
                  <a:schemeClr val="tx1"/>
                </a:solidFill>
                <a:latin typeface="ITC Franklin Gothic Std Book" panose="020B0504030503020204" pitchFamily="34" charset="0"/>
              </a:rPr>
              <a:t>? Why should I </a:t>
            </a:r>
            <a:r>
              <a:rPr lang="en-US" sz="1100" b="1" kern="0">
                <a:solidFill>
                  <a:srgbClr val="002060"/>
                </a:solidFill>
                <a:latin typeface="ITC Franklin Gothic Std Book" panose="020B0504030503020204" pitchFamily="34" charset="0"/>
              </a:rPr>
              <a:t>trust the data</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(data discovery)</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t>
            </a:r>
            <a:r>
              <a:rPr lang="en-US" sz="1100" b="1" kern="0">
                <a:solidFill>
                  <a:srgbClr val="002060"/>
                </a:solidFill>
                <a:latin typeface="ITC Franklin Gothic Std Book" panose="020B0504030503020204" pitchFamily="34" charset="0"/>
              </a:rPr>
              <a:t>type of analyses </a:t>
            </a:r>
            <a:r>
              <a:rPr lang="en-US" sz="1100" kern="0">
                <a:solidFill>
                  <a:schemeClr val="tx1"/>
                </a:solidFill>
                <a:latin typeface="ITC Franklin Gothic Std Book" panose="020B0504030503020204" pitchFamily="34" charset="0"/>
              </a:rPr>
              <a:t>are needed to inform the decision? </a:t>
            </a:r>
            <a:r>
              <a:rPr lang="en-US" sz="1100" i="1" kern="0">
                <a:solidFill>
                  <a:schemeClr val="tx1"/>
                </a:solidFill>
                <a:latin typeface="ITC Franklin Gothic Std Book" panose="020B0504030503020204" pitchFamily="34" charset="0"/>
              </a:rPr>
              <a:t>(descriptive/exploratory, explanatory, predictive, modeling &amp; simulation, prescriptive)</a:t>
            </a:r>
          </a:p>
          <a:p>
            <a:pPr marL="0" indent="0" defTabSz="274320">
              <a:spcBef>
                <a:spcPts val="0"/>
              </a:spcBef>
              <a:spcAft>
                <a:spcPts val="1200"/>
              </a:spcAft>
              <a:buSzPct val="100000"/>
              <a:buNone/>
              <a:defRPr/>
            </a:pPr>
            <a:r>
              <a:rPr lang="en-US" sz="1100" kern="0">
                <a:solidFill>
                  <a:schemeClr val="tx1"/>
                </a:solidFill>
                <a:latin typeface="ITC Franklin Gothic Std Book" panose="020B0504030503020204" pitchFamily="34" charset="0"/>
              </a:rPr>
              <a:t>What are the </a:t>
            </a:r>
            <a:r>
              <a:rPr lang="en-US" sz="1100" b="1" kern="0">
                <a:solidFill>
                  <a:srgbClr val="002060"/>
                </a:solidFill>
                <a:latin typeface="ITC Franklin Gothic Std Book" panose="020B0504030503020204" pitchFamily="34" charset="0"/>
              </a:rPr>
              <a:t>ethical considerations</a:t>
            </a:r>
            <a:r>
              <a:rPr lang="en-US" sz="1100" kern="0">
                <a:solidFill>
                  <a:schemeClr val="tx1"/>
                </a:solidFill>
                <a:latin typeface="ITC Franklin Gothic Std Book" panose="020B0504030503020204" pitchFamily="34" charset="0"/>
              </a:rPr>
              <a:t>? </a:t>
            </a:r>
            <a:r>
              <a:rPr lang="en-US" sz="1100" i="1" kern="0">
                <a:solidFill>
                  <a:schemeClr val="tx1"/>
                </a:solidFill>
                <a:latin typeface="ITC Franklin Gothic Std Book" panose="020B0504030503020204" pitchFamily="34" charset="0"/>
              </a:rPr>
              <a:t>(integrated into all parts of the process)</a:t>
            </a:r>
          </a:p>
          <a:p>
            <a:pPr marL="0" indent="0" defTabSz="412750">
              <a:spcBef>
                <a:spcPts val="0"/>
              </a:spcBef>
              <a:spcAft>
                <a:spcPts val="600"/>
              </a:spcAft>
              <a:buSzPct val="150000"/>
              <a:buNone/>
              <a:defRPr/>
            </a:pPr>
            <a:r>
              <a:rPr lang="en-US" sz="1100" kern="0">
                <a:solidFill>
                  <a:schemeClr val="tx1"/>
                </a:solidFill>
                <a:latin typeface="ITC Franklin Gothic Std Book" panose="020B0504030503020204" pitchFamily="34" charset="0"/>
              </a:rPr>
              <a:t>What part of the </a:t>
            </a:r>
            <a:r>
              <a:rPr lang="en-US" sz="1100" b="1" kern="0">
                <a:solidFill>
                  <a:srgbClr val="002060"/>
                </a:solidFill>
                <a:latin typeface="ITC Franklin Gothic Std Book" panose="020B0504030503020204" pitchFamily="34" charset="0"/>
              </a:rPr>
              <a:t>data science process </a:t>
            </a:r>
            <a:r>
              <a:rPr lang="en-US" sz="1100" kern="0">
                <a:solidFill>
                  <a:schemeClr val="tx1"/>
                </a:solidFill>
                <a:latin typeface="ITC Franklin Gothic Std Book" panose="020B0504030503020204" pitchFamily="34" charset="0"/>
              </a:rPr>
              <a:t>is being discussed with me? (</a:t>
            </a:r>
            <a:r>
              <a:rPr lang="en-US" sz="1100" i="1" kern="0">
                <a:solidFill>
                  <a:schemeClr val="tx1"/>
                </a:solidFill>
                <a:latin typeface="ITC Franklin Gothic Std Book" panose="020B0504030503020204" pitchFamily="34" charset="0"/>
              </a:rPr>
              <a:t>clear communication and dissemination throughout the entire data science process</a:t>
            </a:r>
            <a:r>
              <a:rPr lang="en-US" sz="1100" kern="0">
                <a:solidFill>
                  <a:schemeClr val="tx1"/>
                </a:solidFill>
                <a:latin typeface="ITC Franklin Gothic Std Book" panose="020B0504030503020204" pitchFamily="34" charset="0"/>
              </a:rPr>
              <a:t>) </a:t>
            </a:r>
          </a:p>
          <a:p>
            <a:pPr fontAlgn="base">
              <a:spcAft>
                <a:spcPts val="1200"/>
              </a:spcAft>
            </a:pPr>
            <a:endParaRPr lang="en-US" sz="1100">
              <a:solidFill>
                <a:srgbClr val="FF0000"/>
              </a:solidFill>
              <a:latin typeface="ITC Franklin Gothic Std Bk Cd"/>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281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know how to scale this beyond one locality and one state.</a:t>
            </a:r>
          </a:p>
          <a:p>
            <a:r>
              <a:rPr lang="en-US" dirty="0"/>
              <a:t>We are asked this all the time.</a:t>
            </a:r>
          </a:p>
          <a:p>
            <a:r>
              <a:rPr lang="en-US" dirty="0"/>
              <a:t>This brings us to another phase of our work that is really exciting. </a:t>
            </a:r>
          </a:p>
          <a:p>
            <a:r>
              <a:rPr lang="en-US" dirty="0"/>
              <a:t>It is around building a national community learning network. </a:t>
            </a:r>
          </a:p>
          <a:p>
            <a:r>
              <a:rPr lang="en-US" dirty="0"/>
              <a:t>To do this, we need to figure out partners.</a:t>
            </a:r>
          </a:p>
          <a:p>
            <a:r>
              <a:rPr lang="en-US" dirty="0"/>
              <a:t>And some of these discussions started back at Virginia Tech.</a:t>
            </a:r>
          </a:p>
          <a:p>
            <a:endParaRPr lang="en-US" dirty="0"/>
          </a:p>
          <a:p>
            <a:r>
              <a:rPr lang="en-US" dirty="0"/>
              <a:t>I would like to give a call out to Ed Jones, who just retired as director of the Virginia Cooperative Extension, and Mike </a:t>
            </a:r>
            <a:r>
              <a:rPr lang="en-US" dirty="0" err="1"/>
              <a:t>Lambur</a:t>
            </a:r>
            <a:r>
              <a:rPr lang="en-US" dirty="0"/>
              <a:t> who has been a partner with us since we initiated this idea. </a:t>
            </a:r>
          </a:p>
          <a:p>
            <a:r>
              <a:rPr lang="en-US" dirty="0"/>
              <a:t>To scale our work, we need a partner who is out there in the field in the communities</a:t>
            </a:r>
          </a:p>
          <a:p>
            <a:r>
              <a:rPr lang="en-US" dirty="0"/>
              <a:t>We are the data and modeling guys and not in all these communities, </a:t>
            </a:r>
          </a:p>
          <a:p>
            <a:endParaRPr lang="en-US" dirty="0"/>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29</a:t>
            </a:fld>
            <a:endParaRPr lang="en-US"/>
          </a:p>
        </p:txBody>
      </p:sp>
    </p:spTree>
    <p:extLst>
      <p:ext uri="{BB962C8B-B14F-4D97-AF65-F5344CB8AC3E}">
        <p14:creationId xmlns:p14="http://schemas.microsoft.com/office/powerpoint/2010/main" val="1143216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had a large collection of students that have worked with us over the years through our Data Science for the Public Good Program summer programs and during the year.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DC876D-F8D8-254D-AFED-B6D118AB47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885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the Cooperative Extension System started in 1914 as part of the Smith-Lever Act. </a:t>
            </a:r>
          </a:p>
          <a:p>
            <a:r>
              <a:rPr lang="en-US" dirty="0"/>
              <a:t>It has been around for a long time and it is a trusted network of professionals in every community. </a:t>
            </a:r>
          </a:p>
          <a:p>
            <a:r>
              <a:rPr lang="en-US" dirty="0"/>
              <a:t>These professionals are tethered back to the Land Grant Universities.</a:t>
            </a:r>
          </a:p>
          <a:p>
            <a:r>
              <a:rPr lang="en-US" dirty="0"/>
              <a:t>That is where they get their reach back for community-based research.. That is how they reach back to researchers to study things about agriculture, animal husbandry, agronomy and now data science.</a:t>
            </a:r>
          </a:p>
          <a:p>
            <a:r>
              <a:rPr lang="en-US" dirty="0"/>
              <a:t>Those are our partners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30</a:t>
            </a:fld>
            <a:endParaRPr lang="en-US"/>
          </a:p>
        </p:txBody>
      </p:sp>
    </p:spTree>
    <p:extLst>
      <p:ext uri="{BB962C8B-B14F-4D97-AF65-F5344CB8AC3E}">
        <p14:creationId xmlns:p14="http://schemas.microsoft.com/office/powerpoint/2010/main" val="2397365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been working with Cooperative Extension, we asked them if you had access to data, data science expertise, and training, how might you use it? This is what they tell us. </a:t>
            </a:r>
          </a:p>
          <a:p>
            <a:r>
              <a:rPr lang="en-US" dirty="0"/>
              <a:t>Measure capacity for new community development projects. </a:t>
            </a:r>
          </a:p>
          <a:p>
            <a:r>
              <a:rPr lang="en-US" dirty="0"/>
              <a:t>They would be competitive for new grants that these communities need. </a:t>
            </a:r>
          </a:p>
          <a:p>
            <a:r>
              <a:rPr lang="en-US" dirty="0"/>
              <a:t>They would be able to better define their own programming.</a:t>
            </a:r>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31</a:t>
            </a:fld>
            <a:endParaRPr lang="en-US"/>
          </a:p>
        </p:txBody>
      </p:sp>
    </p:spTree>
    <p:extLst>
      <p:ext uri="{BB962C8B-B14F-4D97-AF65-F5344CB8AC3E}">
        <p14:creationId xmlns:p14="http://schemas.microsoft.com/office/powerpoint/2010/main" val="1619798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said ok. </a:t>
            </a:r>
          </a:p>
          <a:p>
            <a:r>
              <a:rPr lang="en-US" dirty="0"/>
              <a:t>We received funding from the Bill and Melinda Gates Foundation and the USDA NIFA</a:t>
            </a:r>
          </a:p>
          <a:p>
            <a:r>
              <a:rPr lang="en-US" dirty="0"/>
              <a:t>And we did a pilot across Virginia, Iowa, and Oregon to test out what Cooperative Extension could do to engage in Community Learning through Data Driven Discovery process,. </a:t>
            </a:r>
          </a:p>
          <a:p>
            <a:r>
              <a:rPr lang="en-US" dirty="0"/>
              <a:t>Could they engage with communities to bring data insights to help communities thrive?</a:t>
            </a:r>
          </a:p>
          <a:p>
            <a:r>
              <a:rPr lang="en-US" dirty="0"/>
              <a:t>And the answer is YES, this was highly successful.</a:t>
            </a:r>
          </a:p>
          <a:p>
            <a:endParaRPr lang="en-US" dirty="0"/>
          </a:p>
          <a:p>
            <a:r>
              <a:rPr lang="en-US" dirty="0"/>
              <a:t>I want to give a shout out to Susan Chen in the AG ECON DEPT WHO HAS CONTINUED THIS WORK WITH A USDA NIFA GRANT.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32</a:t>
            </a:fld>
            <a:endParaRPr lang="en-US"/>
          </a:p>
        </p:txBody>
      </p:sp>
    </p:spTree>
    <p:extLst>
      <p:ext uri="{BB962C8B-B14F-4D97-AF65-F5344CB8AC3E}">
        <p14:creationId xmlns:p14="http://schemas.microsoft.com/office/powerpoint/2010/main" val="750562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0" i="0" u="none" strike="noStrike" kern="1200" dirty="0">
                <a:solidFill>
                  <a:schemeClr val="tx1"/>
                </a:solidFill>
                <a:effectLst/>
                <a:latin typeface="+mn-lt"/>
                <a:ea typeface="+mn-ea"/>
                <a:cs typeface="+mn-cs"/>
              </a:rPr>
              <a:t> This has now led to our involvement in a national conversation about getting a new purpose for  the Cooperative Extension into the 2023 Farm Bill.</a:t>
            </a:r>
          </a:p>
          <a:p>
            <a:pPr marL="0" indent="0">
              <a:buFont typeface="+mj-lt"/>
              <a:buNone/>
            </a:pPr>
            <a:r>
              <a:rPr lang="en-US" sz="1200" b="0" i="0" u="none" strike="noStrike" kern="1200" dirty="0">
                <a:solidFill>
                  <a:schemeClr val="tx1"/>
                </a:solidFill>
                <a:effectLst/>
                <a:latin typeface="+mn-lt"/>
                <a:ea typeface="+mn-ea"/>
                <a:cs typeface="+mn-cs"/>
              </a:rPr>
              <a:t> The Farm Bill is rewritten every 5 years.</a:t>
            </a:r>
          </a:p>
          <a:p>
            <a:pPr marL="0" indent="0">
              <a:buFont typeface="+mj-lt"/>
              <a:buNone/>
            </a:pPr>
            <a:r>
              <a:rPr lang="en-US" sz="1200" b="0" i="0" u="none" strike="noStrike" kern="1200" dirty="0">
                <a:solidFill>
                  <a:schemeClr val="tx1"/>
                </a:solidFill>
                <a:effectLst/>
                <a:latin typeface="+mn-lt"/>
                <a:ea typeface="+mn-ea"/>
                <a:cs typeface="+mn-cs"/>
              </a:rPr>
              <a:t> It carries with it about $500 Billion dollars in programs. </a:t>
            </a:r>
          </a:p>
          <a:p>
            <a:pPr marL="0" indent="0">
              <a:buFont typeface="+mj-lt"/>
              <a:buNone/>
            </a:pPr>
            <a:r>
              <a:rPr lang="en-US" sz="1200" b="0" i="0" u="none" strike="noStrike" kern="1200" dirty="0">
                <a:solidFill>
                  <a:schemeClr val="tx1"/>
                </a:solidFill>
                <a:effectLst/>
                <a:latin typeface="+mn-lt"/>
                <a:ea typeface="+mn-ea"/>
                <a:cs typeface="+mn-cs"/>
              </a:rPr>
              <a:t>Funding for cooperative extension comes out of this bill. </a:t>
            </a: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Cathie </a:t>
            </a:r>
            <a:r>
              <a:rPr lang="en-US" sz="1200" b="0" i="0" u="none" strike="noStrike" kern="1200" dirty="0" err="1">
                <a:solidFill>
                  <a:schemeClr val="tx1"/>
                </a:solidFill>
                <a:effectLst/>
                <a:latin typeface="+mn-lt"/>
                <a:ea typeface="+mn-ea"/>
                <a:cs typeface="+mn-cs"/>
              </a:rPr>
              <a:t>Woteki</a:t>
            </a:r>
            <a:r>
              <a:rPr lang="en-US" sz="1200" b="0" i="0" u="none" strike="noStrike" kern="1200" dirty="0">
                <a:solidFill>
                  <a:schemeClr val="tx1"/>
                </a:solidFill>
                <a:effectLst/>
                <a:latin typeface="+mn-lt"/>
                <a:ea typeface="+mn-ea"/>
                <a:cs typeface="+mn-cs"/>
              </a:rPr>
              <a:t>, one of Biocomplexity's Distinguished Institute Fellows and the former under-secretaries at the USDA's Research, Education, and Economics mission area, as well as the department's chief scientist. She has been our lead advocate for this initiative. Will note that she is also a Virginia Tech Alum.</a:t>
            </a: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So the new purpose would be  to develop community learning through data-driven partnerships across the country.</a:t>
            </a:r>
          </a:p>
          <a:p>
            <a:pPr marL="0" indent="0">
              <a:buFont typeface="+mj-lt"/>
              <a:buNone/>
            </a:pPr>
            <a:r>
              <a:rPr lang="en-US" sz="1200" b="0" i="0" u="none" strike="noStrike" kern="1200" dirty="0">
                <a:solidFill>
                  <a:schemeClr val="tx1"/>
                </a:solidFill>
                <a:effectLst/>
                <a:latin typeface="+mn-lt"/>
                <a:ea typeface="+mn-ea"/>
                <a:cs typeface="+mn-cs"/>
              </a:rPr>
              <a:t>Part of the bill is to provide support to create a national data commons to provide the data they need to bring data insights to their community.</a:t>
            </a:r>
          </a:p>
          <a:p>
            <a:pPr marL="0" indent="0">
              <a:buFont typeface="+mj-lt"/>
              <a:buNone/>
            </a:pPr>
            <a:r>
              <a:rPr lang="en-US" sz="1200" b="0" i="0" u="none" strike="noStrike" kern="1200" dirty="0">
                <a:solidFill>
                  <a:schemeClr val="tx1"/>
                </a:solidFill>
                <a:effectLst/>
                <a:latin typeface="+mn-lt"/>
                <a:ea typeface="+mn-ea"/>
                <a:cs typeface="+mn-cs"/>
              </a:rPr>
              <a:t>We are working with the American Association of Public and Land Grant Universities (APLU) to support this. </a:t>
            </a: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r>
              <a:rPr lang="en-US" sz="1200" b="0" i="0" u="none" strike="noStrike" kern="1200" dirty="0">
                <a:solidFill>
                  <a:schemeClr val="tx1"/>
                </a:solidFill>
                <a:effectLst/>
                <a:latin typeface="+mn-lt"/>
                <a:ea typeface="+mn-ea"/>
                <a:cs typeface="+mn-cs"/>
              </a:rPr>
              <a:t>In Virginia, we are working with VCE to adopt our data commons to update the situational awareness data through a data commons.</a:t>
            </a: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endParaRPr lang="en-US" sz="1200" b="0" i="0" u="none" strike="noStrike" kern="1200" dirty="0">
              <a:solidFill>
                <a:schemeClr val="tx1"/>
              </a:solidFill>
              <a:effectLst/>
              <a:latin typeface="+mn-lt"/>
              <a:ea typeface="+mn-ea"/>
              <a:cs typeface="+mn-cs"/>
            </a:endParaRPr>
          </a:p>
          <a:p>
            <a:pPr marL="0" indent="0">
              <a:buFont typeface="+mj-lt"/>
              <a:buNone/>
            </a:pPr>
            <a:endParaRPr lang="en-US" sz="1200" b="0" i="0" u="none" strike="noStrike" kern="1200" dirty="0">
              <a:solidFill>
                <a:schemeClr val="tx1"/>
              </a:solidFill>
              <a:effectLst/>
              <a:latin typeface="+mn-lt"/>
              <a:ea typeface="+mn-ea"/>
              <a:cs typeface="+mn-cs"/>
            </a:endParaRPr>
          </a:p>
          <a:p>
            <a:pPr marL="228600" indent="-228600">
              <a:buFont typeface="+mj-lt"/>
              <a:buAutoNum type="arabicPeriod"/>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D9D839-987B-FA40-A6E6-62BFFDB4F8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412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our local work that is taking a national feel. </a:t>
            </a:r>
          </a:p>
          <a:p>
            <a:endParaRPr lang="en-US" dirty="0"/>
          </a:p>
          <a:p>
            <a:r>
              <a:rPr lang="en-US" dirty="0"/>
              <a:t>Now switching to a national level that is influenced by local work but coming from a national level rather than a grassroots end is the Census Bureau.</a:t>
            </a:r>
          </a:p>
          <a:p>
            <a:endParaRPr lang="en-US" dirty="0"/>
          </a:p>
          <a:p>
            <a:r>
              <a:rPr lang="en-US" dirty="0"/>
              <a:t>You have likely noticed them in the news.</a:t>
            </a:r>
          </a:p>
          <a:p>
            <a:r>
              <a:rPr lang="en-US" dirty="0"/>
              <a:t>Particularly since the 2020 census and the fall out from political interference in the process and a new director.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34</a:t>
            </a:fld>
            <a:endParaRPr lang="en-US"/>
          </a:p>
        </p:txBody>
      </p:sp>
    </p:spTree>
    <p:extLst>
      <p:ext uri="{BB962C8B-B14F-4D97-AF65-F5344CB8AC3E}">
        <p14:creationId xmlns:p14="http://schemas.microsoft.com/office/powerpoint/2010/main" val="2181348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opportunity to do something here!</a:t>
            </a:r>
          </a:p>
          <a:p>
            <a:r>
              <a:rPr lang="en-US" dirty="0"/>
              <a:t>That is where we come in.</a:t>
            </a:r>
          </a:p>
          <a:p>
            <a:r>
              <a:rPr lang="en-US" dirty="0"/>
              <a:t>What is the 21st-century Census Bureau’s opportunity?  </a:t>
            </a:r>
          </a:p>
          <a:p>
            <a:r>
              <a:rPr lang="en-US" dirty="0"/>
              <a:t>Can we work with them and the federal statistical system to change the landscape?</a:t>
            </a:r>
          </a:p>
          <a:p>
            <a:r>
              <a:rPr lang="en-US" dirty="0"/>
              <a:t>We have been working with them for the last 3 to 4 years and it is gaining momentum right now. </a:t>
            </a:r>
          </a:p>
          <a:p>
            <a:r>
              <a:rPr lang="en-US" dirty="0"/>
              <a:t>We are motivating a major paradigm shift for the Bureau and federal statistics.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1969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are motivating a major paradigm shift for the Bureau and federal statistics. </a:t>
            </a:r>
          </a:p>
          <a:p>
            <a:r>
              <a:rPr lang="en-US" dirty="0"/>
              <a:t>This shift focuses on how to use all the data available that exists to support the different purposes and uses</a:t>
            </a:r>
          </a:p>
          <a:p>
            <a:r>
              <a:rPr lang="en-US" dirty="0"/>
              <a:t>As opposed to the current focus on individual surveys and individual data elements. </a:t>
            </a:r>
          </a:p>
          <a:p>
            <a:r>
              <a:rPr lang="en-US" dirty="0"/>
              <a:t>Let’s rachet that up to think about how to use all this information to study complicated problems of which you see on this slide. </a:t>
            </a:r>
          </a:p>
          <a:p>
            <a:r>
              <a:rPr lang="en-US" dirty="0"/>
              <a:t>Many of them currently addressed using </a:t>
            </a:r>
            <a:r>
              <a:rPr lang="en-US" dirty="0" err="1"/>
              <a:t>exisitng</a:t>
            </a:r>
            <a:r>
              <a:rPr lang="en-US" dirty="0"/>
              <a:t> </a:t>
            </a:r>
            <a:r>
              <a:rPr lang="en-US" dirty="0" err="1"/>
              <a:t>survyes</a:t>
            </a:r>
            <a:r>
              <a:rPr lang="en-US" dirty="0"/>
              <a:t> in silos and only focus on one part of the problem. </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12273-8AE0-DC4C-A5CC-89B1C13FF4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181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introduce an idea that we have called the Curated Data Enterprise. </a:t>
            </a:r>
          </a:p>
          <a:p>
            <a:endParaRPr lang="en-US" dirty="0"/>
          </a:p>
          <a:p>
            <a:r>
              <a:rPr lang="en-US" dirty="0"/>
              <a:t>The Curated Data Enterprise leverages existing Census Bureau activities and modernization and innovation that the Bureau is doing to an uber model of gathering and integrating massive amounts of data. </a:t>
            </a:r>
          </a:p>
          <a:p>
            <a:r>
              <a:rPr lang="en-US" dirty="0"/>
              <a:t>These data sources are the same ones we have discussed – administrative data, third-party data, and data the bureau already collects together to focus on these purposes and uses. </a:t>
            </a:r>
          </a:p>
          <a:p>
            <a:r>
              <a:rPr lang="en-US" dirty="0"/>
              <a:t>This is both a concept of physical infrastructure that we are helping to define as well as an ambition for the Census Bureau. </a:t>
            </a:r>
          </a:p>
          <a:p>
            <a:endParaRPr lang="en-US" dirty="0"/>
          </a:p>
          <a:p>
            <a:r>
              <a:rPr lang="en-US" dirty="0"/>
              <a:t>As you all know, the Census Bureau does much more than the decennial enumerator every 10 years. </a:t>
            </a:r>
          </a:p>
          <a:p>
            <a:r>
              <a:rPr lang="en-US" dirty="0"/>
              <a:t>They collect economic data that measures our business sector and demographic data that measures the household side of the economy. </a:t>
            </a:r>
          </a:p>
          <a:p>
            <a:r>
              <a:rPr lang="en-US" dirty="0"/>
              <a:t>We are talking about their 130 surveys coming together and combining them with new sources of data. </a:t>
            </a:r>
          </a:p>
          <a:p>
            <a:br>
              <a:rPr lang="en-US" dirty="0"/>
            </a:b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12273-8AE0-DC4C-A5CC-89B1C13FF4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437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discussed this experts and stakeholders. </a:t>
            </a:r>
          </a:p>
        </p:txBody>
      </p:sp>
      <p:sp>
        <p:nvSpPr>
          <p:cNvPr id="4" name="Slide Number Placeholder 3"/>
          <p:cNvSpPr>
            <a:spLocks noGrp="1"/>
          </p:cNvSpPr>
          <p:nvPr>
            <p:ph type="sldNum" sz="quarter" idx="5"/>
          </p:nvPr>
        </p:nvSpPr>
        <p:spPr/>
        <p:txBody>
          <a:bodyPr/>
          <a:lstStyle/>
          <a:p>
            <a:fld id="{5E884223-1D8D-DB4E-80E4-3985798CD799}" type="slidenum">
              <a:rPr lang="en-US" smtClean="0"/>
              <a:t>38</a:t>
            </a:fld>
            <a:endParaRPr lang="en-US"/>
          </a:p>
        </p:txBody>
      </p:sp>
    </p:spTree>
    <p:extLst>
      <p:ext uri="{BB962C8B-B14F-4D97-AF65-F5344CB8AC3E}">
        <p14:creationId xmlns:p14="http://schemas.microsoft.com/office/powerpoint/2010/main" val="3811267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Our original objective for “Envisioning Census 2030 – Creating </a:t>
            </a:r>
            <a:r>
              <a:rPr lang="en-US" sz="1200" kern="1200">
                <a:solidFill>
                  <a:schemeClr val="tx1"/>
                </a:solidFill>
                <a:effectLst/>
                <a:latin typeface="+mn-lt"/>
                <a:ea typeface="+mn-ea"/>
                <a:cs typeface="+mn-cs"/>
              </a:rPr>
              <a:t>a National Plan</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was to</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present a framework for a more efficient, accurate, less costly Decennial Census coupled with a more robust ACS, and to share this vision with multiple census stakeholders for their consideration. In the process of moving along this track, our view has evolved to and aligns with  the Census Bureau’s work to create a nationally integrated person-household-business-jobs frame, with the decennial census providing the critical recalibration denominator for all survey data, as well as the reapportionment and federal funds distribution statistics. This could result in a universal statistical frame that will form the new foundation of social science research, providing complete longitudinal data. </a:t>
            </a:r>
          </a:p>
          <a:p>
            <a:r>
              <a:rPr lang="en-US" sz="1200" kern="1200">
                <a:solidFill>
                  <a:schemeClr val="tx1"/>
                </a:solidFill>
                <a:effectLst/>
                <a:latin typeface="+mn-lt"/>
                <a:ea typeface="+mn-ea"/>
                <a:cs typeface="+mn-cs"/>
              </a:rPr>
              <a:t>The development of this universal frame enlarged the project’s initial focus of a stripped-down Census to capture state counts. This core task remains, but it was too narrowly conceptualized. We have shifted, provisionally, to this broader terminology: an </a:t>
            </a:r>
            <a:r>
              <a:rPr lang="en-US" sz="1200" b="1" i="1" kern="1200">
                <a:solidFill>
                  <a:schemeClr val="tx1"/>
                </a:solidFill>
                <a:effectLst/>
                <a:latin typeface="+mn-lt"/>
                <a:ea typeface="+mn-ea"/>
                <a:cs typeface="+mn-cs"/>
              </a:rPr>
              <a:t>Essential-Data Count of the Resident Population</a:t>
            </a:r>
            <a:r>
              <a:rPr lang="en-US" sz="1200" kern="1200">
                <a:solidFill>
                  <a:schemeClr val="tx1"/>
                </a:solidFill>
                <a:effectLst/>
                <a:latin typeface="+mn-lt"/>
                <a:ea typeface="+mn-ea"/>
                <a:cs typeface="+mn-cs"/>
              </a:rPr>
              <a:t> coupled with a </a:t>
            </a:r>
            <a:r>
              <a:rPr lang="en-US" sz="1200" b="1" i="1" kern="1200">
                <a:solidFill>
                  <a:schemeClr val="tx1"/>
                </a:solidFill>
                <a:effectLst/>
                <a:latin typeface="+mn-lt"/>
                <a:ea typeface="+mn-ea"/>
                <a:cs typeface="+mn-cs"/>
              </a:rPr>
              <a:t>21</a:t>
            </a:r>
            <a:r>
              <a:rPr lang="en-US" sz="1200" b="1" i="1" kern="1200" baseline="30000">
                <a:solidFill>
                  <a:schemeClr val="tx1"/>
                </a:solidFill>
                <a:effectLst/>
                <a:latin typeface="+mn-lt"/>
                <a:ea typeface="+mn-ea"/>
                <a:cs typeface="+mn-cs"/>
              </a:rPr>
              <a:t>st</a:t>
            </a:r>
            <a:r>
              <a:rPr lang="en-US" sz="1200" b="1" i="1" kern="1200">
                <a:solidFill>
                  <a:schemeClr val="tx1"/>
                </a:solidFill>
                <a:effectLst/>
                <a:latin typeface="+mn-lt"/>
                <a:ea typeface="+mn-ea"/>
                <a:cs typeface="+mn-cs"/>
              </a:rPr>
              <a:t> Century Census Curated Information Platform.</a:t>
            </a:r>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12273-8AE0-DC4C-A5CC-89B1C13FF4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417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organization has a fundamental research model that we think about as we are developing our projects and programs.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like to use our Executive Director words that we work to address Other People’s Problems (OPPs).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how we approach our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focus heavily on the case studies and problems that sponsors have </a:t>
            </a:r>
          </a:p>
          <a:p>
            <a:r>
              <a:rPr lang="en-US" dirty="0"/>
              <a:t>A hallmark of our data pipeline is data discovery where we set out to discover all possible data sources and methods and that might be used to address these problems or issues. </a:t>
            </a:r>
          </a:p>
          <a:p>
            <a:r>
              <a:rPr lang="en-US" dirty="0"/>
              <a:t>That is in the true data science spirit that without problems, there is no data science. </a:t>
            </a:r>
          </a:p>
          <a:p>
            <a:r>
              <a:rPr lang="en-US" dirty="0"/>
              <a:t>Once we are immersed in the methods and analysis, we can characterize gaps in our knowledge, gaps in our data, and gaps in our methods which then drives more data collection and the development of methods. </a:t>
            </a:r>
          </a:p>
          <a:p>
            <a:r>
              <a:rPr lang="en-US" dirty="0"/>
              <a:t>Our approach is to do applied research and out of that comes new fundamental research.</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862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has led to a discussion with the Census Bureau and stakeholders that care about the the data collection and content.</a:t>
            </a:r>
          </a:p>
          <a:p>
            <a:r>
              <a:rPr lang="en-US" dirty="0"/>
              <a:t>We are proposing what we call this a Curated Data Enterprise. </a:t>
            </a:r>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40</a:t>
            </a:fld>
            <a:endParaRPr lang="en-US"/>
          </a:p>
        </p:txBody>
      </p:sp>
    </p:spTree>
    <p:extLst>
      <p:ext uri="{BB962C8B-B14F-4D97-AF65-F5344CB8AC3E}">
        <p14:creationId xmlns:p14="http://schemas.microsoft.com/office/powerpoint/2010/main" val="3121334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solidFill>
                  <a:srgbClr val="002060"/>
                </a:solidFill>
                <a:effectLst/>
                <a:highlight>
                  <a:srgbClr val="FFFF00"/>
                </a:highlight>
                <a:latin typeface="Arial Narrow" panose="020B0604020202020204" pitchFamily="34" charset="0"/>
                <a:cs typeface="Arial Narrow" panose="020B0604020202020204" pitchFamily="34" charset="0"/>
              </a:rPr>
              <a:t>Use my definition here, Bring in Ethics.</a:t>
            </a:r>
          </a:p>
          <a:p>
            <a:pPr marL="285750" indent="-285750">
              <a:buFont typeface="Arial" panose="020B0604020202020204" pitchFamily="34" charset="0"/>
              <a:buChar char="•"/>
            </a:pPr>
            <a:endParaRPr lang="en-US" sz="1200" dirty="0">
              <a:solidFill>
                <a:srgbClr val="002060"/>
              </a:solidFill>
              <a:effectLst/>
              <a:highlight>
                <a:srgbClr val="FFFF00"/>
              </a:highlight>
              <a:latin typeface="Arial Narrow" panose="020B0604020202020204" pitchFamily="34" charset="0"/>
              <a:cs typeface="Arial Narrow" panose="020B0604020202020204" pitchFamily="34" charset="0"/>
            </a:endParaRPr>
          </a:p>
          <a:p>
            <a:pPr marL="285750" indent="-285750">
              <a:buFont typeface="Arial" panose="020B0604020202020204" pitchFamily="34" charset="0"/>
              <a:buChar char="•"/>
            </a:pPr>
            <a:endParaRPr lang="en-US" sz="1200" dirty="0">
              <a:solidFill>
                <a:srgbClr val="002060"/>
              </a:solidFill>
              <a:effectLst/>
              <a:latin typeface="Arial Narrow" panose="020B0604020202020204" pitchFamily="34" charset="0"/>
              <a:cs typeface="Arial Narrow" panose="020B0604020202020204" pitchFamily="34" charset="0"/>
            </a:endParaRPr>
          </a:p>
          <a:p>
            <a:pPr marL="285750" indent="-285750">
              <a:buFont typeface="Arial" panose="020B0604020202020204" pitchFamily="34" charset="0"/>
              <a:buChar char="•"/>
            </a:pPr>
            <a:r>
              <a:rPr lang="en-US" sz="1200" dirty="0">
                <a:solidFill>
                  <a:srgbClr val="002060"/>
                </a:solidFill>
                <a:effectLst/>
                <a:latin typeface="Arial Narrow" panose="020B0604020202020204" pitchFamily="34" charset="0"/>
                <a:cs typeface="Arial Narrow" panose="020B0604020202020204" pitchFamily="34" charset="0"/>
              </a:rPr>
              <a:t>CDE opens new opportunities to measure changing economic and</a:t>
            </a:r>
            <a:r>
              <a:rPr lang="en-US" sz="1200" dirty="0">
                <a:solidFill>
                  <a:srgbClr val="002060"/>
                </a:solidFill>
                <a:latin typeface="Arial Narrow" panose="020B0604020202020204" pitchFamily="34" charset="0"/>
                <a:cs typeface="Arial Narrow" panose="020B0604020202020204" pitchFamily="34" charset="0"/>
              </a:rPr>
              <a:t> </a:t>
            </a:r>
            <a:r>
              <a:rPr lang="en-US" sz="1200" dirty="0">
                <a:solidFill>
                  <a:srgbClr val="002060"/>
                </a:solidFill>
                <a:effectLst/>
                <a:latin typeface="Arial Narrow" panose="020B0604020202020204" pitchFamily="34" charset="0"/>
                <a:cs typeface="Arial Narrow" panose="020B0604020202020204" pitchFamily="34" charset="0"/>
              </a:rPr>
              <a:t>social conditions </a:t>
            </a:r>
          </a:p>
          <a:p>
            <a:pPr marL="285750" indent="-285750">
              <a:buFont typeface="Arial" panose="020B0604020202020204" pitchFamily="34" charset="0"/>
              <a:buChar char="•"/>
            </a:pPr>
            <a:r>
              <a:rPr lang="en-US" sz="1200" dirty="0">
                <a:solidFill>
                  <a:srgbClr val="002060"/>
                </a:solidFill>
                <a:latin typeface="Arial Narrow" panose="020B0604020202020204" pitchFamily="34" charset="0"/>
                <a:cs typeface="Arial Narrow" panose="020B0604020202020204" pitchFamily="34" charset="0"/>
              </a:rPr>
              <a:t>R</a:t>
            </a:r>
            <a:r>
              <a:rPr lang="en-US" sz="1200" dirty="0">
                <a:solidFill>
                  <a:srgbClr val="002060"/>
                </a:solidFill>
                <a:effectLst/>
                <a:latin typeface="Arial Narrow" panose="020B0604020202020204" pitchFamily="34" charset="0"/>
                <a:cs typeface="Arial Narrow" panose="020B0604020202020204" pitchFamily="34" charset="0"/>
              </a:rPr>
              <a:t>equires real-time and geographically detailed data to address questions asked by policymakers, media, analysts, researchers,</a:t>
            </a:r>
            <a:r>
              <a:rPr lang="en-US" sz="1200" dirty="0">
                <a:solidFill>
                  <a:srgbClr val="002060"/>
                </a:solidFill>
                <a:latin typeface="Arial Narrow" panose="020B0604020202020204" pitchFamily="34" charset="0"/>
                <a:cs typeface="Arial Narrow" panose="020B0604020202020204" pitchFamily="34" charset="0"/>
              </a:rPr>
              <a:t> p</a:t>
            </a:r>
            <a:r>
              <a:rPr lang="en-US" sz="1200" dirty="0">
                <a:solidFill>
                  <a:srgbClr val="002060"/>
                </a:solidFill>
                <a:effectLst/>
                <a:latin typeface="Arial Narrow" panose="020B0604020202020204" pitchFamily="34" charset="0"/>
                <a:cs typeface="Arial Narrow" panose="020B0604020202020204" pitchFamily="34" charset="0"/>
              </a:rPr>
              <a:t>lanners, advocates, and the public. </a:t>
            </a:r>
          </a:p>
          <a:p>
            <a:pPr marL="285750" indent="-285750">
              <a:buFont typeface="Arial" panose="020B0604020202020204" pitchFamily="34" charset="0"/>
              <a:buChar char="•"/>
            </a:pPr>
            <a:r>
              <a:rPr lang="en-US" sz="1200" dirty="0">
                <a:solidFill>
                  <a:srgbClr val="002060"/>
                </a:solidFill>
                <a:effectLst/>
                <a:latin typeface="Arial Narrow" panose="020B0604020202020204" pitchFamily="34" charset="0"/>
                <a:cs typeface="Arial Narrow" panose="020B0604020202020204" pitchFamily="34" charset="0"/>
              </a:rPr>
              <a:t>Provides window into the possible</a:t>
            </a:r>
            <a:r>
              <a:rPr lang="en-US" sz="1200" dirty="0">
                <a:solidFill>
                  <a:srgbClr val="002060"/>
                </a:solidFill>
                <a:latin typeface="Arial Narrow" panose="020B0604020202020204" pitchFamily="34" charset="0"/>
                <a:cs typeface="Arial Narrow" panose="020B0604020202020204" pitchFamily="34" charset="0"/>
              </a:rPr>
              <a:t> </a:t>
            </a:r>
            <a:r>
              <a:rPr lang="en-US" sz="1200" dirty="0">
                <a:solidFill>
                  <a:srgbClr val="002060"/>
                </a:solidFill>
                <a:effectLst/>
                <a:latin typeface="Arial Narrow" panose="020B0604020202020204" pitchFamily="34" charset="0"/>
                <a:cs typeface="Arial Narrow" panose="020B0604020202020204" pitchFamily="34" charset="0"/>
              </a:rPr>
              <a:t>powered by Census data assets combined with administrative and third-party data that could be enabled through the CDE.</a:t>
            </a:r>
            <a:endParaRPr lang="en-US" i="1" dirty="0">
              <a:effectLst/>
              <a:latin typeface="Helvetica" pitchFamily="2" charset="0"/>
            </a:endParaRPr>
          </a:p>
          <a:p>
            <a:endParaRPr lang="en-US" i="1" dirty="0">
              <a:effectLst/>
              <a:latin typeface="Helvetica" pitchFamily="2" charset="0"/>
            </a:endParaRPr>
          </a:p>
          <a:p>
            <a:r>
              <a:rPr lang="en-US" i="1" dirty="0">
                <a:effectLst/>
                <a:latin typeface="Helvetica" pitchFamily="2" charset="0"/>
              </a:rPr>
              <a:t>The proposed Curated Data Enterprise (CDE) opens new opportunities for measurement associated with changing economic and</a:t>
            </a:r>
            <a:endParaRPr lang="en-US" dirty="0">
              <a:effectLst/>
              <a:latin typeface="Helvetica" pitchFamily="2" charset="0"/>
            </a:endParaRPr>
          </a:p>
          <a:p>
            <a:r>
              <a:rPr lang="en-US" i="1" dirty="0">
                <a:effectLst/>
                <a:latin typeface="Helvetica" pitchFamily="2" charset="0"/>
              </a:rPr>
              <a:t>social conditions that simply have not been achieved historically. For example, pandemics, wild res, hurricanes, and changes in</a:t>
            </a:r>
            <a:endParaRPr lang="en-US" dirty="0">
              <a:effectLst/>
              <a:latin typeface="Helvetica" pitchFamily="2" charset="0"/>
            </a:endParaRPr>
          </a:p>
          <a:p>
            <a:r>
              <a:rPr lang="en-US" i="1" dirty="0">
                <a:effectLst/>
                <a:latin typeface="Helvetica" pitchFamily="2" charset="0"/>
              </a:rPr>
              <a:t>work require real-time and geographically detailed data to address questions asked by policymakers, media, analysts, researchers,</a:t>
            </a:r>
            <a:endParaRPr lang="en-US" dirty="0">
              <a:effectLst/>
              <a:latin typeface="Helvetica" pitchFamily="2" charset="0"/>
            </a:endParaRPr>
          </a:p>
          <a:p>
            <a:r>
              <a:rPr lang="en-US" i="1" dirty="0">
                <a:effectLst/>
                <a:latin typeface="Helvetica" pitchFamily="2" charset="0"/>
              </a:rPr>
              <a:t>planners, advocates, and the public. The CDE is thus intentionally focused on the purpose and uses of the Census Bureau’s data,</a:t>
            </a:r>
            <a:endParaRPr lang="en-US" dirty="0">
              <a:effectLst/>
              <a:latin typeface="Helvetica" pitchFamily="2" charset="0"/>
            </a:endParaRPr>
          </a:p>
          <a:p>
            <a:r>
              <a:rPr lang="en-US" i="1" dirty="0">
                <a:effectLst/>
                <a:latin typeface="Helvetica" pitchFamily="2" charset="0"/>
              </a:rPr>
              <a:t>and will identify and anticipate the challenges of discovering, integrating, and using data in unexpected new ways. The exemplars</a:t>
            </a:r>
            <a:endParaRPr lang="en-US" dirty="0">
              <a:effectLst/>
              <a:latin typeface="Helvetica" pitchFamily="2" charset="0"/>
            </a:endParaRPr>
          </a:p>
          <a:p>
            <a:r>
              <a:rPr lang="en-US" i="1" dirty="0">
                <a:effectLst/>
                <a:latin typeface="Helvetica" pitchFamily="2" charset="0"/>
              </a:rPr>
              <a:t>below demonstrate the art of the possible as well as their associated technical challenges. They are just a window into the possible</a:t>
            </a:r>
            <a:endParaRPr lang="en-US" dirty="0">
              <a:effectLst/>
              <a:latin typeface="Helvetica" pitchFamily="2" charset="0"/>
            </a:endParaRPr>
          </a:p>
          <a:p>
            <a:r>
              <a:rPr lang="en-US" i="1" dirty="0">
                <a:effectLst/>
                <a:latin typeface="Helvetica" pitchFamily="2" charset="0"/>
              </a:rPr>
              <a:t>powered by the Bureau’s incomparable data assets that could be enabled through the CDE.</a:t>
            </a:r>
            <a:endParaRPr lang="en-US" dirty="0">
              <a:effectLst/>
              <a:latin typeface="Helvetica" pitchFamily="2"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12273-8AE0-DC4C-A5CC-89B1C13FF4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824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FAF3BD-64CD-4FF2-AA16-708FCC3C3A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482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model</a:t>
            </a:r>
          </a:p>
          <a:p>
            <a:r>
              <a:rPr lang="en-US" dirty="0"/>
              <a:t>DSF</a:t>
            </a:r>
          </a:p>
          <a:p>
            <a:r>
              <a:rPr lang="en-US" dirty="0"/>
              <a:t>Community Engagement Model CLD3</a:t>
            </a:r>
          </a:p>
          <a:p>
            <a:r>
              <a:rPr lang="en-US" dirty="0"/>
              <a:t>This led to think about and define data acumen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709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45</a:t>
            </a:fld>
            <a:endParaRPr lang="en-US"/>
          </a:p>
        </p:txBody>
      </p:sp>
    </p:spTree>
    <p:extLst>
      <p:ext uri="{BB962C8B-B14F-4D97-AF65-F5344CB8AC3E}">
        <p14:creationId xmlns:p14="http://schemas.microsoft.com/office/powerpoint/2010/main" val="772837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reinforce our data science research model, we first repurpose data, identify gaps, and only then seek to do new data collection. </a:t>
            </a:r>
          </a:p>
          <a:p>
            <a:r>
              <a:rPr lang="en-US" dirty="0"/>
              <a:t>When we seek to discover data and repurpose for our uses, we find it helpful to bin into four types of data</a:t>
            </a:r>
          </a:p>
          <a:p>
            <a:r>
              <a:rPr lang="en-US" dirty="0"/>
              <a:t>Designed data from surveys and experiments</a:t>
            </a:r>
          </a:p>
          <a:p>
            <a:r>
              <a:rPr lang="en-US" dirty="0"/>
              <a:t>Administrative data collected for running a program</a:t>
            </a:r>
          </a:p>
          <a:p>
            <a:r>
              <a:rPr lang="en-US" dirty="0"/>
              <a:t>Opportunity data that we scrape from the website</a:t>
            </a:r>
          </a:p>
          <a:p>
            <a:r>
              <a:rPr lang="en-US" dirty="0"/>
              <a:t>And Procedural data that ranges from an algorithm for a red light, to laws, to policies for running programs. </a:t>
            </a:r>
          </a:p>
          <a:p>
            <a:r>
              <a:rPr lang="en-US" dirty="0"/>
              <a:t>Key to using different types of data is knowing their provenance or why they were born. </a:t>
            </a:r>
          </a:p>
          <a:p>
            <a:r>
              <a:rPr lang="en-US" dirty="0"/>
              <a:t>When repurposing data for statistical analysis, we want to understand their data quality and representativeness.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41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had a rich set of data partners over the years. Industry, the the DOD, particularly the Army, federal statistical agencies, and local and rural govt.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884223-1D8D-DB4E-80E4-3985798CD7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962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working with these partners has led to the development of fundamental research which has led to our data science framework.  </a:t>
            </a:r>
          </a:p>
          <a:p>
            <a:r>
              <a:rPr lang="en-US" dirty="0"/>
              <a:t>This DSF might look simple when you see it but is actually quite rich in the steps that guide our work. It took a lot of research doing many case studies to articulate this framework. </a:t>
            </a:r>
          </a:p>
          <a:p>
            <a:r>
              <a:rPr lang="en-US" dirty="0"/>
              <a:t>It now forms a transparent scaffold that guides our data science work, </a:t>
            </a:r>
          </a:p>
          <a:p>
            <a:endParaRPr lang="en-US" dirty="0"/>
          </a:p>
          <a:p>
            <a:r>
              <a:rPr lang="en-US" dirty="0"/>
              <a:t>It starts with a problem</a:t>
            </a:r>
          </a:p>
          <a:p>
            <a:r>
              <a:rPr lang="en-US" dirty="0"/>
              <a:t>Moves into data discovery where we try to think as imaginatively as we can to find all the different data sources that might be out there in the wild that can be brought to bear on this problem, </a:t>
            </a:r>
          </a:p>
          <a:p>
            <a:r>
              <a:rPr lang="en-US" dirty="0"/>
              <a:t>This leads to data ingestion and governance.</a:t>
            </a:r>
          </a:p>
          <a:p>
            <a:r>
              <a:rPr lang="en-US" dirty="0"/>
              <a:t>That leads to massive repurposing and wrangling of these data to bring them together to understand their fitness for use and different statistical modeling and analysis.</a:t>
            </a:r>
          </a:p>
          <a:p>
            <a:endParaRPr lang="en-US" dirty="0"/>
          </a:p>
          <a:p>
            <a:r>
              <a:rPr lang="en-US" dirty="0"/>
              <a:t>And really important are these outside bars that touch every step of this process is around ethics and communication</a:t>
            </a:r>
          </a:p>
          <a:p>
            <a:r>
              <a:rPr lang="en-US" dirty="0"/>
              <a:t>In particular, since we are using massive amounts of data for purposes that they were not initially developed, it becomes really critical that we think about ethics and how we communicate this back. </a:t>
            </a:r>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7</a:t>
            </a:fld>
            <a:endParaRPr lang="en-US"/>
          </a:p>
        </p:txBody>
      </p:sp>
    </p:spTree>
    <p:extLst>
      <p:ext uri="{BB962C8B-B14F-4D97-AF65-F5344CB8AC3E}">
        <p14:creationId xmlns:p14="http://schemas.microsoft.com/office/powerpoint/2010/main" val="3093426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 is our fundamental research model and DSF that had evolved out of our work,</a:t>
            </a:r>
          </a:p>
          <a:p>
            <a:r>
              <a:rPr lang="en-US" dirty="0"/>
              <a:t>I want to talk about a window into the future to share how we are working with our partners that is driving where our division is going in the coming years. </a:t>
            </a:r>
          </a:p>
          <a:p>
            <a:r>
              <a:rPr lang="en-US" dirty="0"/>
              <a:t>Let’s start with local govt.</a:t>
            </a:r>
          </a:p>
          <a:p>
            <a:r>
              <a:rPr lang="en-US" dirty="0"/>
              <a:t>From a local govt perspective, we have worked with metropolitan areas like the Washington DC metro area to main street in rural areas.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8</a:t>
            </a:fld>
            <a:endParaRPr lang="en-US"/>
          </a:p>
        </p:txBody>
      </p:sp>
    </p:spTree>
    <p:extLst>
      <p:ext uri="{BB962C8B-B14F-4D97-AF65-F5344CB8AC3E}">
        <p14:creationId xmlns:p14="http://schemas.microsoft.com/office/powerpoint/2010/main" val="2605442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have learned is that if you are going to work with local communities and local government is that you get out of the office and into the communities to actually start to engage with the stakeholders in the community.</a:t>
            </a:r>
          </a:p>
          <a:p>
            <a:r>
              <a:rPr lang="en-US" dirty="0"/>
              <a:t>This is really important for working OPPs and that is what we do in the Biocomplexity institute</a:t>
            </a:r>
          </a:p>
          <a:p>
            <a:endParaRPr lang="en-US" dirty="0"/>
          </a:p>
        </p:txBody>
      </p:sp>
      <p:sp>
        <p:nvSpPr>
          <p:cNvPr id="4" name="Slide Number Placeholder 3"/>
          <p:cNvSpPr>
            <a:spLocks noGrp="1"/>
          </p:cNvSpPr>
          <p:nvPr>
            <p:ph type="sldNum" sz="quarter" idx="5"/>
          </p:nvPr>
        </p:nvSpPr>
        <p:spPr/>
        <p:txBody>
          <a:bodyPr/>
          <a:lstStyle/>
          <a:p>
            <a:fld id="{5E884223-1D8D-DB4E-80E4-3985798CD799}" type="slidenum">
              <a:rPr lang="en-US" smtClean="0"/>
              <a:t>9</a:t>
            </a:fld>
            <a:endParaRPr lang="en-US"/>
          </a:p>
        </p:txBody>
      </p:sp>
    </p:spTree>
    <p:extLst>
      <p:ext uri="{BB962C8B-B14F-4D97-AF65-F5344CB8AC3E}">
        <p14:creationId xmlns:p14="http://schemas.microsoft.com/office/powerpoint/2010/main" val="2701590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19.xml"/><Relationship Id="rId1" Type="http://schemas.openxmlformats.org/officeDocument/2006/relationships/tags" Target="../tags/tag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52987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Hierarchy">
    <p:spTree>
      <p:nvGrpSpPr>
        <p:cNvPr id="1" name=""/>
        <p:cNvGrpSpPr/>
        <p:nvPr/>
      </p:nvGrpSpPr>
      <p:grpSpPr>
        <a:xfrm>
          <a:off x="0" y="0"/>
          <a:ext cx="0" cy="0"/>
          <a:chOff x="0" y="0"/>
          <a:chExt cx="0" cy="0"/>
        </a:xfrm>
      </p:grpSpPr>
      <p:sp>
        <p:nvSpPr>
          <p:cNvPr id="8" name="TextBox 7"/>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
        <p:nvSpPr>
          <p:cNvPr id="11" name="Text Placeholder 12"/>
          <p:cNvSpPr>
            <a:spLocks noGrp="1"/>
          </p:cNvSpPr>
          <p:nvPr>
            <p:ph type="body" sz="quarter" idx="10" hasCustomPrompt="1"/>
          </p:nvPr>
        </p:nvSpPr>
        <p:spPr>
          <a:xfrm>
            <a:off x="390144" y="1221391"/>
            <a:ext cx="11411331" cy="473297"/>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sz="3200" b="1" i="0" cap="all" baseline="0">
                <a:latin typeface="ITC Franklin Gothic Std Med" charset="0"/>
                <a:ea typeface="ITC Franklin Gothic Std Med" charset="0"/>
                <a:cs typeface="ITC Franklin Gothic Std Med" charset="0"/>
              </a:defRPr>
            </a:lvl2pPr>
            <a:lvl3pPr marL="914400" indent="0" algn="ctr">
              <a:buNone/>
              <a:defRPr sz="3200" b="1" i="0" cap="all" baseline="0">
                <a:latin typeface="ITC Franklin Gothic Std Med" charset="0"/>
                <a:ea typeface="ITC Franklin Gothic Std Med" charset="0"/>
                <a:cs typeface="ITC Franklin Gothic Std Med" charset="0"/>
              </a:defRPr>
            </a:lvl3pPr>
            <a:lvl4pPr marL="1371600" indent="0" algn="ctr">
              <a:buNone/>
              <a:defRPr sz="3200" b="1" i="0" cap="all" baseline="0">
                <a:latin typeface="ITC Franklin Gothic Std Med" charset="0"/>
                <a:ea typeface="ITC Franklin Gothic Std Med" charset="0"/>
                <a:cs typeface="ITC Franklin Gothic Std Med" charset="0"/>
              </a:defRPr>
            </a:lvl4pPr>
            <a:lvl5pPr marL="1828800" indent="0" algn="ctr">
              <a:buNone/>
              <a:defRPr sz="3200" b="1" i="0" cap="all" baseline="0">
                <a:latin typeface="ITC Franklin Gothic Std Med" charset="0"/>
                <a:ea typeface="ITC Franklin Gothic Std Med" charset="0"/>
                <a:cs typeface="ITC Franklin Gothic Std Med" charset="0"/>
              </a:defRPr>
            </a:lvl5pPr>
          </a:lstStyle>
          <a:p>
            <a:pPr lvl="0"/>
            <a:r>
              <a:rPr lang="en-US"/>
              <a:t>Main title here</a:t>
            </a:r>
          </a:p>
        </p:txBody>
      </p:sp>
      <p:sp>
        <p:nvSpPr>
          <p:cNvPr id="13" name="Text Placeholder 12"/>
          <p:cNvSpPr>
            <a:spLocks noGrp="1"/>
          </p:cNvSpPr>
          <p:nvPr>
            <p:ph type="body" sz="quarter" idx="11"/>
          </p:nvPr>
        </p:nvSpPr>
        <p:spPr>
          <a:xfrm>
            <a:off x="3547871" y="2597277"/>
            <a:ext cx="5095875" cy="2230438"/>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1989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08D201-A025-3C43-94AF-25CA11D2E675}"/>
              </a:ext>
            </a:extLst>
          </p:cNvPr>
          <p:cNvSpPr/>
          <p:nvPr userDrawn="1"/>
        </p:nvSpPr>
        <p:spPr>
          <a:xfrm>
            <a:off x="0" y="5898524"/>
            <a:ext cx="12192000" cy="9981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EEC5967-4D00-9643-ABF9-2C7EAE43C072}"/>
              </a:ext>
            </a:extLst>
          </p:cNvPr>
          <p:cNvSpPr>
            <a:spLocks noGrp="1"/>
          </p:cNvSpPr>
          <p:nvPr>
            <p:ph type="title"/>
          </p:nvPr>
        </p:nvSpPr>
        <p:spPr>
          <a:xfrm>
            <a:off x="598026" y="18293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800259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DDA23E-C4FD-7D46-81FF-B4ABB5AB64C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D2687A6-5EEA-F945-89BC-F0C7D2709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59ADF1-5981-DB41-A12D-9FA9D125AAFF}"/>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9674453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5"/>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10"/>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a:t>Subtitle and Description for Image </a:t>
            </a:r>
          </a:p>
        </p:txBody>
      </p:sp>
    </p:spTree>
    <p:extLst>
      <p:ext uri="{BB962C8B-B14F-4D97-AF65-F5344CB8AC3E}">
        <p14:creationId xmlns:p14="http://schemas.microsoft.com/office/powerpoint/2010/main" val="4774666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Heavy" charset="0"/>
                <a:ea typeface="ITC Franklin Gothic Std Heavy" charset="0"/>
                <a:cs typeface="ITC Franklin Gothic Std Heavy" charset="0"/>
              </a:defRPr>
            </a:lvl1pPr>
            <a:lvl2pPr marL="457200" indent="0" algn="ctr">
              <a:buNone/>
              <a:defRPr b="1" i="0">
                <a:solidFill>
                  <a:srgbClr val="222C4B"/>
                </a:solidFill>
                <a:latin typeface="ITC Franklin Gothic Std Heavy" charset="0"/>
                <a:ea typeface="ITC Franklin Gothic Std Heavy" charset="0"/>
                <a:cs typeface="ITC Franklin Gothic Std Heavy" charset="0"/>
              </a:defRPr>
            </a:lvl2pPr>
            <a:lvl3pPr marL="914400" indent="0" algn="ctr">
              <a:buNone/>
              <a:defRPr b="1" i="0">
                <a:solidFill>
                  <a:srgbClr val="222C4B"/>
                </a:solidFill>
                <a:latin typeface="ITC Franklin Gothic Std Heavy" charset="0"/>
                <a:ea typeface="ITC Franklin Gothic Std Heavy" charset="0"/>
                <a:cs typeface="ITC Franklin Gothic Std Heavy" charset="0"/>
              </a:defRPr>
            </a:lvl3pPr>
            <a:lvl4pPr marL="1371600" indent="0" algn="ctr">
              <a:buNone/>
              <a:defRPr b="1" i="0">
                <a:solidFill>
                  <a:srgbClr val="222C4B"/>
                </a:solidFill>
                <a:latin typeface="ITC Franklin Gothic Std Heavy" charset="0"/>
                <a:ea typeface="ITC Franklin Gothic Std Heavy" charset="0"/>
                <a:cs typeface="ITC Franklin Gothic Std Heavy" charset="0"/>
              </a:defRPr>
            </a:lvl4pPr>
            <a:lvl5pPr marL="1828800" indent="0" algn="ctr">
              <a:buNone/>
              <a:defRPr b="1" i="0">
                <a:solidFill>
                  <a:srgbClr val="222C4B"/>
                </a:solidFill>
                <a:latin typeface="ITC Franklin Gothic Std Heavy" charset="0"/>
                <a:ea typeface="ITC Franklin Gothic Std Heavy" charset="0"/>
                <a:cs typeface="ITC Franklin Gothic Std Heavy" charset="0"/>
              </a:defRPr>
            </a:lvl5pPr>
          </a:lstStyle>
          <a:p>
            <a:pPr lvl="0"/>
            <a:r>
              <a:rPr lang="en-US"/>
              <a:t>TITLE HERE</a:t>
            </a:r>
          </a:p>
        </p:txBody>
      </p:sp>
    </p:spTree>
    <p:extLst>
      <p:ext uri="{BB962C8B-B14F-4D97-AF65-F5344CB8AC3E}">
        <p14:creationId xmlns:p14="http://schemas.microsoft.com/office/powerpoint/2010/main" val="22179672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dirty="0"/>
          </a:p>
        </p:txBody>
      </p:sp>
    </p:spTree>
    <p:extLst>
      <p:ext uri="{BB962C8B-B14F-4D97-AF65-F5344CB8AC3E}">
        <p14:creationId xmlns:p14="http://schemas.microsoft.com/office/powerpoint/2010/main" val="3852305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08D201-A025-3C43-94AF-25CA11D2E675}"/>
              </a:ext>
            </a:extLst>
          </p:cNvPr>
          <p:cNvSpPr/>
          <p:nvPr userDrawn="1"/>
        </p:nvSpPr>
        <p:spPr>
          <a:xfrm>
            <a:off x="0" y="5898524"/>
            <a:ext cx="12192000" cy="99811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FEEC5967-4D00-9643-ABF9-2C7EAE43C072}"/>
              </a:ext>
            </a:extLst>
          </p:cNvPr>
          <p:cNvSpPr>
            <a:spLocks noGrp="1"/>
          </p:cNvSpPr>
          <p:nvPr>
            <p:ph type="title"/>
          </p:nvPr>
        </p:nvSpPr>
        <p:spPr>
          <a:xfrm>
            <a:off x="598026" y="18293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dirty="0"/>
              <a:t>Click to edit Master title style</a:t>
            </a:r>
          </a:p>
        </p:txBody>
      </p:sp>
    </p:spTree>
    <p:extLst>
      <p:ext uri="{BB962C8B-B14F-4D97-AF65-F5344CB8AC3E}">
        <p14:creationId xmlns:p14="http://schemas.microsoft.com/office/powerpoint/2010/main" val="20060384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DDA23E-C4FD-7D46-81FF-B4ABB5AB64C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D2687A6-5EEA-F945-89BC-F0C7D2709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59ADF1-5981-DB41-A12D-9FA9D125AAFF}"/>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40598272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3" y="2315582"/>
            <a:ext cx="11436223" cy="1462913"/>
          </a:xfrm>
          <a:prstGeom prst="rect">
            <a:avLst/>
          </a:prstGeom>
        </p:spPr>
        <p:txBody>
          <a:bodyPr/>
          <a:lstStyle>
            <a:lvl1pPr marL="0" indent="0" algn="ctr">
              <a:buNone/>
              <a:defRPr sz="30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3" y="4181013"/>
            <a:ext cx="11436223" cy="183779"/>
          </a:xfrm>
          <a:prstGeom prst="rect">
            <a:avLst/>
          </a:prstGeom>
        </p:spPr>
        <p:txBody>
          <a:bodyPr/>
          <a:lstStyle>
            <a:lvl1pPr marL="0" indent="0" algn="ctr">
              <a:buNone/>
              <a:defRPr sz="16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a:t>- Optional author name here</a:t>
            </a:r>
          </a:p>
        </p:txBody>
      </p:sp>
    </p:spTree>
    <p:extLst>
      <p:ext uri="{BB962C8B-B14F-4D97-AF65-F5344CB8AC3E}">
        <p14:creationId xmlns:p14="http://schemas.microsoft.com/office/powerpoint/2010/main" val="40575317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O3: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8891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2F4863-33BA-444C-B8D3-95E7BDECAAEE}" type="datetimeFigureOut">
              <a:rPr lang="en-US" smtClean="0"/>
              <a:t>5/31/23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0609BC2-8554-489C-88F4-286BB91D36AD}" type="slidenum">
              <a:rPr lang="en-US" smtClean="0"/>
              <a:t>‹#›</a:t>
            </a:fld>
            <a:endParaRPr lang="en-US" dirty="0"/>
          </a:p>
        </p:txBody>
      </p:sp>
    </p:spTree>
    <p:extLst>
      <p:ext uri="{BB962C8B-B14F-4D97-AF65-F5344CB8AC3E}">
        <p14:creationId xmlns:p14="http://schemas.microsoft.com/office/powerpoint/2010/main" val="392247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extBox 9"/>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
        <p:nvSpPr>
          <p:cNvPr id="12" name="Text Placeholder 12"/>
          <p:cNvSpPr>
            <a:spLocks noGrp="1"/>
          </p:cNvSpPr>
          <p:nvPr>
            <p:ph type="body" sz="quarter" idx="10" hasCustomPrompt="1"/>
          </p:nvPr>
        </p:nvSpPr>
        <p:spPr>
          <a:xfrm>
            <a:off x="390144" y="831247"/>
            <a:ext cx="11411331" cy="473297"/>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sz="3200" b="1" i="0" cap="all" baseline="0">
                <a:latin typeface="ITC Franklin Gothic Std Med" charset="0"/>
                <a:ea typeface="ITC Franklin Gothic Std Med" charset="0"/>
                <a:cs typeface="ITC Franklin Gothic Std Med" charset="0"/>
              </a:defRPr>
            </a:lvl2pPr>
            <a:lvl3pPr marL="914400" indent="0" algn="ctr">
              <a:buNone/>
              <a:defRPr sz="3200" b="1" i="0" cap="all" baseline="0">
                <a:latin typeface="ITC Franklin Gothic Std Med" charset="0"/>
                <a:ea typeface="ITC Franklin Gothic Std Med" charset="0"/>
                <a:cs typeface="ITC Franklin Gothic Std Med" charset="0"/>
              </a:defRPr>
            </a:lvl3pPr>
            <a:lvl4pPr marL="1371600" indent="0" algn="ctr">
              <a:buNone/>
              <a:defRPr sz="3200" b="1" i="0" cap="all" baseline="0">
                <a:latin typeface="ITC Franklin Gothic Std Med" charset="0"/>
                <a:ea typeface="ITC Franklin Gothic Std Med" charset="0"/>
                <a:cs typeface="ITC Franklin Gothic Std Med" charset="0"/>
              </a:defRPr>
            </a:lvl4pPr>
            <a:lvl5pPr marL="1828800" indent="0" algn="ctr">
              <a:buNone/>
              <a:defRPr sz="3200" b="1" i="0" cap="all" baseline="0">
                <a:latin typeface="ITC Franklin Gothic Std Med" charset="0"/>
                <a:ea typeface="ITC Franklin Gothic Std Med" charset="0"/>
                <a:cs typeface="ITC Franklin Gothic Std Med" charset="0"/>
              </a:defRPr>
            </a:lvl5pPr>
          </a:lstStyle>
          <a:p>
            <a:pPr lvl="0"/>
            <a:r>
              <a:rPr lang="en-US"/>
              <a:t>Main title here</a:t>
            </a:r>
          </a:p>
        </p:txBody>
      </p:sp>
      <p:sp>
        <p:nvSpPr>
          <p:cNvPr id="15" name="Table Placeholder 13"/>
          <p:cNvSpPr>
            <a:spLocks noGrp="1"/>
          </p:cNvSpPr>
          <p:nvPr>
            <p:ph type="tbl" sz="quarter" idx="11"/>
          </p:nvPr>
        </p:nvSpPr>
        <p:spPr>
          <a:xfrm>
            <a:off x="2032000" y="1851438"/>
            <a:ext cx="8127999" cy="3337560"/>
          </a:xfrm>
          <a:prstGeom prst="rect">
            <a:avLst/>
          </a:prstGeom>
        </p:spPr>
        <p:txBody>
          <a:bodyPr/>
          <a:lstStyle/>
          <a:p>
            <a:endParaRPr lang="en-US"/>
          </a:p>
        </p:txBody>
      </p:sp>
    </p:spTree>
    <p:extLst>
      <p:ext uri="{BB962C8B-B14F-4D97-AF65-F5344CB8AC3E}">
        <p14:creationId xmlns:p14="http://schemas.microsoft.com/office/powerpoint/2010/main" val="18606459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2F4863-33BA-444C-B8D3-95E7BDECAAEE}" type="datetimeFigureOut">
              <a:rPr lang="en-US" smtClean="0"/>
              <a:t>5/31/23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0609BC2-8554-489C-88F4-286BB91D36AD}" type="slidenum">
              <a:rPr lang="en-US" smtClean="0"/>
              <a:t>‹#›</a:t>
            </a:fld>
            <a:endParaRPr lang="en-US" dirty="0"/>
          </a:p>
        </p:txBody>
      </p:sp>
    </p:spTree>
    <p:extLst>
      <p:ext uri="{BB962C8B-B14F-4D97-AF65-F5344CB8AC3E}">
        <p14:creationId xmlns:p14="http://schemas.microsoft.com/office/powerpoint/2010/main" val="405256813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2F4863-33BA-444C-B8D3-95E7BDECAAEE}" type="datetimeFigureOut">
              <a:rPr lang="en-US" smtClean="0"/>
              <a:t>5/31/23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0609BC2-8554-489C-88F4-286BB91D36AD}" type="slidenum">
              <a:rPr lang="en-US" smtClean="0"/>
              <a:t>‹#›</a:t>
            </a:fld>
            <a:endParaRPr lang="en-US" dirty="0"/>
          </a:p>
        </p:txBody>
      </p:sp>
    </p:spTree>
    <p:extLst>
      <p:ext uri="{BB962C8B-B14F-4D97-AF65-F5344CB8AC3E}">
        <p14:creationId xmlns:p14="http://schemas.microsoft.com/office/powerpoint/2010/main" val="27120464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2F4863-33BA-444C-B8D3-95E7BDECAAEE}" type="datetimeFigureOut">
              <a:rPr lang="en-US" smtClean="0"/>
              <a:t>5/31/23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0609BC2-8554-489C-88F4-286BB91D36AD}" type="slidenum">
              <a:rPr lang="en-US" smtClean="0"/>
              <a:t>‹#›</a:t>
            </a:fld>
            <a:endParaRPr lang="en-US" dirty="0"/>
          </a:p>
        </p:txBody>
      </p:sp>
    </p:spTree>
    <p:extLst>
      <p:ext uri="{BB962C8B-B14F-4D97-AF65-F5344CB8AC3E}">
        <p14:creationId xmlns:p14="http://schemas.microsoft.com/office/powerpoint/2010/main" val="8944694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2F4863-33BA-444C-B8D3-95E7BDECAAEE}" type="datetimeFigureOut">
              <a:rPr lang="en-US" smtClean="0"/>
              <a:t>5/31/23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0609BC2-8554-489C-88F4-286BB91D36AD}" type="slidenum">
              <a:rPr lang="en-US" smtClean="0"/>
              <a:t>‹#›</a:t>
            </a:fld>
            <a:endParaRPr lang="en-US" dirty="0"/>
          </a:p>
        </p:txBody>
      </p:sp>
    </p:spTree>
    <p:extLst>
      <p:ext uri="{BB962C8B-B14F-4D97-AF65-F5344CB8AC3E}">
        <p14:creationId xmlns:p14="http://schemas.microsoft.com/office/powerpoint/2010/main" val="38996576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2F4863-33BA-444C-B8D3-95E7BDECAAEE}" type="datetimeFigureOut">
              <a:rPr lang="en-US" smtClean="0"/>
              <a:t>5/31/23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0609BC2-8554-489C-88F4-286BB91D36AD}" type="slidenum">
              <a:rPr lang="en-US" smtClean="0"/>
              <a:t>‹#›</a:t>
            </a:fld>
            <a:endParaRPr lang="en-US" dirty="0"/>
          </a:p>
        </p:txBody>
      </p:sp>
    </p:spTree>
    <p:extLst>
      <p:ext uri="{BB962C8B-B14F-4D97-AF65-F5344CB8AC3E}">
        <p14:creationId xmlns:p14="http://schemas.microsoft.com/office/powerpoint/2010/main" val="3963970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2F4863-33BA-444C-B8D3-95E7BDECAAEE}" type="datetimeFigureOut">
              <a:rPr lang="en-US" smtClean="0"/>
              <a:t>5/31/23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0609BC2-8554-489C-88F4-286BB91D36AD}" type="slidenum">
              <a:rPr lang="en-US" smtClean="0"/>
              <a:t>‹#›</a:t>
            </a:fld>
            <a:endParaRPr lang="en-US" dirty="0"/>
          </a:p>
        </p:txBody>
      </p:sp>
    </p:spTree>
    <p:extLst>
      <p:ext uri="{BB962C8B-B14F-4D97-AF65-F5344CB8AC3E}">
        <p14:creationId xmlns:p14="http://schemas.microsoft.com/office/powerpoint/2010/main" val="25769432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2F4863-33BA-444C-B8D3-95E7BDECAAEE}" type="datetimeFigureOut">
              <a:rPr lang="en-US" smtClean="0"/>
              <a:t>5/31/23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0609BC2-8554-489C-88F4-286BB91D36AD}" type="slidenum">
              <a:rPr lang="en-US" smtClean="0"/>
              <a:t>‹#›</a:t>
            </a:fld>
            <a:endParaRPr lang="en-US" dirty="0"/>
          </a:p>
        </p:txBody>
      </p:sp>
    </p:spTree>
    <p:extLst>
      <p:ext uri="{BB962C8B-B14F-4D97-AF65-F5344CB8AC3E}">
        <p14:creationId xmlns:p14="http://schemas.microsoft.com/office/powerpoint/2010/main" val="3384084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2F4863-33BA-444C-B8D3-95E7BDECAAEE}" type="datetimeFigureOut">
              <a:rPr lang="en-US" smtClean="0"/>
              <a:t>5/31/23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0609BC2-8554-489C-88F4-286BB91D36AD}" type="slidenum">
              <a:rPr lang="en-US" smtClean="0"/>
              <a:t>‹#›</a:t>
            </a:fld>
            <a:endParaRPr lang="en-US" dirty="0"/>
          </a:p>
        </p:txBody>
      </p:sp>
    </p:spTree>
    <p:extLst>
      <p:ext uri="{BB962C8B-B14F-4D97-AF65-F5344CB8AC3E}">
        <p14:creationId xmlns:p14="http://schemas.microsoft.com/office/powerpoint/2010/main" val="17198904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2F4863-33BA-444C-B8D3-95E7BDECAAEE}" type="datetimeFigureOut">
              <a:rPr lang="en-US" smtClean="0"/>
              <a:t>5/31/23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0609BC2-8554-489C-88F4-286BB91D36AD}" type="slidenum">
              <a:rPr lang="en-US" smtClean="0"/>
              <a:t>‹#›</a:t>
            </a:fld>
            <a:endParaRPr lang="en-US" dirty="0"/>
          </a:p>
        </p:txBody>
      </p:sp>
    </p:spTree>
    <p:extLst>
      <p:ext uri="{BB962C8B-B14F-4D97-AF65-F5344CB8AC3E}">
        <p14:creationId xmlns:p14="http://schemas.microsoft.com/office/powerpoint/2010/main" val="13196530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2F4863-33BA-444C-B8D3-95E7BDECAAEE}" type="datetimeFigureOut">
              <a:rPr lang="en-US" smtClean="0"/>
              <a:t>5/31/23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0609BC2-8554-489C-88F4-286BB91D36AD}" type="slidenum">
              <a:rPr lang="en-US" smtClean="0"/>
              <a:t>‹#›</a:t>
            </a:fld>
            <a:endParaRPr lang="en-US" dirty="0"/>
          </a:p>
        </p:txBody>
      </p:sp>
    </p:spTree>
    <p:extLst>
      <p:ext uri="{BB962C8B-B14F-4D97-AF65-F5344CB8AC3E}">
        <p14:creationId xmlns:p14="http://schemas.microsoft.com/office/powerpoint/2010/main" val="2459988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arg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stretch>
            <a:fillRect/>
          </a:stretch>
        </p:blipFill>
        <p:spPr>
          <a:xfrm>
            <a:off x="0" y="0"/>
            <a:ext cx="12192000" cy="6108192"/>
          </a:xfrm>
          <a:prstGeom prst="rect">
            <a:avLst/>
          </a:prstGeom>
        </p:spPr>
      </p:pic>
      <p:sp>
        <p:nvSpPr>
          <p:cNvPr id="15" name="TextBox 14"/>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Tree>
    <p:extLst>
      <p:ext uri="{BB962C8B-B14F-4D97-AF65-F5344CB8AC3E}">
        <p14:creationId xmlns:p14="http://schemas.microsoft.com/office/powerpoint/2010/main" val="13810842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E47100"/>
                  </a:solidFill>
                </a:uFill>
                <a:latin typeface="ITC Franklin Gothic Std Heavy" charset="0"/>
                <a:ea typeface="ITC Franklin Gothic Std Heavy" charset="0"/>
                <a:cs typeface="ITC Franklin Gothic Std Heavy" charset="0"/>
              </a:defRPr>
            </a:lvl1pPr>
            <a:lvl2pPr marL="457200" indent="0">
              <a:buNone/>
              <a:defRPr b="1" i="0">
                <a:solidFill>
                  <a:schemeClr val="bg1"/>
                </a:solidFill>
                <a:latin typeface="ITC Franklin Gothic Std Heavy" charset="0"/>
                <a:ea typeface="ITC Franklin Gothic Std Heavy" charset="0"/>
                <a:cs typeface="ITC Franklin Gothic Std Heavy" charset="0"/>
              </a:defRPr>
            </a:lvl2pPr>
            <a:lvl3pPr marL="914400" indent="0">
              <a:buNone/>
              <a:defRPr b="1" i="0">
                <a:solidFill>
                  <a:schemeClr val="bg1"/>
                </a:solidFill>
                <a:latin typeface="ITC Franklin Gothic Std Heavy" charset="0"/>
                <a:ea typeface="ITC Franklin Gothic Std Heavy" charset="0"/>
                <a:cs typeface="ITC Franklin Gothic Std Heavy" charset="0"/>
              </a:defRPr>
            </a:lvl3pPr>
            <a:lvl4pPr marL="1371600" indent="0">
              <a:buNone/>
              <a:defRPr b="1" i="0">
                <a:solidFill>
                  <a:schemeClr val="bg1"/>
                </a:solidFill>
                <a:latin typeface="ITC Franklin Gothic Std Heavy" charset="0"/>
                <a:ea typeface="ITC Franklin Gothic Std Heavy" charset="0"/>
                <a:cs typeface="ITC Franklin Gothic Std Heavy" charset="0"/>
              </a:defRPr>
            </a:lvl4pPr>
            <a:lvl5pPr marL="1828800" indent="0">
              <a:buNone/>
              <a:defRPr b="1" i="0">
                <a:solidFill>
                  <a:schemeClr val="bg1"/>
                </a:solidFill>
                <a:latin typeface="ITC Franklin Gothic Std Heavy" charset="0"/>
                <a:ea typeface="ITC Franklin Gothic Std Heavy" charset="0"/>
                <a:cs typeface="ITC Franklin Gothic Std Heavy" charset="0"/>
              </a:defRPr>
            </a:lvl5pPr>
          </a:lstStyle>
          <a:p>
            <a:pPr lvl="0"/>
            <a:r>
              <a:rPr lang="en-US" dirty="0"/>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Heavy" charset="0"/>
                <a:ea typeface="ITC Franklin Gothic Std Heavy" charset="0"/>
                <a:cs typeface="ITC Franklin Gothic Std Heavy" charset="0"/>
              </a:defRPr>
            </a:lvl1pPr>
          </a:lstStyle>
          <a:p>
            <a:r>
              <a:rPr lang="en-US" b="1" i="0" cap="all" dirty="0">
                <a:uFill>
                  <a:solidFill>
                    <a:srgbClr val="E47100"/>
                  </a:solidFill>
                </a:uFill>
                <a:latin typeface="ITC Franklin Gothic Std Heavy" charset="0"/>
                <a:ea typeface="ITC Franklin Gothic Std Heavy" charset="0"/>
                <a:cs typeface="ITC Franklin Gothic Std Heavy" charset="0"/>
              </a:rPr>
              <a:t> OPTIONAL AUTHOR NAME</a:t>
            </a:r>
          </a:p>
        </p:txBody>
      </p:sp>
    </p:spTree>
    <p:extLst>
      <p:ext uri="{BB962C8B-B14F-4D97-AF65-F5344CB8AC3E}">
        <p14:creationId xmlns:p14="http://schemas.microsoft.com/office/powerpoint/2010/main" val="2935820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Large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0" y="0"/>
            <a:ext cx="12192000" cy="6086475"/>
          </a:xfrm>
          <a:prstGeom prst="rect">
            <a:avLst/>
          </a:prstGeom>
        </p:spPr>
        <p:txBody>
          <a:bodyPr/>
          <a:lstStyle/>
          <a:p>
            <a:r>
              <a:rPr lang="en-US"/>
              <a:t>Drag image here</a:t>
            </a:r>
          </a:p>
        </p:txBody>
      </p:sp>
      <p:sp>
        <p:nvSpPr>
          <p:cNvPr id="8" name="TextBox 7"/>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Tree>
    <p:extLst>
      <p:ext uri="{BB962C8B-B14F-4D97-AF65-F5344CB8AC3E}">
        <p14:creationId xmlns:p14="http://schemas.microsoft.com/office/powerpoint/2010/main" val="749607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m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712022" y="854673"/>
            <a:ext cx="8767956" cy="4377128"/>
          </a:xfrm>
          <a:prstGeom prst="rect">
            <a:avLst/>
          </a:prstGeom>
        </p:spPr>
      </p:pic>
      <p:sp>
        <p:nvSpPr>
          <p:cNvPr id="13"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5"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1666387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849337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DF833C-2A40-4C4F-B669-E20F8B15E02C}"/>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3" name="Footer Placeholder 2">
            <a:extLst>
              <a:ext uri="{FF2B5EF4-FFF2-40B4-BE49-F238E27FC236}">
                <a16:creationId xmlns:a16="http://schemas.microsoft.com/office/drawing/2014/main" id="{4CE66F03-B933-C34D-97BE-A31D25D9FB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6B62FC-CEA9-5446-A1BD-4CF114BA52B3}"/>
              </a:ext>
            </a:extLst>
          </p:cNvPr>
          <p:cNvSpPr>
            <a:spLocks noGrp="1"/>
          </p:cNvSpPr>
          <p:nvPr>
            <p:ph type="sldNum" sz="quarter" idx="12"/>
          </p:nvPr>
        </p:nvSpPr>
        <p:spPr/>
        <p:txBody>
          <a:bodyPr/>
          <a:lstStyle/>
          <a:p>
            <a:fld id="{76A06053-84A8-6E48-9A38-DF2591E094E6}" type="slidenum">
              <a:rPr lang="en-US" smtClean="0"/>
              <a:t>‹#›</a:t>
            </a:fld>
            <a:endParaRPr lang="en-US"/>
          </a:p>
        </p:txBody>
      </p:sp>
    </p:spTree>
    <p:custDataLst>
      <p:tags r:id="rId1"/>
    </p:custDataLst>
    <p:extLst>
      <p:ext uri="{BB962C8B-B14F-4D97-AF65-F5344CB8AC3E}">
        <p14:creationId xmlns:p14="http://schemas.microsoft.com/office/powerpoint/2010/main" val="1776306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0B3D-A4A2-B34D-9A58-FA43C0816D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C3B756-04C8-3545-BE0B-B7ED016FFE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7DD90-18DC-3E42-AD6B-E9952BAF7CE9}"/>
              </a:ext>
            </a:extLst>
          </p:cNvPr>
          <p:cNvSpPr>
            <a:spLocks noGrp="1"/>
          </p:cNvSpPr>
          <p:nvPr>
            <p:ph type="dt" sz="half" idx="10"/>
          </p:nvPr>
        </p:nvSpPr>
        <p:spPr/>
        <p:txBody>
          <a:bodyPr/>
          <a:lstStyle/>
          <a:p>
            <a:fld id="{75189CB0-DA6E-8042-A112-07C316E993FE}" type="datetimeFigureOut">
              <a:rPr lang="en-US" smtClean="0"/>
              <a:t>5/31/23</a:t>
            </a:fld>
            <a:endParaRPr lang="en-US"/>
          </a:p>
        </p:txBody>
      </p:sp>
      <p:sp>
        <p:nvSpPr>
          <p:cNvPr id="5" name="Footer Placeholder 4">
            <a:extLst>
              <a:ext uri="{FF2B5EF4-FFF2-40B4-BE49-F238E27FC236}">
                <a16:creationId xmlns:a16="http://schemas.microsoft.com/office/drawing/2014/main" id="{CA5A870D-7B89-8D44-9771-6A992A364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F6554-B832-8549-B13E-55B292C477FE}"/>
              </a:ext>
            </a:extLst>
          </p:cNvPr>
          <p:cNvSpPr>
            <a:spLocks noGrp="1"/>
          </p:cNvSpPr>
          <p:nvPr>
            <p:ph type="sldNum" sz="quarter" idx="12"/>
          </p:nvPr>
        </p:nvSpPr>
        <p:spPr/>
        <p:txBody>
          <a:bodyPr/>
          <a:lstStyle/>
          <a:p>
            <a:fld id="{5B189AB2-FBEC-2543-B473-7A1656106B1B}" type="slidenum">
              <a:rPr lang="en-US" smtClean="0"/>
              <a:t>‹#›</a:t>
            </a:fld>
            <a:endParaRPr lang="en-US"/>
          </a:p>
        </p:txBody>
      </p:sp>
    </p:spTree>
    <p:extLst>
      <p:ext uri="{BB962C8B-B14F-4D97-AF65-F5344CB8AC3E}">
        <p14:creationId xmlns:p14="http://schemas.microsoft.com/office/powerpoint/2010/main" val="811428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BFF2-92FC-7742-BE2C-2FAB7CAD15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FE799B-CFBB-F945-B579-8D5FE5916C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DFE4C-EF47-604E-997F-63AB16CC9E91}"/>
              </a:ext>
            </a:extLst>
          </p:cNvPr>
          <p:cNvSpPr>
            <a:spLocks noGrp="1"/>
          </p:cNvSpPr>
          <p:nvPr>
            <p:ph type="dt" sz="half" idx="10"/>
          </p:nvPr>
        </p:nvSpPr>
        <p:spPr/>
        <p:txBody>
          <a:bodyPr/>
          <a:lstStyle/>
          <a:p>
            <a:fld id="{75189CB0-DA6E-8042-A112-07C316E993FE}" type="datetimeFigureOut">
              <a:rPr lang="en-US" smtClean="0"/>
              <a:t>5/31/23</a:t>
            </a:fld>
            <a:endParaRPr lang="en-US"/>
          </a:p>
        </p:txBody>
      </p:sp>
      <p:sp>
        <p:nvSpPr>
          <p:cNvPr id="5" name="Footer Placeholder 4">
            <a:extLst>
              <a:ext uri="{FF2B5EF4-FFF2-40B4-BE49-F238E27FC236}">
                <a16:creationId xmlns:a16="http://schemas.microsoft.com/office/drawing/2014/main" id="{4CB6AE38-FAE1-1143-8A56-D7A5B9748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B60F9-8DB2-C34D-87C7-E3000F7CC951}"/>
              </a:ext>
            </a:extLst>
          </p:cNvPr>
          <p:cNvSpPr>
            <a:spLocks noGrp="1"/>
          </p:cNvSpPr>
          <p:nvPr>
            <p:ph type="sldNum" sz="quarter" idx="12"/>
          </p:nvPr>
        </p:nvSpPr>
        <p:spPr/>
        <p:txBody>
          <a:bodyPr/>
          <a:lstStyle/>
          <a:p>
            <a:fld id="{5B189AB2-FBEC-2543-B473-7A1656106B1B}" type="slidenum">
              <a:rPr lang="en-US" smtClean="0"/>
              <a:t>‹#›</a:t>
            </a:fld>
            <a:endParaRPr lang="en-US"/>
          </a:p>
        </p:txBody>
      </p:sp>
    </p:spTree>
    <p:extLst>
      <p:ext uri="{BB962C8B-B14F-4D97-AF65-F5344CB8AC3E}">
        <p14:creationId xmlns:p14="http://schemas.microsoft.com/office/powerpoint/2010/main" val="1645590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A4E1-AB75-E54F-9FE5-E4779019DA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48B798-4D89-C643-B5D8-0D37DE0C11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6E66E4-2AFF-2E4B-BD00-EE1B78348395}"/>
              </a:ext>
            </a:extLst>
          </p:cNvPr>
          <p:cNvSpPr>
            <a:spLocks noGrp="1"/>
          </p:cNvSpPr>
          <p:nvPr>
            <p:ph type="dt" sz="half" idx="10"/>
          </p:nvPr>
        </p:nvSpPr>
        <p:spPr/>
        <p:txBody>
          <a:bodyPr/>
          <a:lstStyle/>
          <a:p>
            <a:fld id="{75189CB0-DA6E-8042-A112-07C316E993FE}" type="datetimeFigureOut">
              <a:rPr lang="en-US" smtClean="0"/>
              <a:t>5/31/23</a:t>
            </a:fld>
            <a:endParaRPr lang="en-US"/>
          </a:p>
        </p:txBody>
      </p:sp>
      <p:sp>
        <p:nvSpPr>
          <p:cNvPr id="5" name="Footer Placeholder 4">
            <a:extLst>
              <a:ext uri="{FF2B5EF4-FFF2-40B4-BE49-F238E27FC236}">
                <a16:creationId xmlns:a16="http://schemas.microsoft.com/office/drawing/2014/main" id="{B4781DC7-42FB-4E40-9BEE-C7A42E3349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57490A-8DAA-AA4F-A30B-7D2B14142D6A}"/>
              </a:ext>
            </a:extLst>
          </p:cNvPr>
          <p:cNvSpPr>
            <a:spLocks noGrp="1"/>
          </p:cNvSpPr>
          <p:nvPr>
            <p:ph type="sldNum" sz="quarter" idx="12"/>
          </p:nvPr>
        </p:nvSpPr>
        <p:spPr/>
        <p:txBody>
          <a:bodyPr/>
          <a:lstStyle/>
          <a:p>
            <a:fld id="{5B189AB2-FBEC-2543-B473-7A1656106B1B}" type="slidenum">
              <a:rPr lang="en-US" smtClean="0"/>
              <a:t>‹#›</a:t>
            </a:fld>
            <a:endParaRPr lang="en-US"/>
          </a:p>
        </p:txBody>
      </p:sp>
    </p:spTree>
    <p:extLst>
      <p:ext uri="{BB962C8B-B14F-4D97-AF65-F5344CB8AC3E}">
        <p14:creationId xmlns:p14="http://schemas.microsoft.com/office/powerpoint/2010/main" val="128185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3771025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1A5D-61A0-294A-AED7-7BFB05EAB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2C0335-1721-A34F-9135-747650328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8F5579-075D-2B4C-B7E7-31F1A9088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06B38-9A94-6C47-8F74-ACD1261BB610}"/>
              </a:ext>
            </a:extLst>
          </p:cNvPr>
          <p:cNvSpPr>
            <a:spLocks noGrp="1"/>
          </p:cNvSpPr>
          <p:nvPr>
            <p:ph type="dt" sz="half" idx="10"/>
          </p:nvPr>
        </p:nvSpPr>
        <p:spPr/>
        <p:txBody>
          <a:bodyPr/>
          <a:lstStyle/>
          <a:p>
            <a:fld id="{75189CB0-DA6E-8042-A112-07C316E993FE}" type="datetimeFigureOut">
              <a:rPr lang="en-US" smtClean="0"/>
              <a:t>5/31/23</a:t>
            </a:fld>
            <a:endParaRPr lang="en-US"/>
          </a:p>
        </p:txBody>
      </p:sp>
      <p:sp>
        <p:nvSpPr>
          <p:cNvPr id="6" name="Footer Placeholder 5">
            <a:extLst>
              <a:ext uri="{FF2B5EF4-FFF2-40B4-BE49-F238E27FC236}">
                <a16:creationId xmlns:a16="http://schemas.microsoft.com/office/drawing/2014/main" id="{54D35255-756A-EA4C-A21C-ED7B9106B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C88AC-772C-A94D-9F5E-128DBCE9FDC0}"/>
              </a:ext>
            </a:extLst>
          </p:cNvPr>
          <p:cNvSpPr>
            <a:spLocks noGrp="1"/>
          </p:cNvSpPr>
          <p:nvPr>
            <p:ph type="sldNum" sz="quarter" idx="12"/>
          </p:nvPr>
        </p:nvSpPr>
        <p:spPr/>
        <p:txBody>
          <a:bodyPr/>
          <a:lstStyle/>
          <a:p>
            <a:fld id="{5B189AB2-FBEC-2543-B473-7A1656106B1B}" type="slidenum">
              <a:rPr lang="en-US" smtClean="0"/>
              <a:t>‹#›</a:t>
            </a:fld>
            <a:endParaRPr lang="en-US"/>
          </a:p>
        </p:txBody>
      </p:sp>
    </p:spTree>
    <p:extLst>
      <p:ext uri="{BB962C8B-B14F-4D97-AF65-F5344CB8AC3E}">
        <p14:creationId xmlns:p14="http://schemas.microsoft.com/office/powerpoint/2010/main" val="250098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289C-5E8A-774E-A26D-BE84691990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B5526D-3DF6-BF45-A5AD-5D1E4CE65C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2CDBB7-28AF-8A49-986F-39A206D3B7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E76B0B-483D-D644-9D1A-F9FD55E7AA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0E5DE6-9A30-4D4E-A8B4-A14D75578B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73F03E-90B2-5C44-AC4C-6CCB07070FD7}"/>
              </a:ext>
            </a:extLst>
          </p:cNvPr>
          <p:cNvSpPr>
            <a:spLocks noGrp="1"/>
          </p:cNvSpPr>
          <p:nvPr>
            <p:ph type="dt" sz="half" idx="10"/>
          </p:nvPr>
        </p:nvSpPr>
        <p:spPr/>
        <p:txBody>
          <a:bodyPr/>
          <a:lstStyle/>
          <a:p>
            <a:fld id="{75189CB0-DA6E-8042-A112-07C316E993FE}" type="datetimeFigureOut">
              <a:rPr lang="en-US" smtClean="0"/>
              <a:t>5/31/23</a:t>
            </a:fld>
            <a:endParaRPr lang="en-US"/>
          </a:p>
        </p:txBody>
      </p:sp>
      <p:sp>
        <p:nvSpPr>
          <p:cNvPr id="8" name="Footer Placeholder 7">
            <a:extLst>
              <a:ext uri="{FF2B5EF4-FFF2-40B4-BE49-F238E27FC236}">
                <a16:creationId xmlns:a16="http://schemas.microsoft.com/office/drawing/2014/main" id="{3AE35F5C-DD39-8442-9918-1C243D7996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0D31CE-C021-5440-8DBB-C38621259976}"/>
              </a:ext>
            </a:extLst>
          </p:cNvPr>
          <p:cNvSpPr>
            <a:spLocks noGrp="1"/>
          </p:cNvSpPr>
          <p:nvPr>
            <p:ph type="sldNum" sz="quarter" idx="12"/>
          </p:nvPr>
        </p:nvSpPr>
        <p:spPr/>
        <p:txBody>
          <a:bodyPr/>
          <a:lstStyle/>
          <a:p>
            <a:fld id="{5B189AB2-FBEC-2543-B473-7A1656106B1B}" type="slidenum">
              <a:rPr lang="en-US" smtClean="0"/>
              <a:t>‹#›</a:t>
            </a:fld>
            <a:endParaRPr lang="en-US"/>
          </a:p>
        </p:txBody>
      </p:sp>
    </p:spTree>
    <p:extLst>
      <p:ext uri="{BB962C8B-B14F-4D97-AF65-F5344CB8AC3E}">
        <p14:creationId xmlns:p14="http://schemas.microsoft.com/office/powerpoint/2010/main" val="3902640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1694-2836-764A-AC58-29DB936046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8732ED-4381-854A-AFD5-1651680FF921}"/>
              </a:ext>
            </a:extLst>
          </p:cNvPr>
          <p:cNvSpPr>
            <a:spLocks noGrp="1"/>
          </p:cNvSpPr>
          <p:nvPr>
            <p:ph type="dt" sz="half" idx="10"/>
          </p:nvPr>
        </p:nvSpPr>
        <p:spPr/>
        <p:txBody>
          <a:bodyPr/>
          <a:lstStyle/>
          <a:p>
            <a:fld id="{75189CB0-DA6E-8042-A112-07C316E993FE}" type="datetimeFigureOut">
              <a:rPr lang="en-US" smtClean="0"/>
              <a:t>5/31/23</a:t>
            </a:fld>
            <a:endParaRPr lang="en-US"/>
          </a:p>
        </p:txBody>
      </p:sp>
      <p:sp>
        <p:nvSpPr>
          <p:cNvPr id="4" name="Footer Placeholder 3">
            <a:extLst>
              <a:ext uri="{FF2B5EF4-FFF2-40B4-BE49-F238E27FC236}">
                <a16:creationId xmlns:a16="http://schemas.microsoft.com/office/drawing/2014/main" id="{0C2043DE-A511-F540-969E-80803A99F3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D6D85D-034D-454B-95E4-E47348B8967E}"/>
              </a:ext>
            </a:extLst>
          </p:cNvPr>
          <p:cNvSpPr>
            <a:spLocks noGrp="1"/>
          </p:cNvSpPr>
          <p:nvPr>
            <p:ph type="sldNum" sz="quarter" idx="12"/>
          </p:nvPr>
        </p:nvSpPr>
        <p:spPr/>
        <p:txBody>
          <a:bodyPr/>
          <a:lstStyle/>
          <a:p>
            <a:fld id="{5B189AB2-FBEC-2543-B473-7A1656106B1B}" type="slidenum">
              <a:rPr lang="en-US" smtClean="0"/>
              <a:t>‹#›</a:t>
            </a:fld>
            <a:endParaRPr lang="en-US"/>
          </a:p>
        </p:txBody>
      </p:sp>
    </p:spTree>
    <p:extLst>
      <p:ext uri="{BB962C8B-B14F-4D97-AF65-F5344CB8AC3E}">
        <p14:creationId xmlns:p14="http://schemas.microsoft.com/office/powerpoint/2010/main" val="29340346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DA9BF-9185-864F-869F-6E8C1D1E0321}"/>
              </a:ext>
            </a:extLst>
          </p:cNvPr>
          <p:cNvSpPr>
            <a:spLocks noGrp="1"/>
          </p:cNvSpPr>
          <p:nvPr>
            <p:ph type="dt" sz="half" idx="10"/>
          </p:nvPr>
        </p:nvSpPr>
        <p:spPr/>
        <p:txBody>
          <a:bodyPr/>
          <a:lstStyle/>
          <a:p>
            <a:fld id="{75189CB0-DA6E-8042-A112-07C316E993FE}" type="datetimeFigureOut">
              <a:rPr lang="en-US" smtClean="0"/>
              <a:t>5/31/23</a:t>
            </a:fld>
            <a:endParaRPr lang="en-US"/>
          </a:p>
        </p:txBody>
      </p:sp>
      <p:sp>
        <p:nvSpPr>
          <p:cNvPr id="3" name="Footer Placeholder 2">
            <a:extLst>
              <a:ext uri="{FF2B5EF4-FFF2-40B4-BE49-F238E27FC236}">
                <a16:creationId xmlns:a16="http://schemas.microsoft.com/office/drawing/2014/main" id="{EAE2D3EB-4433-AC4E-B547-E8B6C93F8D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ECD72B-AFE6-544F-9426-8949CACA9AE8}"/>
              </a:ext>
            </a:extLst>
          </p:cNvPr>
          <p:cNvSpPr>
            <a:spLocks noGrp="1"/>
          </p:cNvSpPr>
          <p:nvPr>
            <p:ph type="sldNum" sz="quarter" idx="12"/>
          </p:nvPr>
        </p:nvSpPr>
        <p:spPr/>
        <p:txBody>
          <a:bodyPr/>
          <a:lstStyle/>
          <a:p>
            <a:fld id="{5B189AB2-FBEC-2543-B473-7A1656106B1B}" type="slidenum">
              <a:rPr lang="en-US" smtClean="0"/>
              <a:t>‹#›</a:t>
            </a:fld>
            <a:endParaRPr lang="en-US"/>
          </a:p>
        </p:txBody>
      </p:sp>
    </p:spTree>
    <p:extLst>
      <p:ext uri="{BB962C8B-B14F-4D97-AF65-F5344CB8AC3E}">
        <p14:creationId xmlns:p14="http://schemas.microsoft.com/office/powerpoint/2010/main" val="3526886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20E7-F2D5-2D49-A2E6-9F2406F88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6257CD-0964-0843-9EA9-408397D778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F3AFB8-7407-6F49-875B-7BE98DD1D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7F0889-29F4-B441-A325-1D99CF901B45}"/>
              </a:ext>
            </a:extLst>
          </p:cNvPr>
          <p:cNvSpPr>
            <a:spLocks noGrp="1"/>
          </p:cNvSpPr>
          <p:nvPr>
            <p:ph type="dt" sz="half" idx="10"/>
          </p:nvPr>
        </p:nvSpPr>
        <p:spPr/>
        <p:txBody>
          <a:bodyPr/>
          <a:lstStyle/>
          <a:p>
            <a:fld id="{75189CB0-DA6E-8042-A112-07C316E993FE}" type="datetimeFigureOut">
              <a:rPr lang="en-US" smtClean="0"/>
              <a:t>5/31/23</a:t>
            </a:fld>
            <a:endParaRPr lang="en-US"/>
          </a:p>
        </p:txBody>
      </p:sp>
      <p:sp>
        <p:nvSpPr>
          <p:cNvPr id="6" name="Footer Placeholder 5">
            <a:extLst>
              <a:ext uri="{FF2B5EF4-FFF2-40B4-BE49-F238E27FC236}">
                <a16:creationId xmlns:a16="http://schemas.microsoft.com/office/drawing/2014/main" id="{59690A96-B261-F849-9B5A-37B315AEFB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CC895-B34B-5547-A01A-632F1287EE10}"/>
              </a:ext>
            </a:extLst>
          </p:cNvPr>
          <p:cNvSpPr>
            <a:spLocks noGrp="1"/>
          </p:cNvSpPr>
          <p:nvPr>
            <p:ph type="sldNum" sz="quarter" idx="12"/>
          </p:nvPr>
        </p:nvSpPr>
        <p:spPr/>
        <p:txBody>
          <a:bodyPr/>
          <a:lstStyle/>
          <a:p>
            <a:fld id="{5B189AB2-FBEC-2543-B473-7A1656106B1B}" type="slidenum">
              <a:rPr lang="en-US" smtClean="0"/>
              <a:t>‹#›</a:t>
            </a:fld>
            <a:endParaRPr lang="en-US"/>
          </a:p>
        </p:txBody>
      </p:sp>
    </p:spTree>
    <p:extLst>
      <p:ext uri="{BB962C8B-B14F-4D97-AF65-F5344CB8AC3E}">
        <p14:creationId xmlns:p14="http://schemas.microsoft.com/office/powerpoint/2010/main" val="2630742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3B792-4E43-2F4F-B914-B3527D5A3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2B2B76-648C-7445-8176-721D1F237C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52F514-62FA-6C43-A492-8A573E5B18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830B2-32DB-6B4C-8872-425E59DCCE8C}"/>
              </a:ext>
            </a:extLst>
          </p:cNvPr>
          <p:cNvSpPr>
            <a:spLocks noGrp="1"/>
          </p:cNvSpPr>
          <p:nvPr>
            <p:ph type="dt" sz="half" idx="10"/>
          </p:nvPr>
        </p:nvSpPr>
        <p:spPr/>
        <p:txBody>
          <a:bodyPr/>
          <a:lstStyle/>
          <a:p>
            <a:fld id="{75189CB0-DA6E-8042-A112-07C316E993FE}" type="datetimeFigureOut">
              <a:rPr lang="en-US" smtClean="0"/>
              <a:t>5/31/23</a:t>
            </a:fld>
            <a:endParaRPr lang="en-US"/>
          </a:p>
        </p:txBody>
      </p:sp>
      <p:sp>
        <p:nvSpPr>
          <p:cNvPr id="6" name="Footer Placeholder 5">
            <a:extLst>
              <a:ext uri="{FF2B5EF4-FFF2-40B4-BE49-F238E27FC236}">
                <a16:creationId xmlns:a16="http://schemas.microsoft.com/office/drawing/2014/main" id="{721EF454-8467-3E4B-86A7-8E0A8F8560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E0473-8E56-C945-BAEE-725532D33FD0}"/>
              </a:ext>
            </a:extLst>
          </p:cNvPr>
          <p:cNvSpPr>
            <a:spLocks noGrp="1"/>
          </p:cNvSpPr>
          <p:nvPr>
            <p:ph type="sldNum" sz="quarter" idx="12"/>
          </p:nvPr>
        </p:nvSpPr>
        <p:spPr/>
        <p:txBody>
          <a:bodyPr/>
          <a:lstStyle/>
          <a:p>
            <a:fld id="{5B189AB2-FBEC-2543-B473-7A1656106B1B}" type="slidenum">
              <a:rPr lang="en-US" smtClean="0"/>
              <a:t>‹#›</a:t>
            </a:fld>
            <a:endParaRPr lang="en-US"/>
          </a:p>
        </p:txBody>
      </p:sp>
    </p:spTree>
    <p:extLst>
      <p:ext uri="{BB962C8B-B14F-4D97-AF65-F5344CB8AC3E}">
        <p14:creationId xmlns:p14="http://schemas.microsoft.com/office/powerpoint/2010/main" val="2776955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C7EF-2491-8C4E-9ABB-83CED11766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999EC2-24D2-534C-AD89-34F0C7F966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D25EE3-8A2F-5B40-8567-E64FDA2CE9AC}"/>
              </a:ext>
            </a:extLst>
          </p:cNvPr>
          <p:cNvSpPr>
            <a:spLocks noGrp="1"/>
          </p:cNvSpPr>
          <p:nvPr>
            <p:ph type="dt" sz="half" idx="10"/>
          </p:nvPr>
        </p:nvSpPr>
        <p:spPr/>
        <p:txBody>
          <a:bodyPr/>
          <a:lstStyle/>
          <a:p>
            <a:fld id="{75189CB0-DA6E-8042-A112-07C316E993FE}" type="datetimeFigureOut">
              <a:rPr lang="en-US" smtClean="0"/>
              <a:t>5/31/23</a:t>
            </a:fld>
            <a:endParaRPr lang="en-US"/>
          </a:p>
        </p:txBody>
      </p:sp>
      <p:sp>
        <p:nvSpPr>
          <p:cNvPr id="5" name="Footer Placeholder 4">
            <a:extLst>
              <a:ext uri="{FF2B5EF4-FFF2-40B4-BE49-F238E27FC236}">
                <a16:creationId xmlns:a16="http://schemas.microsoft.com/office/drawing/2014/main" id="{9C215F07-575E-324C-A023-B274B7420D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000E0-B512-CB4D-8EDE-A2F789A3653F}"/>
              </a:ext>
            </a:extLst>
          </p:cNvPr>
          <p:cNvSpPr>
            <a:spLocks noGrp="1"/>
          </p:cNvSpPr>
          <p:nvPr>
            <p:ph type="sldNum" sz="quarter" idx="12"/>
          </p:nvPr>
        </p:nvSpPr>
        <p:spPr/>
        <p:txBody>
          <a:bodyPr/>
          <a:lstStyle/>
          <a:p>
            <a:fld id="{5B189AB2-FBEC-2543-B473-7A1656106B1B}" type="slidenum">
              <a:rPr lang="en-US" smtClean="0"/>
              <a:t>‹#›</a:t>
            </a:fld>
            <a:endParaRPr lang="en-US"/>
          </a:p>
        </p:txBody>
      </p:sp>
    </p:spTree>
    <p:extLst>
      <p:ext uri="{BB962C8B-B14F-4D97-AF65-F5344CB8AC3E}">
        <p14:creationId xmlns:p14="http://schemas.microsoft.com/office/powerpoint/2010/main" val="17240509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9D85CE-66B6-2940-AC0B-983BAF08A3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D5A88D-26AF-9940-AB0F-36E330D5C4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84C07-2AAE-A64F-8725-95E681FB3555}"/>
              </a:ext>
            </a:extLst>
          </p:cNvPr>
          <p:cNvSpPr>
            <a:spLocks noGrp="1"/>
          </p:cNvSpPr>
          <p:nvPr>
            <p:ph type="dt" sz="half" idx="10"/>
          </p:nvPr>
        </p:nvSpPr>
        <p:spPr/>
        <p:txBody>
          <a:bodyPr/>
          <a:lstStyle/>
          <a:p>
            <a:fld id="{75189CB0-DA6E-8042-A112-07C316E993FE}" type="datetimeFigureOut">
              <a:rPr lang="en-US" smtClean="0"/>
              <a:t>5/31/23</a:t>
            </a:fld>
            <a:endParaRPr lang="en-US"/>
          </a:p>
        </p:txBody>
      </p:sp>
      <p:sp>
        <p:nvSpPr>
          <p:cNvPr id="5" name="Footer Placeholder 4">
            <a:extLst>
              <a:ext uri="{FF2B5EF4-FFF2-40B4-BE49-F238E27FC236}">
                <a16:creationId xmlns:a16="http://schemas.microsoft.com/office/drawing/2014/main" id="{D415B0C5-4150-1A45-8F76-036F7AEC6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9660B-9405-DA44-8D98-7E8DF21F74E8}"/>
              </a:ext>
            </a:extLst>
          </p:cNvPr>
          <p:cNvSpPr>
            <a:spLocks noGrp="1"/>
          </p:cNvSpPr>
          <p:nvPr>
            <p:ph type="sldNum" sz="quarter" idx="12"/>
          </p:nvPr>
        </p:nvSpPr>
        <p:spPr/>
        <p:txBody>
          <a:bodyPr/>
          <a:lstStyle/>
          <a:p>
            <a:fld id="{5B189AB2-FBEC-2543-B473-7A1656106B1B}" type="slidenum">
              <a:rPr lang="en-US" smtClean="0"/>
              <a:t>‹#›</a:t>
            </a:fld>
            <a:endParaRPr lang="en-US"/>
          </a:p>
        </p:txBody>
      </p:sp>
    </p:spTree>
    <p:extLst>
      <p:ext uri="{BB962C8B-B14F-4D97-AF65-F5344CB8AC3E}">
        <p14:creationId xmlns:p14="http://schemas.microsoft.com/office/powerpoint/2010/main" val="3096084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690571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7" y="6351902"/>
            <a:ext cx="4945311" cy="475861"/>
          </a:xfrm>
          <a:prstGeom prst="rect">
            <a:avLst/>
          </a:prstGeom>
        </p:spPr>
      </p:pic>
    </p:spTree>
    <p:extLst>
      <p:ext uri="{BB962C8B-B14F-4D97-AF65-F5344CB8AC3E}">
        <p14:creationId xmlns:p14="http://schemas.microsoft.com/office/powerpoint/2010/main" val="119724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003932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659012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2500046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706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EAD5707C-19E4-0943-A995-81D349022A74}"/>
              </a:ext>
            </a:extLst>
          </p:cNvPr>
          <p:cNvSpPr txBox="1"/>
          <p:nvPr userDrawn="1"/>
        </p:nvSpPr>
        <p:spPr>
          <a:xfrm>
            <a:off x="10030265" y="6175717"/>
            <a:ext cx="1871003" cy="562708"/>
          </a:xfrm>
          <a:prstGeom prst="rect">
            <a:avLst/>
          </a:prstGeom>
          <a:solidFill>
            <a:srgbClr val="0D2F68"/>
          </a:solidFill>
          <a:ln>
            <a:solidFill>
              <a:srgbClr val="0D2F68"/>
            </a:solidFill>
          </a:ln>
        </p:spPr>
        <p:txBody>
          <a:bodyPr wrap="square" rtlCol="0">
            <a:spAutoFit/>
          </a:bodyPr>
          <a:lstStyle/>
          <a:p>
            <a:endParaRPr lang="en-US"/>
          </a:p>
        </p:txBody>
      </p:sp>
    </p:spTree>
    <p:extLst>
      <p:ext uri="{BB962C8B-B14F-4D97-AF65-F5344CB8AC3E}">
        <p14:creationId xmlns:p14="http://schemas.microsoft.com/office/powerpoint/2010/main" val="2201374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826996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70E1-853E-944A-9CB5-E1FFA64D40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F725C5-8C74-C848-B066-46B4AEE84D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7DF60F-1382-F44E-A957-0C418178AC09}"/>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5" name="Footer Placeholder 4">
            <a:extLst>
              <a:ext uri="{FF2B5EF4-FFF2-40B4-BE49-F238E27FC236}">
                <a16:creationId xmlns:a16="http://schemas.microsoft.com/office/drawing/2014/main" id="{4E586625-2D52-6743-875B-A8F95112C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C5957-D6A3-D242-A7DD-58EF41427CFE}"/>
              </a:ext>
            </a:extLst>
          </p:cNvPr>
          <p:cNvSpPr>
            <a:spLocks noGrp="1"/>
          </p:cNvSpPr>
          <p:nvPr>
            <p:ph type="sldNum" sz="quarter" idx="12"/>
          </p:nvPr>
        </p:nvSpPr>
        <p:spPr/>
        <p:txBody>
          <a:bodyPr/>
          <a:lstStyle/>
          <a:p>
            <a:fld id="{76A06053-84A8-6E48-9A38-DF2591E094E6}" type="slidenum">
              <a:rPr lang="en-US" smtClean="0"/>
              <a:t>‹#›</a:t>
            </a:fld>
            <a:endParaRPr lang="en-US"/>
          </a:p>
        </p:txBody>
      </p:sp>
    </p:spTree>
    <p:extLst>
      <p:ext uri="{BB962C8B-B14F-4D97-AF65-F5344CB8AC3E}">
        <p14:creationId xmlns:p14="http://schemas.microsoft.com/office/powerpoint/2010/main" val="31745679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8CE01-A1A9-244B-8BE4-E9B76720D6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A01395-A478-204A-B158-DFF1BFEFBD9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9FC0-4F25-2749-9F75-A311BFE4FCAA}"/>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5" name="Footer Placeholder 4">
            <a:extLst>
              <a:ext uri="{FF2B5EF4-FFF2-40B4-BE49-F238E27FC236}">
                <a16:creationId xmlns:a16="http://schemas.microsoft.com/office/drawing/2014/main" id="{9F2D7AED-F4AD-B14B-A6AA-3E508D567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7287F-7326-0F4A-83D3-00DA0C9EB225}"/>
              </a:ext>
            </a:extLst>
          </p:cNvPr>
          <p:cNvSpPr>
            <a:spLocks noGrp="1"/>
          </p:cNvSpPr>
          <p:nvPr>
            <p:ph type="sldNum" sz="quarter" idx="12"/>
          </p:nvPr>
        </p:nvSpPr>
        <p:spPr/>
        <p:txBody>
          <a:bodyPr/>
          <a:lstStyle/>
          <a:p>
            <a:fld id="{76A06053-84A8-6E48-9A38-DF2591E094E6}" type="slidenum">
              <a:rPr lang="en-US" smtClean="0"/>
              <a:t>‹#›</a:t>
            </a:fld>
            <a:endParaRPr lang="en-US"/>
          </a:p>
        </p:txBody>
      </p:sp>
    </p:spTree>
    <p:extLst>
      <p:ext uri="{BB962C8B-B14F-4D97-AF65-F5344CB8AC3E}">
        <p14:creationId xmlns:p14="http://schemas.microsoft.com/office/powerpoint/2010/main" val="3522829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0A16-115E-B74E-A61B-B929F61F89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1EC4F-93AB-F145-B48C-60BE7E01B4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90D08C2-5957-B146-BABA-18FE2A21CED3}"/>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5" name="Footer Placeholder 4">
            <a:extLst>
              <a:ext uri="{FF2B5EF4-FFF2-40B4-BE49-F238E27FC236}">
                <a16:creationId xmlns:a16="http://schemas.microsoft.com/office/drawing/2014/main" id="{2B34124C-55AC-3942-AF73-CD4197206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23F01-B62E-204B-8A2F-34380538ED9A}"/>
              </a:ext>
            </a:extLst>
          </p:cNvPr>
          <p:cNvSpPr>
            <a:spLocks noGrp="1"/>
          </p:cNvSpPr>
          <p:nvPr>
            <p:ph type="sldNum" sz="quarter" idx="12"/>
          </p:nvPr>
        </p:nvSpPr>
        <p:spPr/>
        <p:txBody>
          <a:bodyPr/>
          <a:lstStyle/>
          <a:p>
            <a:fld id="{76A06053-84A8-6E48-9A38-DF2591E094E6}" type="slidenum">
              <a:rPr lang="en-US" smtClean="0"/>
              <a:t>‹#›</a:t>
            </a:fld>
            <a:endParaRPr lang="en-US"/>
          </a:p>
        </p:txBody>
      </p:sp>
    </p:spTree>
    <p:extLst>
      <p:ext uri="{BB962C8B-B14F-4D97-AF65-F5344CB8AC3E}">
        <p14:creationId xmlns:p14="http://schemas.microsoft.com/office/powerpoint/2010/main" val="4234255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F0D8-485B-884A-919D-36A1C8D22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3FDE90-07C7-C149-B602-43A8B6211B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7598F6-8CE5-1E4F-A3BE-18F07C367D9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F3B21-B6F4-B54F-B80E-3D5BC87E0EE1}"/>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6" name="Footer Placeholder 5">
            <a:extLst>
              <a:ext uri="{FF2B5EF4-FFF2-40B4-BE49-F238E27FC236}">
                <a16:creationId xmlns:a16="http://schemas.microsoft.com/office/drawing/2014/main" id="{A6126C6E-C635-224D-B165-14A88DC31A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440AE1-7194-FF43-9803-B92CD00DBB25}"/>
              </a:ext>
            </a:extLst>
          </p:cNvPr>
          <p:cNvSpPr>
            <a:spLocks noGrp="1"/>
          </p:cNvSpPr>
          <p:nvPr>
            <p:ph type="sldNum" sz="quarter" idx="12"/>
          </p:nvPr>
        </p:nvSpPr>
        <p:spPr/>
        <p:txBody>
          <a:bodyPr/>
          <a:lstStyle/>
          <a:p>
            <a:fld id="{76A06053-84A8-6E48-9A38-DF2591E094E6}" type="slidenum">
              <a:rPr lang="en-US" smtClean="0"/>
              <a:t>‹#›</a:t>
            </a:fld>
            <a:endParaRPr lang="en-US"/>
          </a:p>
        </p:txBody>
      </p:sp>
    </p:spTree>
    <p:extLst>
      <p:ext uri="{BB962C8B-B14F-4D97-AF65-F5344CB8AC3E}">
        <p14:creationId xmlns:p14="http://schemas.microsoft.com/office/powerpoint/2010/main" val="531895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CE39-49F6-3143-AD22-F74CC29EE3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C0F96A-6EDA-214E-A0B5-2E7817FE7B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AB32F6-6378-AD47-A653-BFFE531F16B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8F4A1F-261D-034B-83BD-EB9F566524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71DE09-2137-3644-BC8A-DF836F9655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893BE5-F398-4245-A9C2-9139ECFA7B7E}"/>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8" name="Footer Placeholder 7">
            <a:extLst>
              <a:ext uri="{FF2B5EF4-FFF2-40B4-BE49-F238E27FC236}">
                <a16:creationId xmlns:a16="http://schemas.microsoft.com/office/drawing/2014/main" id="{B027CF3A-20EC-2741-A376-F0747DD2E8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2D2A06-133A-3E4A-9165-0EB4AC18F136}"/>
              </a:ext>
            </a:extLst>
          </p:cNvPr>
          <p:cNvSpPr>
            <a:spLocks noGrp="1"/>
          </p:cNvSpPr>
          <p:nvPr>
            <p:ph type="sldNum" sz="quarter" idx="12"/>
          </p:nvPr>
        </p:nvSpPr>
        <p:spPr/>
        <p:txBody>
          <a:bodyPr/>
          <a:lstStyle/>
          <a:p>
            <a:fld id="{76A06053-84A8-6E48-9A38-DF2591E094E6}" type="slidenum">
              <a:rPr lang="en-US" smtClean="0"/>
              <a:t>‹#›</a:t>
            </a:fld>
            <a:endParaRPr lang="en-US"/>
          </a:p>
        </p:txBody>
      </p:sp>
    </p:spTree>
    <p:extLst>
      <p:ext uri="{BB962C8B-B14F-4D97-AF65-F5344CB8AC3E}">
        <p14:creationId xmlns:p14="http://schemas.microsoft.com/office/powerpoint/2010/main" val="4109005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6" name="Text Placeholder 14"/>
          <p:cNvSpPr>
            <a:spLocks noGrp="1"/>
          </p:cNvSpPr>
          <p:nvPr>
            <p:ph type="body" sz="quarter" idx="10" hasCustomPrompt="1"/>
          </p:nvPr>
        </p:nvSpPr>
        <p:spPr>
          <a:xfrm>
            <a:off x="1792288" y="6132513"/>
            <a:ext cx="9826625" cy="292100"/>
          </a:xfrm>
          <a:prstGeom prst="rect">
            <a:avLst/>
          </a:prstGeom>
        </p:spPr>
        <p:txBody>
          <a:bodyPr/>
          <a:lstStyle>
            <a:lvl1pPr marL="0" indent="0" algn="l">
              <a:buNone/>
              <a:defRPr sz="1050" b="1" i="0" cap="all" baseline="0">
                <a:solidFill>
                  <a:schemeClr val="bg1"/>
                </a:solidFill>
                <a:latin typeface="ITC Franklin Gothic Std Med" charset="0"/>
                <a:ea typeface="ITC Franklin Gothic Std Med" charset="0"/>
                <a:cs typeface="ITC Franklin Gothic Std Med" charset="0"/>
              </a:defRPr>
            </a:lvl1pPr>
            <a:lvl2pPr marL="457200" indent="0" algn="l">
              <a:buNone/>
              <a:defRPr sz="1050" b="1" i="0" cap="all" baseline="0">
                <a:solidFill>
                  <a:schemeClr val="bg1"/>
                </a:solidFill>
                <a:latin typeface="ITC Franklin Gothic Std Med" charset="0"/>
                <a:ea typeface="ITC Franklin Gothic Std Med" charset="0"/>
                <a:cs typeface="ITC Franklin Gothic Std Med" charset="0"/>
              </a:defRPr>
            </a:lvl2pPr>
            <a:lvl3pPr marL="914400" indent="0" algn="l">
              <a:buNone/>
              <a:defRPr sz="1050" b="1" i="0" cap="all" baseline="0">
                <a:solidFill>
                  <a:schemeClr val="bg1"/>
                </a:solidFill>
                <a:latin typeface="ITC Franklin Gothic Std Med" charset="0"/>
                <a:ea typeface="ITC Franklin Gothic Std Med" charset="0"/>
                <a:cs typeface="ITC Franklin Gothic Std Med" charset="0"/>
              </a:defRPr>
            </a:lvl3pPr>
            <a:lvl4pPr marL="1371600" indent="0" algn="l">
              <a:buNone/>
              <a:defRPr sz="1050" b="1" i="0" cap="all" baseline="0">
                <a:solidFill>
                  <a:schemeClr val="bg1"/>
                </a:solidFill>
                <a:latin typeface="ITC Franklin Gothic Std Med" charset="0"/>
                <a:ea typeface="ITC Franklin Gothic Std Med" charset="0"/>
                <a:cs typeface="ITC Franklin Gothic Std Med" charset="0"/>
              </a:defRPr>
            </a:lvl4pPr>
            <a:lvl5pPr marL="1828800" indent="0" algn="l">
              <a:buNone/>
              <a:defRPr sz="1050" b="1" i="0" cap="all" baseline="0">
                <a:solidFill>
                  <a:schemeClr val="bg1"/>
                </a:solidFill>
                <a:latin typeface="ITC Franklin Gothic Std Med" charset="0"/>
                <a:ea typeface="ITC Franklin Gothic Std Med" charset="0"/>
                <a:cs typeface="ITC Franklin Gothic Std Med" charset="0"/>
              </a:defRPr>
            </a:lvl5pPr>
          </a:lstStyle>
          <a:p>
            <a:pPr lvl="0"/>
            <a:r>
              <a:rPr lang="en-US"/>
              <a:t>Entity name / date</a:t>
            </a:r>
          </a:p>
        </p:txBody>
      </p:sp>
      <p:sp>
        <p:nvSpPr>
          <p:cNvPr id="18" name="Text Placeholder 17"/>
          <p:cNvSpPr>
            <a:spLocks noGrp="1"/>
          </p:cNvSpPr>
          <p:nvPr>
            <p:ph type="body" sz="quarter" idx="11" hasCustomPrompt="1"/>
          </p:nvPr>
        </p:nvSpPr>
        <p:spPr>
          <a:xfrm>
            <a:off x="1792287" y="2267713"/>
            <a:ext cx="9826625" cy="2645664"/>
          </a:xfrm>
          <a:prstGeom prst="rect">
            <a:avLst/>
          </a:prstGeom>
        </p:spPr>
        <p:txBody>
          <a:bodyPr/>
          <a:lstStyle>
            <a:lvl1pPr marL="457200" marR="0" indent="-457200" algn="l" defTabSz="914400" rtl="0" eaLnBrk="1" fontAlgn="auto" latinLnBrk="0" hangingPunct="1">
              <a:lnSpc>
                <a:spcPct val="140000"/>
              </a:lnSpc>
              <a:spcBef>
                <a:spcPts val="1000"/>
              </a:spcBef>
              <a:spcAft>
                <a:spcPts val="0"/>
              </a:spcAft>
              <a:buClrTx/>
              <a:buSzTx/>
              <a:buFont typeface="Arial" charset="0"/>
              <a:buChar char="•"/>
              <a:tabLst/>
              <a:defRPr sz="1400" b="1" i="0" cap="all" baseline="0">
                <a:solidFill>
                  <a:schemeClr val="bg1"/>
                </a:solidFill>
                <a:latin typeface="ITC Franklin Gothic Std Med" charset="0"/>
                <a:ea typeface="ITC Franklin Gothic Std Med" charset="0"/>
                <a:cs typeface="ITC Franklin Gothic Std Med" charset="0"/>
              </a:defRPr>
            </a:lvl1pPr>
            <a:lvl2pPr marL="800100" indent="-342900" algn="l">
              <a:buFont typeface="Arial" charset="0"/>
              <a:buChar char="•"/>
              <a:defRPr sz="1500" b="1" i="0" cap="all" baseline="0">
                <a:solidFill>
                  <a:schemeClr val="bg1"/>
                </a:solidFill>
                <a:latin typeface="ITC Franklin Gothic Std Book" charset="0"/>
                <a:ea typeface="ITC Franklin Gothic Std Book" charset="0"/>
                <a:cs typeface="ITC Franklin Gothic Std Book" charset="0"/>
              </a:defRPr>
            </a:lvl2pPr>
            <a:lvl3pPr marL="1257300" indent="-342900" algn="l">
              <a:buFont typeface="Arial" charset="0"/>
              <a:buChar char="•"/>
              <a:defRPr sz="1500" b="1" i="0" cap="all" baseline="0">
                <a:solidFill>
                  <a:schemeClr val="bg1"/>
                </a:solidFill>
                <a:latin typeface="ITC Franklin Gothic Std Book" charset="0"/>
                <a:ea typeface="ITC Franklin Gothic Std Book" charset="0"/>
                <a:cs typeface="ITC Franklin Gothic Std Book" charset="0"/>
              </a:defRPr>
            </a:lvl3pPr>
            <a:lvl4pPr marL="1657350" indent="-285750" algn="l">
              <a:buFont typeface="Arial" charset="0"/>
              <a:buChar char="•"/>
              <a:defRPr sz="1500" b="1" i="0" cap="all" baseline="0">
                <a:solidFill>
                  <a:schemeClr val="bg1"/>
                </a:solidFill>
                <a:latin typeface="ITC Franklin Gothic Std Book" charset="0"/>
                <a:ea typeface="ITC Franklin Gothic Std Book" charset="0"/>
                <a:cs typeface="ITC Franklin Gothic Std Book" charset="0"/>
              </a:defRPr>
            </a:lvl4pPr>
            <a:lvl5pPr marL="2114550" indent="-285750" algn="l">
              <a:buFont typeface="Arial" charset="0"/>
              <a:buChar char="•"/>
              <a:defRPr sz="1500" b="1" i="0" cap="all" baseline="0">
                <a:solidFill>
                  <a:schemeClr val="bg1"/>
                </a:solidFill>
                <a:latin typeface="ITC Franklin Gothic Std Book" charset="0"/>
                <a:ea typeface="ITC Franklin Gothic Std Book" charset="0"/>
                <a:cs typeface="ITC Franklin Gothic Std Book" charset="0"/>
              </a:defRPr>
            </a:lvl5pPr>
          </a:lstStyle>
          <a:p>
            <a:pPr lvl="0"/>
            <a:r>
              <a:rPr lang="en-US"/>
              <a:t>Item 01</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02</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03</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04</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05</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06</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07</a:t>
            </a:r>
          </a:p>
          <a:p>
            <a:pPr marL="457200" marR="0" lvl="0" indent="-457200" algn="l" defTabSz="914400" rtl="0" eaLnBrk="1" fontAlgn="auto" latinLnBrk="0" hangingPunct="1">
              <a:lnSpc>
                <a:spcPct val="90000"/>
              </a:lnSpc>
              <a:spcBef>
                <a:spcPts val="1000"/>
              </a:spcBef>
              <a:spcAft>
                <a:spcPts val="0"/>
              </a:spcAft>
              <a:buClrTx/>
              <a:buSzTx/>
              <a:buFont typeface="Arial" charset="0"/>
              <a:buChar char="•"/>
              <a:tabLst/>
              <a:defRPr/>
            </a:pPr>
            <a:r>
              <a:rPr lang="en-US"/>
              <a:t>Item 08</a:t>
            </a:r>
          </a:p>
        </p:txBody>
      </p:sp>
      <p:sp>
        <p:nvSpPr>
          <p:cNvPr id="19" name="Text Placeholder 14"/>
          <p:cNvSpPr>
            <a:spLocks noGrp="1"/>
          </p:cNvSpPr>
          <p:nvPr>
            <p:ph type="body" sz="quarter" idx="12" hasCustomPrompt="1"/>
          </p:nvPr>
        </p:nvSpPr>
        <p:spPr>
          <a:xfrm>
            <a:off x="1792288" y="736600"/>
            <a:ext cx="9826625" cy="836168"/>
          </a:xfrm>
          <a:prstGeom prst="rect">
            <a:avLst/>
          </a:prstGeom>
        </p:spPr>
        <p:txBody>
          <a:bodyPr/>
          <a:lstStyle>
            <a:lvl1pPr marL="0" indent="0" algn="l">
              <a:buNone/>
              <a:defRPr sz="3600" b="1" i="0" u="heavy" cap="all" baseline="0">
                <a:solidFill>
                  <a:schemeClr val="bg1"/>
                </a:solidFill>
                <a:uFill>
                  <a:solidFill>
                    <a:srgbClr val="E47100"/>
                  </a:solidFill>
                </a:uFill>
                <a:latin typeface="ITC Franklin Gothic Std Med" charset="0"/>
                <a:ea typeface="ITC Franklin Gothic Std Med" charset="0"/>
                <a:cs typeface="ITC Franklin Gothic Std Med" charset="0"/>
              </a:defRPr>
            </a:lvl1pPr>
            <a:lvl2pPr marL="457200" indent="0" algn="l">
              <a:buNone/>
              <a:defRPr sz="1050" b="1" i="0" cap="all" baseline="0">
                <a:solidFill>
                  <a:schemeClr val="bg1"/>
                </a:solidFill>
                <a:latin typeface="ITC Franklin Gothic Std Med" charset="0"/>
                <a:ea typeface="ITC Franklin Gothic Std Med" charset="0"/>
                <a:cs typeface="ITC Franklin Gothic Std Med" charset="0"/>
              </a:defRPr>
            </a:lvl2pPr>
            <a:lvl3pPr marL="914400" indent="0" algn="l">
              <a:buNone/>
              <a:defRPr sz="1050" b="1" i="0" cap="all" baseline="0">
                <a:solidFill>
                  <a:schemeClr val="bg1"/>
                </a:solidFill>
                <a:latin typeface="ITC Franklin Gothic Std Med" charset="0"/>
                <a:ea typeface="ITC Franklin Gothic Std Med" charset="0"/>
                <a:cs typeface="ITC Franklin Gothic Std Med" charset="0"/>
              </a:defRPr>
            </a:lvl3pPr>
            <a:lvl4pPr marL="1371600" indent="0" algn="l">
              <a:buNone/>
              <a:defRPr sz="1050" b="1" i="0" cap="all" baseline="0">
                <a:solidFill>
                  <a:schemeClr val="bg1"/>
                </a:solidFill>
                <a:latin typeface="ITC Franklin Gothic Std Med" charset="0"/>
                <a:ea typeface="ITC Franklin Gothic Std Med" charset="0"/>
                <a:cs typeface="ITC Franklin Gothic Std Med" charset="0"/>
              </a:defRPr>
            </a:lvl4pPr>
            <a:lvl5pPr marL="1828800" indent="0" algn="l">
              <a:buNone/>
              <a:defRPr sz="1050" b="1" i="0" cap="all" baseline="0">
                <a:solidFill>
                  <a:schemeClr val="bg1"/>
                </a:solidFill>
                <a:latin typeface="ITC Franklin Gothic Std Med" charset="0"/>
                <a:ea typeface="ITC Franklin Gothic Std Med" charset="0"/>
                <a:cs typeface="ITC Franklin Gothic Std Med" charset="0"/>
              </a:defRPr>
            </a:lvl5pPr>
          </a:lstStyle>
          <a:p>
            <a:pPr lvl="0"/>
            <a:r>
              <a:rPr lang="en-US"/>
              <a:t>CONTENTS</a:t>
            </a:r>
          </a:p>
        </p:txBody>
      </p:sp>
    </p:spTree>
    <p:extLst>
      <p:ext uri="{BB962C8B-B14F-4D97-AF65-F5344CB8AC3E}">
        <p14:creationId xmlns:p14="http://schemas.microsoft.com/office/powerpoint/2010/main" val="417371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12DDD-F127-914D-A753-5574E11FCE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EFA14F-4B7C-E546-97E2-084614C82FBC}"/>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4" name="Footer Placeholder 3">
            <a:extLst>
              <a:ext uri="{FF2B5EF4-FFF2-40B4-BE49-F238E27FC236}">
                <a16:creationId xmlns:a16="http://schemas.microsoft.com/office/drawing/2014/main" id="{E4AAD0C9-DC1D-CE43-A73A-ACB7CCD6A3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E9B938-FEFB-2741-9E5B-57336496AF89}"/>
              </a:ext>
            </a:extLst>
          </p:cNvPr>
          <p:cNvSpPr>
            <a:spLocks noGrp="1"/>
          </p:cNvSpPr>
          <p:nvPr>
            <p:ph type="sldNum" sz="quarter" idx="12"/>
          </p:nvPr>
        </p:nvSpPr>
        <p:spPr/>
        <p:txBody>
          <a:bodyPr/>
          <a:lstStyle/>
          <a:p>
            <a:fld id="{76A06053-84A8-6E48-9A38-DF2591E094E6}" type="slidenum">
              <a:rPr lang="en-US" smtClean="0"/>
              <a:t>‹#›</a:t>
            </a:fld>
            <a:endParaRPr lang="en-US"/>
          </a:p>
        </p:txBody>
      </p:sp>
    </p:spTree>
    <p:extLst>
      <p:ext uri="{BB962C8B-B14F-4D97-AF65-F5344CB8AC3E}">
        <p14:creationId xmlns:p14="http://schemas.microsoft.com/office/powerpoint/2010/main" val="32713684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DF833C-2A40-4C4F-B669-E20F8B15E02C}"/>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3" name="Footer Placeholder 2">
            <a:extLst>
              <a:ext uri="{FF2B5EF4-FFF2-40B4-BE49-F238E27FC236}">
                <a16:creationId xmlns:a16="http://schemas.microsoft.com/office/drawing/2014/main" id="{4CE66F03-B933-C34D-97BE-A31D25D9FB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6B62FC-CEA9-5446-A1BD-4CF114BA52B3}"/>
              </a:ext>
            </a:extLst>
          </p:cNvPr>
          <p:cNvSpPr>
            <a:spLocks noGrp="1"/>
          </p:cNvSpPr>
          <p:nvPr>
            <p:ph type="sldNum" sz="quarter" idx="12"/>
          </p:nvPr>
        </p:nvSpPr>
        <p:spPr/>
        <p:txBody>
          <a:bodyPr/>
          <a:lstStyle/>
          <a:p>
            <a:fld id="{76A06053-84A8-6E48-9A38-DF2591E094E6}" type="slidenum">
              <a:rPr lang="en-US" smtClean="0"/>
              <a:t>‹#›</a:t>
            </a:fld>
            <a:endParaRPr lang="en-US"/>
          </a:p>
        </p:txBody>
      </p:sp>
    </p:spTree>
    <p:custDataLst>
      <p:tags r:id="rId1"/>
    </p:custDataLst>
    <p:extLst>
      <p:ext uri="{BB962C8B-B14F-4D97-AF65-F5344CB8AC3E}">
        <p14:creationId xmlns:p14="http://schemas.microsoft.com/office/powerpoint/2010/main" val="973888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599B-B04E-574C-B93A-9B2237EE87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DF0289-FBAC-4F4B-81EA-7EFB3F932F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0B8C37-A572-E045-AF9E-86908E3743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EE1083-0C36-5C4C-A64E-EB692F832A57}"/>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6" name="Footer Placeholder 5">
            <a:extLst>
              <a:ext uri="{FF2B5EF4-FFF2-40B4-BE49-F238E27FC236}">
                <a16:creationId xmlns:a16="http://schemas.microsoft.com/office/drawing/2014/main" id="{EF3A0E11-6D86-494C-B624-BE491314B6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FDB9F7-2B97-DE40-BE9B-DBBBB57AE949}"/>
              </a:ext>
            </a:extLst>
          </p:cNvPr>
          <p:cNvSpPr>
            <a:spLocks noGrp="1"/>
          </p:cNvSpPr>
          <p:nvPr>
            <p:ph type="sldNum" sz="quarter" idx="12"/>
          </p:nvPr>
        </p:nvSpPr>
        <p:spPr/>
        <p:txBody>
          <a:bodyPr/>
          <a:lstStyle/>
          <a:p>
            <a:fld id="{76A06053-84A8-6E48-9A38-DF2591E094E6}" type="slidenum">
              <a:rPr lang="en-US" smtClean="0"/>
              <a:t>‹#›</a:t>
            </a:fld>
            <a:endParaRPr lang="en-US"/>
          </a:p>
        </p:txBody>
      </p:sp>
    </p:spTree>
    <p:extLst>
      <p:ext uri="{BB962C8B-B14F-4D97-AF65-F5344CB8AC3E}">
        <p14:creationId xmlns:p14="http://schemas.microsoft.com/office/powerpoint/2010/main" val="16448751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A7F65-5945-FA48-A3C4-6CDD721297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9125F3-FBBB-2845-8060-2CAEC61740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1534A3-4564-604A-B201-C45C701BDB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12E14C-E342-1E4B-AA7D-F252E04DE5FA}"/>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6" name="Footer Placeholder 5">
            <a:extLst>
              <a:ext uri="{FF2B5EF4-FFF2-40B4-BE49-F238E27FC236}">
                <a16:creationId xmlns:a16="http://schemas.microsoft.com/office/drawing/2014/main" id="{5720F4C2-3210-1E40-AEF6-BEDDD0934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DB406C-E2F6-5044-A65B-2679D7EEEB81}"/>
              </a:ext>
            </a:extLst>
          </p:cNvPr>
          <p:cNvSpPr>
            <a:spLocks noGrp="1"/>
          </p:cNvSpPr>
          <p:nvPr>
            <p:ph type="sldNum" sz="quarter" idx="12"/>
          </p:nvPr>
        </p:nvSpPr>
        <p:spPr/>
        <p:txBody>
          <a:bodyPr/>
          <a:lstStyle/>
          <a:p>
            <a:fld id="{76A06053-84A8-6E48-9A38-DF2591E094E6}" type="slidenum">
              <a:rPr lang="en-US" smtClean="0"/>
              <a:t>‹#›</a:t>
            </a:fld>
            <a:endParaRPr lang="en-US"/>
          </a:p>
        </p:txBody>
      </p:sp>
    </p:spTree>
    <p:extLst>
      <p:ext uri="{BB962C8B-B14F-4D97-AF65-F5344CB8AC3E}">
        <p14:creationId xmlns:p14="http://schemas.microsoft.com/office/powerpoint/2010/main" val="39417692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D0D88-7688-6B45-AEA7-5BCB3CA957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6F592A-3BB9-5947-A7B5-462DD34ECA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5F012-780C-1E4D-AC58-AA6705825E11}"/>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5" name="Footer Placeholder 4">
            <a:extLst>
              <a:ext uri="{FF2B5EF4-FFF2-40B4-BE49-F238E27FC236}">
                <a16:creationId xmlns:a16="http://schemas.microsoft.com/office/drawing/2014/main" id="{74829FBB-986A-9945-8929-58642C056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F18CD0-8633-454D-987B-1A2D3C731322}"/>
              </a:ext>
            </a:extLst>
          </p:cNvPr>
          <p:cNvSpPr>
            <a:spLocks noGrp="1"/>
          </p:cNvSpPr>
          <p:nvPr>
            <p:ph type="sldNum" sz="quarter" idx="12"/>
          </p:nvPr>
        </p:nvSpPr>
        <p:spPr/>
        <p:txBody>
          <a:bodyPr/>
          <a:lstStyle/>
          <a:p>
            <a:fld id="{76A06053-84A8-6E48-9A38-DF2591E094E6}" type="slidenum">
              <a:rPr lang="en-US" smtClean="0"/>
              <a:t>‹#›</a:t>
            </a:fld>
            <a:endParaRPr lang="en-US"/>
          </a:p>
        </p:txBody>
      </p:sp>
    </p:spTree>
    <p:extLst>
      <p:ext uri="{BB962C8B-B14F-4D97-AF65-F5344CB8AC3E}">
        <p14:creationId xmlns:p14="http://schemas.microsoft.com/office/powerpoint/2010/main" val="10705647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68018F-35D2-2847-8801-CA536F1B35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6181F7-7727-0343-99A2-8396FB9E610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5AE10-80F4-DB46-8D84-118DE5E08B6A}"/>
              </a:ext>
            </a:extLst>
          </p:cNvPr>
          <p:cNvSpPr>
            <a:spLocks noGrp="1"/>
          </p:cNvSpPr>
          <p:nvPr>
            <p:ph type="dt" sz="half" idx="10"/>
          </p:nvPr>
        </p:nvSpPr>
        <p:spPr/>
        <p:txBody>
          <a:bodyPr/>
          <a:lstStyle/>
          <a:p>
            <a:fld id="{464D90A1-9B6D-AA48-9F04-0D5AA32F68FD}" type="datetimeFigureOut">
              <a:rPr lang="en-US" smtClean="0"/>
              <a:t>5/31/23</a:t>
            </a:fld>
            <a:endParaRPr lang="en-US"/>
          </a:p>
        </p:txBody>
      </p:sp>
      <p:sp>
        <p:nvSpPr>
          <p:cNvPr id="5" name="Footer Placeholder 4">
            <a:extLst>
              <a:ext uri="{FF2B5EF4-FFF2-40B4-BE49-F238E27FC236}">
                <a16:creationId xmlns:a16="http://schemas.microsoft.com/office/drawing/2014/main" id="{82851BA8-99E4-D441-80B9-DB6941A4B2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C818E-418B-EE4A-AB75-27EE5740AFE0}"/>
              </a:ext>
            </a:extLst>
          </p:cNvPr>
          <p:cNvSpPr>
            <a:spLocks noGrp="1"/>
          </p:cNvSpPr>
          <p:nvPr>
            <p:ph type="sldNum" sz="quarter" idx="12"/>
          </p:nvPr>
        </p:nvSpPr>
        <p:spPr/>
        <p:txBody>
          <a:bodyPr/>
          <a:lstStyle/>
          <a:p>
            <a:fld id="{76A06053-84A8-6E48-9A38-DF2591E094E6}" type="slidenum">
              <a:rPr lang="en-US" smtClean="0"/>
              <a:t>‹#›</a:t>
            </a:fld>
            <a:endParaRPr lang="en-US"/>
          </a:p>
        </p:txBody>
      </p:sp>
    </p:spTree>
    <p:extLst>
      <p:ext uri="{BB962C8B-B14F-4D97-AF65-F5344CB8AC3E}">
        <p14:creationId xmlns:p14="http://schemas.microsoft.com/office/powerpoint/2010/main" val="16860556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5"/>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10"/>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21771572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823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222C4B"/>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2"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10659228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1517185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14462739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23096273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222C4B"/>
                  </a:solidFill>
                </a:uFill>
                <a:latin typeface="ITC Franklin Gothic Std Heavy" charset="0"/>
                <a:ea typeface="ITC Franklin Gothic Std Heavy" charset="0"/>
                <a:cs typeface="ITC Franklin Gothic Std Heavy" charset="0"/>
              </a:defRPr>
            </a:lvl1pPr>
            <a:lvl2pPr marL="457200" indent="0">
              <a:buNone/>
              <a:defRPr b="1" i="0">
                <a:solidFill>
                  <a:schemeClr val="bg1"/>
                </a:solidFill>
                <a:latin typeface="ITC Franklin Gothic Std Heavy" charset="0"/>
                <a:ea typeface="ITC Franklin Gothic Std Heavy" charset="0"/>
                <a:cs typeface="ITC Franklin Gothic Std Heavy" charset="0"/>
              </a:defRPr>
            </a:lvl2pPr>
            <a:lvl3pPr marL="914400" indent="0">
              <a:buNone/>
              <a:defRPr b="1" i="0">
                <a:solidFill>
                  <a:schemeClr val="bg1"/>
                </a:solidFill>
                <a:latin typeface="ITC Franklin Gothic Std Heavy" charset="0"/>
                <a:ea typeface="ITC Franklin Gothic Std Heavy" charset="0"/>
                <a:cs typeface="ITC Franklin Gothic Std Heavy" charset="0"/>
              </a:defRPr>
            </a:lvl3pPr>
            <a:lvl4pPr marL="1371600" indent="0">
              <a:buNone/>
              <a:defRPr b="1" i="0">
                <a:solidFill>
                  <a:schemeClr val="bg1"/>
                </a:solidFill>
                <a:latin typeface="ITC Franklin Gothic Std Heavy" charset="0"/>
                <a:ea typeface="ITC Franklin Gothic Std Heavy" charset="0"/>
                <a:cs typeface="ITC Franklin Gothic Std Heavy" charset="0"/>
              </a:defRPr>
            </a:lvl4pPr>
            <a:lvl5pPr marL="1828800" indent="0">
              <a:buNone/>
              <a:defRPr b="1" i="0">
                <a:solidFill>
                  <a:schemeClr val="bg1"/>
                </a:solidFill>
                <a:latin typeface="ITC Franklin Gothic Std Heavy" charset="0"/>
                <a:ea typeface="ITC Franklin Gothic Std Heavy" charset="0"/>
                <a:cs typeface="ITC Franklin Gothic Std Heavy" charset="0"/>
              </a:defRPr>
            </a:lvl5pPr>
          </a:lstStyle>
          <a:p>
            <a:pPr lvl="0"/>
            <a:r>
              <a:rPr lang="en-US" dirty="0"/>
              <a:t>OPTIONAL PRESENTATION TITLE</a:t>
            </a:r>
          </a:p>
        </p:txBody>
      </p:sp>
      <p:sp>
        <p:nvSpPr>
          <p:cNvPr id="12"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Heavy" charset="0"/>
                <a:ea typeface="ITC Franklin Gothic Std Heavy" charset="0"/>
                <a:cs typeface="ITC Franklin Gothic Std Heavy" charset="0"/>
              </a:defRPr>
            </a:lvl1pPr>
          </a:lstStyle>
          <a:p>
            <a:r>
              <a:rPr lang="en-US" b="1" i="0" cap="all" dirty="0">
                <a:uFill>
                  <a:solidFill>
                    <a:srgbClr val="E47100"/>
                  </a:solidFill>
                </a:uFill>
                <a:latin typeface="ITC Franklin Gothic Std Heavy" charset="0"/>
                <a:ea typeface="ITC Franklin Gothic Std Heavy" charset="0"/>
                <a:cs typeface="ITC Franklin Gothic Std Heavy" charset="0"/>
              </a:rPr>
              <a:t> OPTIONAL AUTHOR NAME</a:t>
            </a:r>
          </a:p>
        </p:txBody>
      </p:sp>
    </p:spTree>
    <p:extLst>
      <p:ext uri="{BB962C8B-B14F-4D97-AF65-F5344CB8AC3E}">
        <p14:creationId xmlns:p14="http://schemas.microsoft.com/office/powerpoint/2010/main" val="3796519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89171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924334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903"/>
            <a:ext cx="4945311" cy="475861"/>
          </a:xfrm>
          <a:prstGeom prst="rect">
            <a:avLst/>
          </a:prstGeom>
        </p:spPr>
      </p:pic>
    </p:spTree>
    <p:extLst>
      <p:ext uri="{BB962C8B-B14F-4D97-AF65-F5344CB8AC3E}">
        <p14:creationId xmlns:p14="http://schemas.microsoft.com/office/powerpoint/2010/main" val="3570771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3" y="2315582"/>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3" y="4181013"/>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41820999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337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1520103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A3E6-13D1-E74D-89CF-FC51D13A9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9671BA-8CBD-5E43-9332-8110DC132BDD}"/>
              </a:ext>
            </a:extLst>
          </p:cNvPr>
          <p:cNvSpPr>
            <a:spLocks noGrp="1"/>
          </p:cNvSpPr>
          <p:nvPr>
            <p:ph idx="1"/>
          </p:nvPr>
        </p:nvSpPr>
        <p:spPr/>
        <p:txBody>
          <a:bodyPr/>
          <a:lstStyle>
            <a:lvl1pPr>
              <a:defRPr b="0" i="0">
                <a:latin typeface="Arial Narrow" panose="020B0604020202020204" pitchFamily="34" charset="0"/>
                <a:cs typeface="Arial Narrow" panose="020B0604020202020204" pitchFamily="34" charset="0"/>
              </a:defRPr>
            </a:lvl1pPr>
            <a:lvl2pPr>
              <a:defRPr b="0" i="0">
                <a:latin typeface="Arial Narrow" panose="020B0604020202020204" pitchFamily="34" charset="0"/>
                <a:cs typeface="Arial Narrow" panose="020B0604020202020204" pitchFamily="34" charset="0"/>
              </a:defRPr>
            </a:lvl2pPr>
            <a:lvl3pPr>
              <a:defRPr b="0" i="0">
                <a:latin typeface="Arial Narrow" panose="020B0604020202020204" pitchFamily="34" charset="0"/>
                <a:cs typeface="Arial Narrow" panose="020B0604020202020204" pitchFamily="34" charset="0"/>
              </a:defRPr>
            </a:lvl3pPr>
            <a:lvl4pPr>
              <a:defRPr b="0" i="0">
                <a:latin typeface="Arial Narrow" panose="020B0604020202020204" pitchFamily="34" charset="0"/>
                <a:cs typeface="Arial Narrow" panose="020B0604020202020204" pitchFamily="34" charset="0"/>
              </a:defRPr>
            </a:lvl4pPr>
            <a:lvl5pPr>
              <a:defRPr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7473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CA250-44F6-BA40-9BCA-A8BCBABFF8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C121D2-7A8A-4145-A152-88B88B0DA274}"/>
              </a:ext>
            </a:extLst>
          </p:cNvPr>
          <p:cNvSpPr>
            <a:spLocks noGrp="1"/>
          </p:cNvSpPr>
          <p:nvPr>
            <p:ph sz="half" idx="1"/>
          </p:nvPr>
        </p:nvSpPr>
        <p:spPr>
          <a:xfrm>
            <a:off x="838200" y="1825625"/>
            <a:ext cx="5181600" cy="4351338"/>
          </a:xfrm>
        </p:spPr>
        <p:txBody>
          <a:bodyPr/>
          <a:lstStyle>
            <a:lvl1pPr>
              <a:defRPr b="0" i="0">
                <a:latin typeface="Arial Narrow" panose="020B0604020202020204" pitchFamily="34" charset="0"/>
                <a:cs typeface="Arial Narrow" panose="020B0604020202020204" pitchFamily="34" charset="0"/>
              </a:defRPr>
            </a:lvl1pPr>
            <a:lvl2pPr>
              <a:defRPr b="0" i="0">
                <a:latin typeface="Arial Narrow" panose="020B0604020202020204" pitchFamily="34" charset="0"/>
                <a:cs typeface="Arial Narrow" panose="020B0604020202020204" pitchFamily="34" charset="0"/>
              </a:defRPr>
            </a:lvl2pPr>
            <a:lvl3pPr>
              <a:defRPr b="0" i="0">
                <a:latin typeface="Arial Narrow" panose="020B0604020202020204" pitchFamily="34" charset="0"/>
                <a:cs typeface="Arial Narrow" panose="020B0604020202020204" pitchFamily="34" charset="0"/>
              </a:defRPr>
            </a:lvl3pPr>
            <a:lvl4pPr>
              <a:defRPr b="0" i="0">
                <a:latin typeface="Arial Narrow" panose="020B0604020202020204" pitchFamily="34" charset="0"/>
                <a:cs typeface="Arial Narrow" panose="020B0604020202020204" pitchFamily="34" charset="0"/>
              </a:defRPr>
            </a:lvl4pPr>
            <a:lvl5pPr>
              <a:defRPr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E8D37E-BEDE-0E4F-9A26-2616BE7DE5F6}"/>
              </a:ext>
            </a:extLst>
          </p:cNvPr>
          <p:cNvSpPr>
            <a:spLocks noGrp="1"/>
          </p:cNvSpPr>
          <p:nvPr>
            <p:ph sz="half" idx="2"/>
          </p:nvPr>
        </p:nvSpPr>
        <p:spPr>
          <a:xfrm>
            <a:off x="6172200" y="1825625"/>
            <a:ext cx="5181600" cy="4351338"/>
          </a:xfrm>
        </p:spPr>
        <p:txBody>
          <a:bodyPr/>
          <a:lstStyle>
            <a:lvl1pPr>
              <a:defRPr b="0" i="0">
                <a:latin typeface="Arial Narrow" panose="020B0604020202020204" pitchFamily="34" charset="0"/>
                <a:cs typeface="Arial Narrow" panose="020B0604020202020204" pitchFamily="34" charset="0"/>
              </a:defRPr>
            </a:lvl1pPr>
            <a:lvl2pPr>
              <a:defRPr b="0" i="0">
                <a:latin typeface="Arial Narrow" panose="020B0604020202020204" pitchFamily="34" charset="0"/>
                <a:cs typeface="Arial Narrow" panose="020B0604020202020204" pitchFamily="34" charset="0"/>
              </a:defRPr>
            </a:lvl2pPr>
            <a:lvl3pPr>
              <a:defRPr b="0" i="0">
                <a:latin typeface="Arial Narrow" panose="020B0604020202020204" pitchFamily="34" charset="0"/>
                <a:cs typeface="Arial Narrow" panose="020B0604020202020204" pitchFamily="34" charset="0"/>
              </a:defRPr>
            </a:lvl3pPr>
            <a:lvl4pPr>
              <a:defRPr b="0" i="0">
                <a:latin typeface="Arial Narrow" panose="020B0604020202020204" pitchFamily="34" charset="0"/>
                <a:cs typeface="Arial Narrow" panose="020B0604020202020204" pitchFamily="34" charset="0"/>
              </a:defRPr>
            </a:lvl4pPr>
            <a:lvl5pPr>
              <a:defRPr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151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Tree>
    <p:extLst>
      <p:ext uri="{BB962C8B-B14F-4D97-AF65-F5344CB8AC3E}">
        <p14:creationId xmlns:p14="http://schemas.microsoft.com/office/powerpoint/2010/main" val="16106190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3BAA-3F91-604C-AAE4-BDD7516C98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1707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241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9512186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5755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heavy" cap="all" baseline="0">
                <a:solidFill>
                  <a:schemeClr val="bg1"/>
                </a:solidFill>
                <a:uFill>
                  <a:solidFill>
                    <a:srgbClr val="222C4B"/>
                  </a:solidFill>
                </a:uFill>
                <a:latin typeface="ITC Franklin Gothic Std Med" charset="0"/>
                <a:ea typeface="ITC Franklin Gothic Std Med" charset="0"/>
                <a:cs typeface="ITC Franklin Gothic Std Med" charset="0"/>
              </a:defRPr>
            </a:lvl1pPr>
            <a:lvl2pPr marL="457200" indent="0">
              <a:buNone/>
              <a:defRPr b="1" i="0">
                <a:solidFill>
                  <a:schemeClr val="bg1"/>
                </a:solidFill>
                <a:latin typeface="ITC Franklin Gothic Std Med" charset="0"/>
                <a:ea typeface="ITC Franklin Gothic Std Med" charset="0"/>
                <a:cs typeface="ITC Franklin Gothic Std Med" charset="0"/>
              </a:defRPr>
            </a:lvl2pPr>
            <a:lvl3pPr marL="914400" indent="0">
              <a:buNone/>
              <a:defRPr b="1" i="0">
                <a:solidFill>
                  <a:schemeClr val="bg1"/>
                </a:solidFill>
                <a:latin typeface="ITC Franklin Gothic Std Med" charset="0"/>
                <a:ea typeface="ITC Franklin Gothic Std Med" charset="0"/>
                <a:cs typeface="ITC Franklin Gothic Std Med" charset="0"/>
              </a:defRPr>
            </a:lvl3pPr>
            <a:lvl4pPr marL="1371600" indent="0">
              <a:buNone/>
              <a:defRPr b="1" i="0">
                <a:solidFill>
                  <a:schemeClr val="bg1"/>
                </a:solidFill>
                <a:latin typeface="ITC Franklin Gothic Std Med" charset="0"/>
                <a:ea typeface="ITC Franklin Gothic Std Med" charset="0"/>
                <a:cs typeface="ITC Franklin Gothic Std Med" charset="0"/>
              </a:defRPr>
            </a:lvl4pPr>
            <a:lvl5pPr marL="1828800" indent="0">
              <a:buNone/>
              <a:defRPr b="1" i="0">
                <a:solidFill>
                  <a:schemeClr val="bg1"/>
                </a:solidFill>
                <a:latin typeface="ITC Franklin Gothic Std Med" charset="0"/>
                <a:ea typeface="ITC Franklin Gothic Std Med" charset="0"/>
                <a:cs typeface="ITC Franklin Gothic Std Med" charset="0"/>
              </a:defRPr>
            </a:lvl5pPr>
          </a:lstStyle>
          <a:p>
            <a:pPr lvl="0"/>
            <a:r>
              <a:rPr lang="en-US"/>
              <a:t>OPTIONAL PRESENTATION TITLE</a:t>
            </a:r>
          </a:p>
        </p:txBody>
      </p:sp>
      <p:sp>
        <p:nvSpPr>
          <p:cNvPr id="12"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Med" charset="0"/>
                <a:ea typeface="ITC Franklin Gothic Std Med" charset="0"/>
                <a:cs typeface="ITC Franklin Gothic Std Med" charset="0"/>
              </a:defRPr>
            </a:lvl1pPr>
          </a:lstStyle>
          <a:p>
            <a:r>
              <a:rPr lang="en-US" b="1" i="0" cap="all">
                <a:uFill>
                  <a:solidFill>
                    <a:srgbClr val="E47100"/>
                  </a:solidFill>
                </a:uFill>
                <a:latin typeface="ITC Franklin Gothic Std Med" charset="0"/>
                <a:ea typeface="ITC Franklin Gothic Std Med" charset="0"/>
                <a:cs typeface="ITC Franklin Gothic Std Med" charset="0"/>
              </a:rPr>
              <a:t> OPTIONAL AUTHOR NAME</a:t>
            </a:r>
          </a:p>
        </p:txBody>
      </p:sp>
    </p:spTree>
    <p:extLst>
      <p:ext uri="{BB962C8B-B14F-4D97-AF65-F5344CB8AC3E}">
        <p14:creationId xmlns:p14="http://schemas.microsoft.com/office/powerpoint/2010/main" val="27713551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94085" y="6460257"/>
            <a:ext cx="2844800" cy="365125"/>
          </a:xfrm>
          <a:prstGeom prst="rect">
            <a:avLst/>
          </a:prstGeom>
        </p:spPr>
        <p:txBody>
          <a:bodyPr/>
          <a:lstStyle/>
          <a:p>
            <a:fld id="{6B0A811D-F3F9-4A1F-B241-B660D2918E75}" type="slidenum">
              <a:rPr lang="en-US" smtClean="0"/>
              <a:t>‹#›</a:t>
            </a:fld>
            <a:endParaRPr lang="en-US"/>
          </a:p>
        </p:txBody>
      </p:sp>
    </p:spTree>
    <p:extLst>
      <p:ext uri="{BB962C8B-B14F-4D97-AF65-F5344CB8AC3E}">
        <p14:creationId xmlns:p14="http://schemas.microsoft.com/office/powerpoint/2010/main" val="1549578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3D5A3-05C9-C743-8338-A66FEAC45834}"/>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3CEB0F-6110-0A49-A8D2-86078780B79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32575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6CBA8-8186-3D4C-BD17-923A4B57391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8B74D14-E860-3442-B97C-175B3AFCA07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307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0913-7E06-4741-A234-AF75E22E599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59C45A-8BCC-8542-9C87-3FBD52DBA2D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539356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3E4F-B0BA-6740-B378-B94DC2A713E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0E84D63-92BB-B646-9F5E-E1653AC3A97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75715B-7854-C547-BC44-537E4DD929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20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One Column">
    <p:spTree>
      <p:nvGrpSpPr>
        <p:cNvPr id="1" name=""/>
        <p:cNvGrpSpPr/>
        <p:nvPr/>
      </p:nvGrpSpPr>
      <p:grpSpPr>
        <a:xfrm>
          <a:off x="0" y="0"/>
          <a:ext cx="0" cy="0"/>
          <a:chOff x="0" y="0"/>
          <a:chExt cx="0" cy="0"/>
        </a:xfrm>
      </p:grpSpPr>
      <p:sp>
        <p:nvSpPr>
          <p:cNvPr id="10" name="TextBox 9"/>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
        <p:nvSpPr>
          <p:cNvPr id="12" name="Text Placeholder 12"/>
          <p:cNvSpPr>
            <a:spLocks noGrp="1"/>
          </p:cNvSpPr>
          <p:nvPr>
            <p:ph type="body" sz="quarter" idx="10" hasCustomPrompt="1"/>
          </p:nvPr>
        </p:nvSpPr>
        <p:spPr>
          <a:xfrm>
            <a:off x="390144" y="1221391"/>
            <a:ext cx="11411331" cy="424529"/>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sz="3200" b="1" i="0" cap="all" baseline="0">
                <a:latin typeface="ITC Franklin Gothic Std Med" charset="0"/>
                <a:ea typeface="ITC Franklin Gothic Std Med" charset="0"/>
                <a:cs typeface="ITC Franklin Gothic Std Med" charset="0"/>
              </a:defRPr>
            </a:lvl2pPr>
            <a:lvl3pPr marL="914400" indent="0" algn="ctr">
              <a:buNone/>
              <a:defRPr sz="3200" b="1" i="0" cap="all" baseline="0">
                <a:latin typeface="ITC Franklin Gothic Std Med" charset="0"/>
                <a:ea typeface="ITC Franklin Gothic Std Med" charset="0"/>
                <a:cs typeface="ITC Franklin Gothic Std Med" charset="0"/>
              </a:defRPr>
            </a:lvl3pPr>
            <a:lvl4pPr marL="1371600" indent="0" algn="ctr">
              <a:buNone/>
              <a:defRPr sz="3200" b="1" i="0" cap="all" baseline="0">
                <a:latin typeface="ITC Franklin Gothic Std Med" charset="0"/>
                <a:ea typeface="ITC Franklin Gothic Std Med" charset="0"/>
                <a:cs typeface="ITC Franklin Gothic Std Med" charset="0"/>
              </a:defRPr>
            </a:lvl4pPr>
            <a:lvl5pPr marL="1828800" indent="0" algn="ctr">
              <a:buNone/>
              <a:defRPr sz="3200" b="1" i="0" cap="all" baseline="0">
                <a:latin typeface="ITC Franklin Gothic Std Med" charset="0"/>
                <a:ea typeface="ITC Franklin Gothic Std Med" charset="0"/>
                <a:cs typeface="ITC Franklin Gothic Std Med" charset="0"/>
              </a:defRPr>
            </a:lvl5pPr>
          </a:lstStyle>
          <a:p>
            <a:pPr lvl="0"/>
            <a:r>
              <a:rPr lang="en-US"/>
              <a:t>Main title here</a:t>
            </a:r>
          </a:p>
        </p:txBody>
      </p:sp>
      <p:sp>
        <p:nvSpPr>
          <p:cNvPr id="15" name="Text Placeholder 9"/>
          <p:cNvSpPr>
            <a:spLocks noGrp="1"/>
          </p:cNvSpPr>
          <p:nvPr>
            <p:ph type="body" sz="quarter" idx="11" hasCustomPrompt="1"/>
          </p:nvPr>
        </p:nvSpPr>
        <p:spPr>
          <a:xfrm>
            <a:off x="3730561" y="2779776"/>
            <a:ext cx="2682240" cy="1379440"/>
          </a:xfrm>
          <a:prstGeom prst="rect">
            <a:avLst/>
          </a:prstGeom>
        </p:spPr>
        <p:txBody>
          <a:bodyPr/>
          <a:lstStyle>
            <a:lvl1pPr marL="285750" marR="0" indent="-285750" algn="l" defTabSz="914400" rtl="0" eaLnBrk="1" fontAlgn="auto" latinLnBrk="0" hangingPunct="1">
              <a:lnSpc>
                <a:spcPct val="300000"/>
              </a:lnSpc>
              <a:spcBef>
                <a:spcPts val="1000"/>
              </a:spcBef>
              <a:spcAft>
                <a:spcPts val="0"/>
              </a:spcAft>
              <a:buClrTx/>
              <a:buSzTx/>
              <a:buFont typeface="Arial" charset="0"/>
              <a:buChar char="•"/>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01</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02</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03</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04</a:t>
            </a:r>
          </a:p>
          <a:p>
            <a:pPr lvl="0"/>
            <a:endParaRPr lang="en-US"/>
          </a:p>
        </p:txBody>
      </p:sp>
    </p:spTree>
    <p:extLst>
      <p:ext uri="{BB962C8B-B14F-4D97-AF65-F5344CB8AC3E}">
        <p14:creationId xmlns:p14="http://schemas.microsoft.com/office/powerpoint/2010/main" val="6619276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48234-DEE2-1C43-A929-74DD427F70C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D6D82DE-F830-724A-8420-B48AF0747BA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F9A9E4-33BD-ED4F-873E-135D6A023F48}"/>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BBB736-CDAE-C948-8DAF-455F15109AF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4CDF2-C06D-7241-9D89-4DAB1729CCD7}"/>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1819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204F-B93F-9646-9C0B-7CEB6D8D77D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648744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001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283C-F1C9-D24D-B1B7-21140664842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C6F85-4136-A549-9CE2-9687C297196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39080E-D384-0D4F-BFD0-B48F63BEEF0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556392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B4CF-D869-A84A-9762-3D0617E822B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7F666C-92C6-9C49-BAA3-A885A08869D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1A7FAEA-76CD-9A47-A9D3-55C24E1631C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23317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418F-7039-454B-A189-8FCD781D24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29EEBE-9597-344E-B076-AD474B2BE3FD}"/>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6488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39BE4-BD53-1448-95BE-2B427BA44B1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6D5D5F-8A62-0C45-82FB-FB9259CA614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3132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3" y="2315582"/>
            <a:ext cx="11436223" cy="1462913"/>
          </a:xfrm>
          <a:prstGeom prst="rect">
            <a:avLst/>
          </a:prstGeom>
        </p:spPr>
        <p:txBody>
          <a:bodyPr/>
          <a:lstStyle>
            <a:lvl1pPr marL="0" indent="0" algn="ctr">
              <a:buNone/>
              <a:defRPr sz="30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3" y="4181013"/>
            <a:ext cx="11436223" cy="183779"/>
          </a:xfrm>
          <a:prstGeom prst="rect">
            <a:avLst/>
          </a:prstGeom>
        </p:spPr>
        <p:txBody>
          <a:bodyPr/>
          <a:lstStyle>
            <a:lvl1pPr marL="0" indent="0" algn="ctr">
              <a:buNone/>
              <a:defRPr sz="16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a:t>- Optional author name here</a:t>
            </a:r>
          </a:p>
        </p:txBody>
      </p:sp>
    </p:spTree>
    <p:extLst>
      <p:ext uri="{BB962C8B-B14F-4D97-AF65-F5344CB8AC3E}">
        <p14:creationId xmlns:p14="http://schemas.microsoft.com/office/powerpoint/2010/main" val="29220102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b="1" i="0">
                <a:solidFill>
                  <a:srgbClr val="222C4B"/>
                </a:solidFill>
                <a:latin typeface="ITC Franklin Gothic Std Med" charset="0"/>
                <a:ea typeface="ITC Franklin Gothic Std Med" charset="0"/>
                <a:cs typeface="ITC Franklin Gothic Std Med" charset="0"/>
              </a:defRPr>
            </a:lvl2pPr>
            <a:lvl3pPr marL="914400" indent="0" algn="ctr">
              <a:buNone/>
              <a:defRPr b="1" i="0">
                <a:solidFill>
                  <a:srgbClr val="222C4B"/>
                </a:solidFill>
                <a:latin typeface="ITC Franklin Gothic Std Med" charset="0"/>
                <a:ea typeface="ITC Franklin Gothic Std Med" charset="0"/>
                <a:cs typeface="ITC Franklin Gothic Std Med" charset="0"/>
              </a:defRPr>
            </a:lvl3pPr>
            <a:lvl4pPr marL="1371600" indent="0" algn="ctr">
              <a:buNone/>
              <a:defRPr b="1" i="0">
                <a:solidFill>
                  <a:srgbClr val="222C4B"/>
                </a:solidFill>
                <a:latin typeface="ITC Franklin Gothic Std Med" charset="0"/>
                <a:ea typeface="ITC Franklin Gothic Std Med" charset="0"/>
                <a:cs typeface="ITC Franklin Gothic Std Med" charset="0"/>
              </a:defRPr>
            </a:lvl4pPr>
            <a:lvl5pPr marL="1828800" indent="0" algn="ctr">
              <a:buNone/>
              <a:defRPr b="1" i="0">
                <a:solidFill>
                  <a:srgbClr val="222C4B"/>
                </a:solidFill>
                <a:latin typeface="ITC Franklin Gothic Std Med" charset="0"/>
                <a:ea typeface="ITC Franklin Gothic Std Med" charset="0"/>
                <a:cs typeface="ITC Franklin Gothic Std Med" charset="0"/>
              </a:defRPr>
            </a:lvl5pPr>
          </a:lstStyle>
          <a:p>
            <a:pPr lvl="0"/>
            <a:r>
              <a:rPr lang="en-US"/>
              <a:t>TITLE HERE</a:t>
            </a:r>
          </a:p>
        </p:txBody>
      </p:sp>
    </p:spTree>
    <p:extLst>
      <p:ext uri="{BB962C8B-B14F-4D97-AF65-F5344CB8AC3E}">
        <p14:creationId xmlns:p14="http://schemas.microsoft.com/office/powerpoint/2010/main" val="29284811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7" name="Content Placeholder 2">
            <a:extLst>
              <a:ext uri="{FF2B5EF4-FFF2-40B4-BE49-F238E27FC236}">
                <a16:creationId xmlns:a16="http://schemas.microsoft.com/office/drawing/2014/main" id="{C853FCE9-8599-DA41-AEED-15B5184A0D52}"/>
              </a:ext>
            </a:extLst>
          </p:cNvPr>
          <p:cNvSpPr>
            <a:spLocks noGrp="1"/>
          </p:cNvSpPr>
          <p:nvPr>
            <p:ph idx="1"/>
          </p:nvPr>
        </p:nvSpPr>
        <p:spPr>
          <a:xfrm>
            <a:off x="867139" y="1260721"/>
            <a:ext cx="10434577" cy="4422449"/>
          </a:xfrm>
          <a:prstGeom prst="rect">
            <a:avLst/>
          </a:prstGeom>
        </p:spPr>
        <p:txBody>
          <a:bodyPr/>
          <a:lstStyle>
            <a:lvl1pPr>
              <a:defRPr sz="3200">
                <a:latin typeface="ITC Franklin Gothic Std Book" panose="020B0504030503020204" pitchFamily="34" charset="0"/>
              </a:defRPr>
            </a:lvl1pPr>
            <a:lvl2pPr>
              <a:defRPr sz="2800">
                <a:latin typeface="ITC Franklin Gothic Std Book" panose="020B0504030503020204" pitchFamily="34" charset="0"/>
              </a:defRPr>
            </a:lvl2pPr>
            <a:lvl3pPr>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640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ed List Two Column">
    <p:spTree>
      <p:nvGrpSpPr>
        <p:cNvPr id="1" name=""/>
        <p:cNvGrpSpPr/>
        <p:nvPr/>
      </p:nvGrpSpPr>
      <p:grpSpPr>
        <a:xfrm>
          <a:off x="0" y="0"/>
          <a:ext cx="0" cy="0"/>
          <a:chOff x="0" y="0"/>
          <a:chExt cx="0" cy="0"/>
        </a:xfrm>
      </p:grpSpPr>
      <p:sp>
        <p:nvSpPr>
          <p:cNvPr id="11" name="TextBox 10"/>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
        <p:nvSpPr>
          <p:cNvPr id="13" name="Text Placeholder 12"/>
          <p:cNvSpPr>
            <a:spLocks noGrp="1"/>
          </p:cNvSpPr>
          <p:nvPr>
            <p:ph type="body" sz="quarter" idx="10" hasCustomPrompt="1"/>
          </p:nvPr>
        </p:nvSpPr>
        <p:spPr>
          <a:xfrm>
            <a:off x="390144" y="1221391"/>
            <a:ext cx="11411331" cy="424529"/>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sz="3200" b="1" i="0" cap="all" baseline="0">
                <a:latin typeface="ITC Franklin Gothic Std Med" charset="0"/>
                <a:ea typeface="ITC Franklin Gothic Std Med" charset="0"/>
                <a:cs typeface="ITC Franklin Gothic Std Med" charset="0"/>
              </a:defRPr>
            </a:lvl2pPr>
            <a:lvl3pPr marL="914400" indent="0" algn="ctr">
              <a:buNone/>
              <a:defRPr sz="3200" b="1" i="0" cap="all" baseline="0">
                <a:latin typeface="ITC Franklin Gothic Std Med" charset="0"/>
                <a:ea typeface="ITC Franklin Gothic Std Med" charset="0"/>
                <a:cs typeface="ITC Franklin Gothic Std Med" charset="0"/>
              </a:defRPr>
            </a:lvl3pPr>
            <a:lvl4pPr marL="1371600" indent="0" algn="ctr">
              <a:buNone/>
              <a:defRPr sz="3200" b="1" i="0" cap="all" baseline="0">
                <a:latin typeface="ITC Franklin Gothic Std Med" charset="0"/>
                <a:ea typeface="ITC Franklin Gothic Std Med" charset="0"/>
                <a:cs typeface="ITC Franklin Gothic Std Med" charset="0"/>
              </a:defRPr>
            </a:lvl4pPr>
            <a:lvl5pPr marL="1828800" indent="0" algn="ctr">
              <a:buNone/>
              <a:defRPr sz="3200" b="1" i="0" cap="all" baseline="0">
                <a:latin typeface="ITC Franklin Gothic Std Med" charset="0"/>
                <a:ea typeface="ITC Franklin Gothic Std Med" charset="0"/>
                <a:cs typeface="ITC Franklin Gothic Std Med" charset="0"/>
              </a:defRPr>
            </a:lvl5pPr>
          </a:lstStyle>
          <a:p>
            <a:pPr lvl="0"/>
            <a:r>
              <a:rPr lang="en-US"/>
              <a:t>Main title here</a:t>
            </a:r>
          </a:p>
        </p:txBody>
      </p:sp>
      <p:sp>
        <p:nvSpPr>
          <p:cNvPr id="14" name="Text Placeholder 9"/>
          <p:cNvSpPr>
            <a:spLocks noGrp="1"/>
          </p:cNvSpPr>
          <p:nvPr>
            <p:ph type="body" sz="quarter" idx="11" hasCustomPrompt="1"/>
          </p:nvPr>
        </p:nvSpPr>
        <p:spPr>
          <a:xfrm>
            <a:off x="3730561" y="2779776"/>
            <a:ext cx="2682240" cy="1379440"/>
          </a:xfrm>
          <a:prstGeom prst="rect">
            <a:avLst/>
          </a:prstGeom>
        </p:spPr>
        <p:txBody>
          <a:bodyPr/>
          <a:lstStyle>
            <a:lvl1pPr marL="285750" marR="0" indent="-285750" algn="l" defTabSz="914400" rtl="0" eaLnBrk="1" fontAlgn="auto" latinLnBrk="0" hangingPunct="1">
              <a:lnSpc>
                <a:spcPct val="300000"/>
              </a:lnSpc>
              <a:spcBef>
                <a:spcPts val="1000"/>
              </a:spcBef>
              <a:spcAft>
                <a:spcPts val="0"/>
              </a:spcAft>
              <a:buClrTx/>
              <a:buSzTx/>
              <a:buFont typeface="Arial" charset="0"/>
              <a:buChar char="•"/>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01</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02</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03</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04</a:t>
            </a:r>
          </a:p>
          <a:p>
            <a:pPr lvl="0"/>
            <a:endParaRPr lang="en-US"/>
          </a:p>
        </p:txBody>
      </p:sp>
      <p:sp>
        <p:nvSpPr>
          <p:cNvPr id="19" name="Text Placeholder 9"/>
          <p:cNvSpPr>
            <a:spLocks noGrp="1"/>
          </p:cNvSpPr>
          <p:nvPr>
            <p:ph type="body" sz="quarter" idx="12" hasCustomPrompt="1"/>
          </p:nvPr>
        </p:nvSpPr>
        <p:spPr>
          <a:xfrm>
            <a:off x="6412801" y="2779776"/>
            <a:ext cx="2682240" cy="1379440"/>
          </a:xfrm>
          <a:prstGeom prst="rect">
            <a:avLst/>
          </a:prstGeom>
        </p:spPr>
        <p:txBody>
          <a:bodyPr/>
          <a:lstStyle>
            <a:lvl1pPr marL="285750" marR="0" indent="-285750" algn="l" defTabSz="914400" rtl="0" eaLnBrk="1" fontAlgn="auto" latinLnBrk="0" hangingPunct="1">
              <a:lnSpc>
                <a:spcPct val="300000"/>
              </a:lnSpc>
              <a:spcBef>
                <a:spcPts val="1000"/>
              </a:spcBef>
              <a:spcAft>
                <a:spcPts val="0"/>
              </a:spcAft>
              <a:buClrTx/>
              <a:buSzTx/>
              <a:buFont typeface="Arial" charset="0"/>
              <a:buChar char="•"/>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05</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06</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07</a:t>
            </a:r>
          </a:p>
          <a:p>
            <a:pPr marL="285750" marR="0" lvl="0" indent="-285750" algn="l" defTabSz="914400" rtl="0" eaLnBrk="1" fontAlgn="auto" latinLnBrk="0" hangingPunct="1">
              <a:lnSpc>
                <a:spcPct val="90000"/>
              </a:lnSpc>
              <a:spcBef>
                <a:spcPts val="1000"/>
              </a:spcBef>
              <a:spcAft>
                <a:spcPts val="0"/>
              </a:spcAft>
              <a:buClrTx/>
              <a:buSzTx/>
              <a:buFont typeface="Arial" charset="0"/>
              <a:buChar char="•"/>
              <a:tabLst/>
              <a:defRPr/>
            </a:pPr>
            <a:r>
              <a:rPr lang="en-US"/>
              <a:t>List item 08</a:t>
            </a:r>
          </a:p>
          <a:p>
            <a:pPr lvl="0"/>
            <a:endParaRPr lang="en-US"/>
          </a:p>
        </p:txBody>
      </p:sp>
    </p:spTree>
    <p:extLst>
      <p:ext uri="{BB962C8B-B14F-4D97-AF65-F5344CB8AC3E}">
        <p14:creationId xmlns:p14="http://schemas.microsoft.com/office/powerpoint/2010/main" val="10008747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15874124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5"/>
            <a:ext cx="10363200" cy="1470025"/>
          </a:xfrm>
        </p:spPr>
        <p:txBody>
          <a:bodyPr/>
          <a:lstStyle>
            <a:lvl1pPr algn="ctr">
              <a:defRPr>
                <a:latin typeface="Gill Sans"/>
                <a:cs typeface="Gill Sans"/>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Gill Sans Light"/>
                <a:cs typeface="Gill Sans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084690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24646055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normAutofit/>
          </a:bodyPr>
          <a:lstStyle>
            <a:lvl1pPr algn="l">
              <a:defRPr sz="4267"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38839145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Content Placeholder 2"/>
          <p:cNvSpPr>
            <a:spLocks noGrp="1"/>
          </p:cNvSpPr>
          <p:nvPr>
            <p:ph sz="half" idx="1"/>
          </p:nvPr>
        </p:nvSpPr>
        <p:spPr>
          <a:xfrm>
            <a:off x="609600" y="1341438"/>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41438"/>
            <a:ext cx="5384800" cy="4525963"/>
          </a:xfrm>
        </p:spPr>
        <p:txBody>
          <a:bodyPr/>
          <a:lstStyle>
            <a:lvl1pPr>
              <a:defRPr sz="3733">
                <a:latin typeface="Gill Sans Light"/>
                <a:cs typeface="Gill Sans Light"/>
              </a:defRPr>
            </a:lvl1pPr>
            <a:lvl2pPr>
              <a:defRPr sz="3200">
                <a:latin typeface="Gill Sans Light"/>
                <a:cs typeface="Gill Sans Light"/>
              </a:defRPr>
            </a:lvl2pPr>
            <a:lvl3pPr>
              <a:defRPr sz="2667">
                <a:latin typeface="Gill Sans Light"/>
                <a:cs typeface="Gill Sans Light"/>
              </a:defRPr>
            </a:lvl3pPr>
            <a:lvl4pPr>
              <a:defRPr sz="2400">
                <a:latin typeface="Gill Sans Light"/>
                <a:cs typeface="Gill Sans Light"/>
              </a:defRPr>
            </a:lvl4pPr>
            <a:lvl5pPr>
              <a:defRPr sz="2400">
                <a:latin typeface="Gill Sans Light"/>
                <a:cs typeface="Gill Sans Light"/>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27107389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609601" y="1377954"/>
            <a:ext cx="5386917"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1" y="2017712"/>
            <a:ext cx="5386917"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9" y="1377954"/>
            <a:ext cx="5389033" cy="639763"/>
          </a:xfrm>
        </p:spPr>
        <p:txBody>
          <a:bodyPr anchor="b">
            <a:noAutofit/>
          </a:bodyPr>
          <a:lstStyle>
            <a:lvl1pPr marL="0" indent="0">
              <a:buNone/>
              <a:defRPr sz="3733" b="1">
                <a:latin typeface="Gill Sans Light"/>
                <a:cs typeface="Gill Sans Ligh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9" y="2017712"/>
            <a:ext cx="5389033" cy="3951288"/>
          </a:xfrm>
        </p:spPr>
        <p:txBody>
          <a:bodyPr/>
          <a:lstStyle>
            <a:lvl1pPr>
              <a:defRPr sz="3200">
                <a:latin typeface="Gill Sans Light"/>
                <a:cs typeface="Gill Sans Light"/>
              </a:defRPr>
            </a:lvl1pPr>
            <a:lvl2pPr>
              <a:defRPr sz="2667">
                <a:latin typeface="Gill Sans Light"/>
                <a:cs typeface="Gill Sans Light"/>
              </a:defRPr>
            </a:lvl2pPr>
            <a:lvl3pPr>
              <a:defRPr sz="2400">
                <a:latin typeface="Gill Sans Light"/>
                <a:cs typeface="Gill Sans Light"/>
              </a:defRPr>
            </a:lvl3pPr>
            <a:lvl4pPr>
              <a:defRPr sz="2133">
                <a:latin typeface="Gill Sans Light"/>
                <a:cs typeface="Gill Sans Light"/>
              </a:defRPr>
            </a:lvl4pPr>
            <a:lvl5pPr>
              <a:defRPr sz="2133">
                <a:latin typeface="Gill Sans Light"/>
                <a:cs typeface="Gill Sans Light"/>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0612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51625"/>
            <a:ext cx="4945311" cy="475861"/>
          </a:xfrm>
          <a:prstGeom prst="rect">
            <a:avLst/>
          </a:prstGeom>
        </p:spPr>
      </p:pic>
    </p:spTree>
    <p:extLst>
      <p:ext uri="{BB962C8B-B14F-4D97-AF65-F5344CB8AC3E}">
        <p14:creationId xmlns:p14="http://schemas.microsoft.com/office/powerpoint/2010/main" val="29300635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82140"/>
            <a:ext cx="4945311" cy="475861"/>
          </a:xfrm>
          <a:prstGeom prst="rect">
            <a:avLst/>
          </a:prstGeom>
        </p:spPr>
      </p:pic>
    </p:spTree>
    <p:extLst>
      <p:ext uri="{BB962C8B-B14F-4D97-AF65-F5344CB8AC3E}">
        <p14:creationId xmlns:p14="http://schemas.microsoft.com/office/powerpoint/2010/main" val="34118802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9950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26" y="273050"/>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4" y="273070"/>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26"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477171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0" name="TextBox 9"/>
          <p:cNvSpPr txBox="1"/>
          <p:nvPr userDrawn="1"/>
        </p:nvSpPr>
        <p:spPr>
          <a:xfrm>
            <a:off x="299803" y="6325849"/>
            <a:ext cx="464695" cy="338554"/>
          </a:xfrm>
          <a:prstGeom prst="rect">
            <a:avLst/>
          </a:prstGeom>
          <a:noFill/>
        </p:spPr>
        <p:txBody>
          <a:bodyPr wrap="square" rtlCol="0">
            <a:spAutoFit/>
          </a:bodyPr>
          <a:lstStyle/>
          <a:p>
            <a:fld id="{EDF89984-315D-5249-A3B2-2A86EBE4D914}" type="slidenum">
              <a:rPr lang="en-US" sz="1600" b="1" i="0" smtClean="0">
                <a:solidFill>
                  <a:schemeClr val="bg1"/>
                </a:solidFill>
                <a:latin typeface="ITC Franklin Gothic Std Med" charset="0"/>
                <a:ea typeface="ITC Franklin Gothic Std Med" charset="0"/>
                <a:cs typeface="ITC Franklin Gothic Std Med" charset="0"/>
              </a:rPr>
              <a:t>‹#›</a:t>
            </a:fld>
            <a:endParaRPr lang="en-US" sz="1600" b="1" i="0">
              <a:solidFill>
                <a:schemeClr val="bg1"/>
              </a:solidFill>
              <a:latin typeface="ITC Franklin Gothic Std Med" charset="0"/>
              <a:ea typeface="ITC Franklin Gothic Std Med" charset="0"/>
              <a:cs typeface="ITC Franklin Gothic Std Med" charset="0"/>
            </a:endParaRPr>
          </a:p>
        </p:txBody>
      </p:sp>
      <p:sp>
        <p:nvSpPr>
          <p:cNvPr id="12" name="Text Placeholder 12"/>
          <p:cNvSpPr>
            <a:spLocks noGrp="1"/>
          </p:cNvSpPr>
          <p:nvPr>
            <p:ph type="body" sz="quarter" idx="10" hasCustomPrompt="1"/>
          </p:nvPr>
        </p:nvSpPr>
        <p:spPr>
          <a:xfrm>
            <a:off x="390144" y="1221391"/>
            <a:ext cx="11411331" cy="424529"/>
          </a:xfrm>
          <a:prstGeom prst="rect">
            <a:avLst/>
          </a:prstGeom>
        </p:spPr>
        <p:txBody>
          <a:bodyPr/>
          <a:lstStyle>
            <a:lvl1pPr marL="0" indent="0" algn="ctr">
              <a:buNone/>
              <a:defRPr sz="3200" b="1" i="0" u="heavy" cap="all" baseline="0">
                <a:solidFill>
                  <a:srgbClr val="222C4B"/>
                </a:solidFill>
                <a:uFill>
                  <a:solidFill>
                    <a:srgbClr val="E47100"/>
                  </a:solidFill>
                </a:uFill>
                <a:latin typeface="ITC Franklin Gothic Std Med" charset="0"/>
                <a:ea typeface="ITC Franklin Gothic Std Med" charset="0"/>
                <a:cs typeface="ITC Franklin Gothic Std Med" charset="0"/>
              </a:defRPr>
            </a:lvl1pPr>
            <a:lvl2pPr marL="457200" indent="0" algn="ctr">
              <a:buNone/>
              <a:defRPr sz="3200" b="1" i="0" cap="all" baseline="0">
                <a:latin typeface="ITC Franklin Gothic Std Med" charset="0"/>
                <a:ea typeface="ITC Franklin Gothic Std Med" charset="0"/>
                <a:cs typeface="ITC Franklin Gothic Std Med" charset="0"/>
              </a:defRPr>
            </a:lvl2pPr>
            <a:lvl3pPr marL="914400" indent="0" algn="ctr">
              <a:buNone/>
              <a:defRPr sz="3200" b="1" i="0" cap="all" baseline="0">
                <a:latin typeface="ITC Franklin Gothic Std Med" charset="0"/>
                <a:ea typeface="ITC Franklin Gothic Std Med" charset="0"/>
                <a:cs typeface="ITC Franklin Gothic Std Med" charset="0"/>
              </a:defRPr>
            </a:lvl3pPr>
            <a:lvl4pPr marL="1371600" indent="0" algn="ctr">
              <a:buNone/>
              <a:defRPr sz="3200" b="1" i="0" cap="all" baseline="0">
                <a:latin typeface="ITC Franklin Gothic Std Med" charset="0"/>
                <a:ea typeface="ITC Franklin Gothic Std Med" charset="0"/>
                <a:cs typeface="ITC Franklin Gothic Std Med" charset="0"/>
              </a:defRPr>
            </a:lvl4pPr>
            <a:lvl5pPr marL="1828800" indent="0" algn="ctr">
              <a:buNone/>
              <a:defRPr sz="3200" b="1" i="0" cap="all" baseline="0">
                <a:latin typeface="ITC Franklin Gothic Std Med" charset="0"/>
                <a:ea typeface="ITC Franklin Gothic Std Med" charset="0"/>
                <a:cs typeface="ITC Franklin Gothic Std Med" charset="0"/>
              </a:defRPr>
            </a:lvl5pPr>
          </a:lstStyle>
          <a:p>
            <a:pPr lvl="0"/>
            <a:r>
              <a:rPr lang="en-US"/>
              <a:t>Main title here</a:t>
            </a:r>
          </a:p>
        </p:txBody>
      </p:sp>
      <p:sp>
        <p:nvSpPr>
          <p:cNvPr id="15" name="Text Placeholder 13"/>
          <p:cNvSpPr>
            <a:spLocks noGrp="1"/>
          </p:cNvSpPr>
          <p:nvPr>
            <p:ph type="body" sz="quarter" idx="11" hasCustomPrompt="1"/>
          </p:nvPr>
        </p:nvSpPr>
        <p:spPr>
          <a:xfrm>
            <a:off x="1838071" y="2420938"/>
            <a:ext cx="4051300" cy="26320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a:solidFill>
                  <a:schemeClr val="tx1">
                    <a:lumMod val="65000"/>
                    <a:lumOff val="35000"/>
                  </a:schemeClr>
                </a:solidFill>
              </a:defRPr>
            </a:lvl1pPr>
            <a:lvl2pPr marL="457200" indent="0">
              <a:buNone/>
              <a:defRPr sz="16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600">
                <a:solidFill>
                  <a:schemeClr val="tx1">
                    <a:lumMod val="65000"/>
                    <a:lumOff val="35000"/>
                  </a:schemeClr>
                </a:solidFill>
              </a:defRPr>
            </a:lvl4pPr>
            <a:lvl5pPr marL="1828800" indent="0">
              <a:buNone/>
              <a:defRPr sz="1600">
                <a:solidFill>
                  <a:schemeClr val="tx1">
                    <a:lumMod val="65000"/>
                    <a:lumOff val="3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potenti</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Nunc vitae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et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tincidunt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bibendum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vitae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sollicitudin</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urna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Cras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eros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dolor,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finibus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in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risus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etus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hendrerit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porta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augue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com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turpis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nec</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vulputate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vehicula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Nunc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leo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justo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cursus,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vel</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ultricies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odio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varius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Quisquety</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pharetra dolor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eu</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sagittis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massa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ornare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sit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amet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un semper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sed</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erat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rhoncus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nunc</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vitae dictum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pretium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libero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convallis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tortor</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eget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a:t>
            </a:r>
            <a:endParaRPr lang="en-US" sz="1400" b="0" i="0">
              <a:solidFill>
                <a:schemeClr val="tx1">
                  <a:lumMod val="65000"/>
                  <a:lumOff val="35000"/>
                </a:schemeClr>
              </a:solidFill>
              <a:effectLst/>
              <a:latin typeface="ITC Franklin Gothic Std Book" charset="0"/>
              <a:ea typeface="ITC Franklin Gothic Std Book" charset="0"/>
              <a:cs typeface="ITC Franklin Gothic Std Book" charset="0"/>
            </a:endParaRPr>
          </a:p>
          <a:p>
            <a:pPr lvl="0"/>
            <a:endParaRPr lang="en-US"/>
          </a:p>
        </p:txBody>
      </p:sp>
      <p:sp>
        <p:nvSpPr>
          <p:cNvPr id="16" name="Text Placeholder 13"/>
          <p:cNvSpPr>
            <a:spLocks noGrp="1"/>
          </p:cNvSpPr>
          <p:nvPr>
            <p:ph type="body" sz="quarter" idx="12" hasCustomPrompt="1"/>
          </p:nvPr>
        </p:nvSpPr>
        <p:spPr>
          <a:xfrm>
            <a:off x="6288151" y="2420938"/>
            <a:ext cx="4051300" cy="26320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a:solidFill>
                  <a:schemeClr val="tx1">
                    <a:lumMod val="65000"/>
                    <a:lumOff val="35000"/>
                  </a:schemeClr>
                </a:solidFill>
              </a:defRPr>
            </a:lvl1pPr>
            <a:lvl2pPr marL="457200" indent="0">
              <a:buNone/>
              <a:defRPr sz="1600">
                <a:solidFill>
                  <a:schemeClr val="tx1">
                    <a:lumMod val="65000"/>
                    <a:lumOff val="35000"/>
                  </a:schemeClr>
                </a:solidFill>
              </a:defRPr>
            </a:lvl2pPr>
            <a:lvl3pPr marL="914400" indent="0">
              <a:buNone/>
              <a:defRPr sz="1600">
                <a:solidFill>
                  <a:schemeClr val="tx1">
                    <a:lumMod val="65000"/>
                    <a:lumOff val="35000"/>
                  </a:schemeClr>
                </a:solidFill>
              </a:defRPr>
            </a:lvl3pPr>
            <a:lvl4pPr marL="1371600" indent="0">
              <a:buNone/>
              <a:defRPr sz="1600">
                <a:solidFill>
                  <a:schemeClr val="tx1">
                    <a:lumMod val="65000"/>
                    <a:lumOff val="35000"/>
                  </a:schemeClr>
                </a:solidFill>
              </a:defRPr>
            </a:lvl4pPr>
            <a:lvl5pPr marL="1828800" indent="0">
              <a:buNone/>
              <a:defRPr sz="1600">
                <a:solidFill>
                  <a:schemeClr val="tx1">
                    <a:lumMod val="65000"/>
                    <a:lumOff val="35000"/>
                  </a:schemeClr>
                </a:solidFill>
              </a:defRPr>
            </a:lvl5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potenti</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Nunc vitae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et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tincidunt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bibendum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vitae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sollicitudin</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urna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Cras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eros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dolor,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finibus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in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risus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etus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hendrerit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porta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augue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com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turpis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nec</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vulputate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vehicula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Nunc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leo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justo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cursus,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vel</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ultricies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odio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varius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Quisquety</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pharetra dolor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eu</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sagittis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Aliquam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neque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massa</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ornare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commodo</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sit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amet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un semper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sed</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erat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Suspendisse</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rhoncus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nunc</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vitae dictum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pretium</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libero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purus</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convallis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tortor</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 </a:t>
            </a:r>
            <a:r>
              <a:rPr lang="en-US" sz="1400" b="0" i="0" err="1">
                <a:solidFill>
                  <a:schemeClr val="tx1">
                    <a:lumMod val="65000"/>
                    <a:lumOff val="35000"/>
                  </a:schemeClr>
                </a:solidFill>
                <a:latin typeface="ITC Franklin Gothic Std Book" charset="0"/>
                <a:ea typeface="ITC Franklin Gothic Std Book" charset="0"/>
                <a:cs typeface="ITC Franklin Gothic Std Book" charset="0"/>
              </a:rPr>
              <a:t>eget</a:t>
            </a:r>
            <a:r>
              <a:rPr lang="en-US" sz="1400" b="0" i="0">
                <a:solidFill>
                  <a:schemeClr val="tx1">
                    <a:lumMod val="65000"/>
                    <a:lumOff val="35000"/>
                  </a:schemeClr>
                </a:solidFill>
                <a:latin typeface="ITC Franklin Gothic Std Book" charset="0"/>
                <a:ea typeface="ITC Franklin Gothic Std Book" charset="0"/>
                <a:cs typeface="ITC Franklin Gothic Std Book" charset="0"/>
              </a:rPr>
              <a:t>.</a:t>
            </a:r>
            <a:endParaRPr lang="en-US" sz="1400" b="0" i="0">
              <a:solidFill>
                <a:schemeClr val="tx1">
                  <a:lumMod val="65000"/>
                  <a:lumOff val="35000"/>
                </a:schemeClr>
              </a:solidFill>
              <a:effectLst/>
              <a:latin typeface="ITC Franklin Gothic Std Book" charset="0"/>
              <a:ea typeface="ITC Franklin Gothic Std Book" charset="0"/>
              <a:cs typeface="ITC Franklin Gothic Std Book" charset="0"/>
            </a:endParaRPr>
          </a:p>
          <a:p>
            <a:pPr lvl="0"/>
            <a:endParaRPr lang="en-US"/>
          </a:p>
        </p:txBody>
      </p:sp>
    </p:spTree>
    <p:extLst>
      <p:ext uri="{BB962C8B-B14F-4D97-AF65-F5344CB8AC3E}">
        <p14:creationId xmlns:p14="http://schemas.microsoft.com/office/powerpoint/2010/main" val="17824601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4783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6569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3"/>
            <a:ext cx="2844800" cy="365125"/>
          </a:xfrm>
          <a:prstGeom prst="rect">
            <a:avLst/>
          </a:prstGeom>
        </p:spPr>
        <p:txBody>
          <a:bodyPr/>
          <a:lstStyle/>
          <a:p>
            <a:pPr defTabSz="609585"/>
            <a:endParaRPr lang="en-US">
              <a:solidFill>
                <a:prstClr val="black"/>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p>
            <a:pPr defTabSz="609585"/>
            <a:endParaRPr lang="en-US">
              <a:solidFill>
                <a:prstClr val="black"/>
              </a:solidFill>
            </a:endParaRP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p>
            <a:pPr defTabSz="609585"/>
            <a:fld id="{C2A5DF18-8519-FC43-AA94-CBF4177941FF}" type="slidenum">
              <a:rPr lang="en-US" smtClean="0">
                <a:solidFill>
                  <a:prstClr val="black"/>
                </a:solidFill>
              </a:rPr>
              <a:pPr defTabSz="609585"/>
              <a:t>‹#›</a:t>
            </a:fld>
            <a:endParaRPr lang="en-US">
              <a:solidFill>
                <a:prstClr val="black"/>
              </a:solidFill>
            </a:endParaRPr>
          </a:p>
        </p:txBody>
      </p:sp>
    </p:spTree>
    <p:extLst>
      <p:ext uri="{BB962C8B-B14F-4D97-AF65-F5344CB8AC3E}">
        <p14:creationId xmlns:p14="http://schemas.microsoft.com/office/powerpoint/2010/main" val="40322036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3988" y="6365037"/>
            <a:ext cx="4945311" cy="475861"/>
          </a:xfrm>
          <a:prstGeom prst="rect">
            <a:avLst/>
          </a:prstGeom>
        </p:spPr>
      </p:pic>
      <p:sp>
        <p:nvSpPr>
          <p:cNvPr id="3" name="Title 1"/>
          <p:cNvSpPr>
            <a:spLocks noGrp="1"/>
          </p:cNvSpPr>
          <p:nvPr>
            <p:ph type="title"/>
          </p:nvPr>
        </p:nvSpPr>
        <p:spPr>
          <a:xfrm>
            <a:off x="609600" y="274639"/>
            <a:ext cx="10972800" cy="1143000"/>
          </a:xfrm>
        </p:spPr>
        <p:txBody>
          <a:bodyPr/>
          <a:lstStyle/>
          <a:p>
            <a:r>
              <a:rPr lang="en-US"/>
              <a:t>Click to edit Master title style</a:t>
            </a:r>
          </a:p>
        </p:txBody>
      </p:sp>
    </p:spTree>
    <p:extLst>
      <p:ext uri="{BB962C8B-B14F-4D97-AF65-F5344CB8AC3E}">
        <p14:creationId xmlns:p14="http://schemas.microsoft.com/office/powerpoint/2010/main" val="453836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159575" cy="6858000"/>
          </a:xfrm>
          <a:prstGeom prst="rect">
            <a:avLst/>
          </a:prstGeom>
        </p:spPr>
      </p:pic>
      <p:sp>
        <p:nvSpPr>
          <p:cNvPr id="3" name="Title 1"/>
          <p:cNvSpPr>
            <a:spLocks noGrp="1"/>
          </p:cNvSpPr>
          <p:nvPr>
            <p:ph type="title"/>
          </p:nvPr>
        </p:nvSpPr>
        <p:spPr>
          <a:xfrm>
            <a:off x="609600" y="274639"/>
            <a:ext cx="10972800" cy="1143000"/>
          </a:xfrm>
        </p:spPr>
        <p:txBody>
          <a:bodyPr/>
          <a:lstStyle>
            <a:lvl1pPr>
              <a:defRPr b="0" i="0">
                <a:latin typeface="Helvetica"/>
                <a:cs typeface="Helvetica"/>
              </a:defRPr>
            </a:lvl1pPr>
          </a:lstStyle>
          <a:p>
            <a:r>
              <a:rPr lang="en-US"/>
              <a:t>Click to edit Master title style</a:t>
            </a:r>
          </a:p>
        </p:txBody>
      </p:sp>
    </p:spTree>
    <p:extLst>
      <p:ext uri="{BB962C8B-B14F-4D97-AF65-F5344CB8AC3E}">
        <p14:creationId xmlns:p14="http://schemas.microsoft.com/office/powerpoint/2010/main" val="8251619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3" y="2315582"/>
            <a:ext cx="11436223" cy="1462913"/>
          </a:xfrm>
          <a:prstGeom prst="rect">
            <a:avLst/>
          </a:prstGeom>
        </p:spPr>
        <p:txBody>
          <a:bodyPr/>
          <a:lstStyle>
            <a:lvl1pPr marL="0" indent="0" algn="ctr">
              <a:buNone/>
              <a:defRPr sz="30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“A short statement or quote HERE”</a:t>
            </a:r>
          </a:p>
        </p:txBody>
      </p:sp>
      <p:sp>
        <p:nvSpPr>
          <p:cNvPr id="13" name="Text Placeholder 9"/>
          <p:cNvSpPr>
            <a:spLocks noGrp="1"/>
          </p:cNvSpPr>
          <p:nvPr>
            <p:ph type="body" sz="quarter" idx="11" hasCustomPrompt="1"/>
          </p:nvPr>
        </p:nvSpPr>
        <p:spPr>
          <a:xfrm>
            <a:off x="377953" y="4181013"/>
            <a:ext cx="11436223" cy="183779"/>
          </a:xfrm>
          <a:prstGeom prst="rect">
            <a:avLst/>
          </a:prstGeom>
        </p:spPr>
        <p:txBody>
          <a:bodyPr/>
          <a:lstStyle>
            <a:lvl1pPr marL="0" indent="0" algn="ctr">
              <a:buNone/>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 Optional author name here</a:t>
            </a:r>
          </a:p>
        </p:txBody>
      </p:sp>
    </p:spTree>
    <p:extLst>
      <p:ext uri="{BB962C8B-B14F-4D97-AF65-F5344CB8AC3E}">
        <p14:creationId xmlns:p14="http://schemas.microsoft.com/office/powerpoint/2010/main" val="32908453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A4A18-B03B-3A46-88F1-5F7A8E5A2307}"/>
              </a:ext>
            </a:extLst>
          </p:cNvPr>
          <p:cNvSpPr>
            <a:spLocks noGrp="1"/>
          </p:cNvSpPr>
          <p:nvPr>
            <p:ph type="title"/>
          </p:nvPr>
        </p:nvSpPr>
        <p:spPr>
          <a:xfrm>
            <a:off x="598026" y="252389"/>
            <a:ext cx="10972800" cy="1143000"/>
          </a:xfrm>
        </p:spPr>
        <p:txBody>
          <a:bodyPr/>
          <a:lstStyle>
            <a:lvl1pPr algn="ctr">
              <a:defRPr sz="4400" b="1">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4121884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4"/>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Med" charset="0"/>
                <a:ea typeface="ITC Franklin Gothic Std Med" charset="0"/>
                <a:cs typeface="ITC Franklin Gothic Std Med"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09"/>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Med" charset="0"/>
                <a:ea typeface="ITC Franklin Gothic Std Med" charset="0"/>
                <a:cs typeface="ITC Franklin Gothic Std Med" charset="0"/>
              </a:defRPr>
            </a:lvl2pPr>
            <a:lvl3pPr marL="914400" indent="0" algn="ctr">
              <a:buNone/>
              <a:defRPr sz="3000" b="1" i="0" cap="all" baseline="0">
                <a:solidFill>
                  <a:srgbClr val="222C4B"/>
                </a:solidFill>
                <a:latin typeface="ITC Franklin Gothic Std Med" charset="0"/>
                <a:ea typeface="ITC Franklin Gothic Std Med" charset="0"/>
                <a:cs typeface="ITC Franklin Gothic Std Med" charset="0"/>
              </a:defRPr>
            </a:lvl3pPr>
            <a:lvl4pPr marL="1371600" indent="0" algn="ctr">
              <a:buNone/>
              <a:defRPr sz="3000" b="1" i="0" cap="all" baseline="0">
                <a:solidFill>
                  <a:srgbClr val="222C4B"/>
                </a:solidFill>
                <a:latin typeface="ITC Franklin Gothic Std Med" charset="0"/>
                <a:ea typeface="ITC Franklin Gothic Std Med" charset="0"/>
                <a:cs typeface="ITC Franklin Gothic Std Med" charset="0"/>
              </a:defRPr>
            </a:lvl4pPr>
            <a:lvl5pPr marL="1828800" indent="0" algn="ctr">
              <a:buNone/>
              <a:defRPr sz="3000" b="1" i="0" cap="all" baseline="0">
                <a:solidFill>
                  <a:srgbClr val="222C4B"/>
                </a:solidFill>
                <a:latin typeface="ITC Franklin Gothic Std Med" charset="0"/>
                <a:ea typeface="ITC Franklin Gothic Std Med" charset="0"/>
                <a:cs typeface="ITC Franklin Gothic Std Med" charset="0"/>
              </a:defRPr>
            </a:lvl5pPr>
          </a:lstStyle>
          <a:p>
            <a:pPr lvl="0"/>
            <a:r>
              <a:rPr lang="en-US"/>
              <a:t>Subtitle and Description for Image </a:t>
            </a:r>
          </a:p>
        </p:txBody>
      </p:sp>
    </p:spTree>
    <p:extLst>
      <p:ext uri="{BB962C8B-B14F-4D97-AF65-F5344CB8AC3E}">
        <p14:creationId xmlns:p14="http://schemas.microsoft.com/office/powerpoint/2010/main" val="13280833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9"/>
          <p:cNvSpPr>
            <a:spLocks noGrp="1"/>
          </p:cNvSpPr>
          <p:nvPr>
            <p:ph type="body" sz="quarter" idx="10" hasCustomPrompt="1"/>
          </p:nvPr>
        </p:nvSpPr>
        <p:spPr>
          <a:xfrm>
            <a:off x="377952" y="2315581"/>
            <a:ext cx="11436223" cy="1462913"/>
          </a:xfrm>
          <a:prstGeom prst="rect">
            <a:avLst/>
          </a:prstGeom>
        </p:spPr>
        <p:txBody>
          <a:bodyPr/>
          <a:lstStyle>
            <a:lvl1pPr marL="0" indent="0" algn="ctr">
              <a:buNone/>
              <a:defRPr sz="30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dirty="0"/>
              <a:t>“A short statement or quote HERE”</a:t>
            </a:r>
          </a:p>
        </p:txBody>
      </p:sp>
      <p:sp>
        <p:nvSpPr>
          <p:cNvPr id="13" name="Text Placeholder 9"/>
          <p:cNvSpPr>
            <a:spLocks noGrp="1"/>
          </p:cNvSpPr>
          <p:nvPr>
            <p:ph type="body" sz="quarter" idx="11" hasCustomPrompt="1"/>
          </p:nvPr>
        </p:nvSpPr>
        <p:spPr>
          <a:xfrm>
            <a:off x="377952" y="4181012"/>
            <a:ext cx="11436223" cy="183779"/>
          </a:xfrm>
          <a:prstGeom prst="rect">
            <a:avLst/>
          </a:prstGeom>
        </p:spPr>
        <p:txBody>
          <a:bodyPr/>
          <a:lstStyle>
            <a:lvl1pPr marL="0" indent="0" algn="ctr">
              <a:buNone/>
              <a:defRPr sz="16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dirty="0"/>
              <a:t>- Optional author name here</a:t>
            </a:r>
          </a:p>
        </p:txBody>
      </p:sp>
    </p:spTree>
    <p:extLst>
      <p:ext uri="{BB962C8B-B14F-4D97-AF65-F5344CB8AC3E}">
        <p14:creationId xmlns:p14="http://schemas.microsoft.com/office/powerpoint/2010/main" val="1034900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142A-2882-934A-B898-661077BB47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19E91-BC9C-C149-B560-646710A0C25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A6C5927-902C-2946-A5D4-EA29A5F05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7E221-DC75-F741-A6CE-F4FCBFC43F80}"/>
              </a:ext>
            </a:extLst>
          </p:cNvPr>
          <p:cNvSpPr>
            <a:spLocks noGrp="1"/>
          </p:cNvSpPr>
          <p:nvPr>
            <p:ph type="sldNum" sz="quarter" idx="12"/>
          </p:nvPr>
        </p:nvSpPr>
        <p:spPr/>
        <p:txBody>
          <a:bodyPr/>
          <a:lstStyle/>
          <a:p>
            <a:fld id="{9994D77B-0506-FE43-8A0C-C4BA365F3B9A}" type="slidenum">
              <a:rPr lang="en-US" smtClean="0"/>
              <a:t>‹#›</a:t>
            </a:fld>
            <a:endParaRPr lang="en-US"/>
          </a:p>
        </p:txBody>
      </p:sp>
    </p:spTree>
    <p:extLst>
      <p:ext uri="{BB962C8B-B14F-4D97-AF65-F5344CB8AC3E}">
        <p14:creationId xmlns:p14="http://schemas.microsoft.com/office/powerpoint/2010/main" val="14942530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2.emf"/></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emf"/></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16.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1.png"/></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18.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19.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image" Target="../media/image1.png"/><Relationship Id="rId5" Type="http://schemas.openxmlformats.org/officeDocument/2006/relationships/slideLayout" Target="../slideLayouts/slideLayout53.xml"/><Relationship Id="rId10" Type="http://schemas.openxmlformats.org/officeDocument/2006/relationships/theme" Target="../theme/theme21.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5" Type="http://schemas.openxmlformats.org/officeDocument/2006/relationships/theme" Target="../theme/theme22.xml"/><Relationship Id="rId4" Type="http://schemas.openxmlformats.org/officeDocument/2006/relationships/slideLayout" Target="../slideLayouts/slideLayout61.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5" Type="http://schemas.openxmlformats.org/officeDocument/2006/relationships/theme" Target="../theme/theme23.xml"/><Relationship Id="rId4" Type="http://schemas.openxmlformats.org/officeDocument/2006/relationships/slideLayout" Target="../slideLayouts/slideLayout6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24.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5" Type="http://schemas.openxmlformats.org/officeDocument/2006/relationships/image" Target="../media/image1.png"/><Relationship Id="rId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26.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image" Target="../media/image1.png"/><Relationship Id="rId5" Type="http://schemas.openxmlformats.org/officeDocument/2006/relationships/theme" Target="../theme/theme27.xml"/><Relationship Id="rId4" Type="http://schemas.openxmlformats.org/officeDocument/2006/relationships/slideLayout" Target="../slideLayouts/slideLayout101.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102.xml"/></Relationships>
</file>

<file path=ppt/slideMasters/_rels/slideMaster2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5.xml"/><Relationship Id="rId7" Type="http://schemas.openxmlformats.org/officeDocument/2006/relationships/theme" Target="../theme/theme2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3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1.xml"/><Relationship Id="rId1" Type="http://schemas.openxmlformats.org/officeDocument/2006/relationships/slideLayout" Target="../slideLayouts/slideLayout120.xml"/><Relationship Id="rId4"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emf"/></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emf"/></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pic>
        <p:nvPicPr>
          <p:cNvPr id="5" name="Picture 4">
            <a:extLst>
              <a:ext uri="{FF2B5EF4-FFF2-40B4-BE49-F238E27FC236}">
                <a16:creationId xmlns:a16="http://schemas.microsoft.com/office/drawing/2014/main" id="{F79DA231-3F3D-E04F-B2DC-04C8562D00EF}"/>
              </a:ext>
            </a:extLst>
          </p:cNvPr>
          <p:cNvPicPr>
            <a:picLocks noChangeAspect="1"/>
          </p:cNvPicPr>
          <p:nvPr userDrawn="1"/>
        </p:nvPicPr>
        <p:blipFill>
          <a:blip r:embed="rId4"/>
          <a:stretch>
            <a:fillRect/>
          </a:stretch>
        </p:blipFill>
        <p:spPr>
          <a:xfrm>
            <a:off x="4826000" y="5839982"/>
            <a:ext cx="3418840" cy="725918"/>
          </a:xfrm>
          <a:prstGeom prst="rect">
            <a:avLst/>
          </a:prstGeom>
        </p:spPr>
      </p:pic>
    </p:spTree>
    <p:extLst>
      <p:ext uri="{BB962C8B-B14F-4D97-AF65-F5344CB8AC3E}">
        <p14:creationId xmlns:p14="http://schemas.microsoft.com/office/powerpoint/2010/main" val="191790679"/>
      </p:ext>
    </p:extLst>
  </p:cSld>
  <p:clrMap bg1="lt1" tx1="dk1" bg2="lt2" tx2="dk2" accent1="accent1" accent2="accent2" accent3="accent3" accent4="accent4" accent5="accent5" accent6="accent6" hlink="hlink" folHlink="folHlink"/>
  <p:sldLayoutIdLst>
    <p:sldLayoutId id="2147483653"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0" name="Rectangle 9"/>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52E89A8-5CB4-1441-BE55-437738081069}"/>
              </a:ext>
            </a:extLst>
          </p:cNvPr>
          <p:cNvPicPr>
            <a:picLocks noChangeAspect="1"/>
          </p:cNvPicPr>
          <p:nvPr userDrawn="1"/>
        </p:nvPicPr>
        <p:blipFill>
          <a:blip r:embed="rId4"/>
          <a:stretch>
            <a:fillRect/>
          </a:stretch>
        </p:blipFill>
        <p:spPr>
          <a:xfrm>
            <a:off x="9673176" y="6250804"/>
            <a:ext cx="2138680" cy="454103"/>
          </a:xfrm>
          <a:prstGeom prst="rect">
            <a:avLst/>
          </a:prstGeom>
        </p:spPr>
      </p:pic>
    </p:spTree>
    <p:extLst>
      <p:ext uri="{BB962C8B-B14F-4D97-AF65-F5344CB8AC3E}">
        <p14:creationId xmlns:p14="http://schemas.microsoft.com/office/powerpoint/2010/main" val="1894015428"/>
      </p:ext>
    </p:extLst>
  </p:cSld>
  <p:clrMap bg1="lt1" tx1="dk1" bg2="lt2" tx2="dk2" accent1="accent1" accent2="accent2" accent3="accent3" accent4="accent4" accent5="accent5" accent6="accent6" hlink="hlink" folHlink="folHlink"/>
  <p:sldLayoutIdLst>
    <p:sldLayoutId id="2147483671"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0" name="Rectangle 9"/>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91D3F56-4F71-5740-AC57-35FB49BBA855}"/>
              </a:ext>
            </a:extLst>
          </p:cNvPr>
          <p:cNvPicPr>
            <a:picLocks noChangeAspect="1"/>
          </p:cNvPicPr>
          <p:nvPr userDrawn="1"/>
        </p:nvPicPr>
        <p:blipFill>
          <a:blip r:embed="rId4"/>
          <a:stretch>
            <a:fillRect/>
          </a:stretch>
        </p:blipFill>
        <p:spPr>
          <a:xfrm>
            <a:off x="9693496" y="6244305"/>
            <a:ext cx="2138680" cy="454103"/>
          </a:xfrm>
          <a:prstGeom prst="rect">
            <a:avLst/>
          </a:prstGeom>
        </p:spPr>
      </p:pic>
    </p:spTree>
    <p:extLst>
      <p:ext uri="{BB962C8B-B14F-4D97-AF65-F5344CB8AC3E}">
        <p14:creationId xmlns:p14="http://schemas.microsoft.com/office/powerpoint/2010/main" val="969653511"/>
      </p:ext>
    </p:extLst>
  </p:cSld>
  <p:clrMap bg1="lt1" tx1="dk1" bg2="lt2" tx2="dk2" accent1="accent1" accent2="accent2" accent3="accent3" accent4="accent4" accent5="accent5" accent6="accent6" hlink="hlink" folHlink="folHlink"/>
  <p:sldLayoutIdLst>
    <p:sldLayoutId id="2147483673"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rot="5400000">
            <a:off x="5899485" y="578371"/>
            <a:ext cx="393030"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rot="5400000">
            <a:off x="5899485" y="198226"/>
            <a:ext cx="393030"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467D4D8-C3B6-5143-AAA9-0B7018D3E56B}"/>
              </a:ext>
            </a:extLst>
          </p:cNvPr>
          <p:cNvPicPr>
            <a:picLocks noChangeAspect="1"/>
          </p:cNvPicPr>
          <p:nvPr userDrawn="1"/>
        </p:nvPicPr>
        <p:blipFill>
          <a:blip r:embed="rId3"/>
          <a:stretch>
            <a:fillRect/>
          </a:stretch>
        </p:blipFill>
        <p:spPr>
          <a:xfrm>
            <a:off x="9744296" y="6220268"/>
            <a:ext cx="2138680" cy="454103"/>
          </a:xfrm>
          <a:prstGeom prst="rect">
            <a:avLst/>
          </a:prstGeom>
        </p:spPr>
      </p:pic>
    </p:spTree>
    <p:extLst>
      <p:ext uri="{BB962C8B-B14F-4D97-AF65-F5344CB8AC3E}">
        <p14:creationId xmlns:p14="http://schemas.microsoft.com/office/powerpoint/2010/main" val="1716586922"/>
      </p:ext>
    </p:extLst>
  </p:cSld>
  <p:clrMap bg1="lt1" tx1="dk1" bg2="lt2" tx2="dk2" accent1="accent1" accent2="accent2" accent3="accent3" accent4="accent4" accent5="accent5" accent6="accent6" hlink="hlink" folHlink="folHlink"/>
  <p:sldLayoutIdLst>
    <p:sldLayoutId id="2147483675"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rot="5400000">
            <a:off x="5899485" y="578371"/>
            <a:ext cx="393030"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rot="5400000">
            <a:off x="5899485" y="198226"/>
            <a:ext cx="393030" cy="12192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CAF324-0886-7342-B4C2-131B16839C8F}"/>
              </a:ext>
            </a:extLst>
          </p:cNvPr>
          <p:cNvPicPr>
            <a:picLocks noChangeAspect="1"/>
          </p:cNvPicPr>
          <p:nvPr userDrawn="1"/>
        </p:nvPicPr>
        <p:blipFill>
          <a:blip r:embed="rId3"/>
          <a:stretch>
            <a:fillRect/>
          </a:stretch>
        </p:blipFill>
        <p:spPr>
          <a:xfrm>
            <a:off x="9673176" y="6244305"/>
            <a:ext cx="2138680" cy="454103"/>
          </a:xfrm>
          <a:prstGeom prst="rect">
            <a:avLst/>
          </a:prstGeom>
        </p:spPr>
      </p:pic>
    </p:spTree>
    <p:extLst>
      <p:ext uri="{BB962C8B-B14F-4D97-AF65-F5344CB8AC3E}">
        <p14:creationId xmlns:p14="http://schemas.microsoft.com/office/powerpoint/2010/main" val="888323670"/>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383703"/>
      </p:ext>
    </p:extLst>
  </p:cSld>
  <p:clrMap bg1="lt1" tx1="dk1" bg2="lt2" tx2="dk2" accent1="accent1" accent2="accent2" accent3="accent3" accent4="accent4" accent5="accent5" accent6="accent6" hlink="hlink" folHlink="folHlink"/>
  <p:sldLayoutIdLst>
    <p:sldLayoutId id="2147483677"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419536"/>
      </p:ext>
    </p:extLst>
  </p:cSld>
  <p:clrMap bg1="lt1" tx1="dk1" bg2="lt2" tx2="dk2" accent1="accent1" accent2="accent2" accent3="accent3" accent4="accent4" accent5="accent5" accent6="accent6" hlink="hlink" folHlink="folHlink"/>
  <p:sldLayoutIdLst>
    <p:sldLayoutId id="2147483681" r:id="rId1"/>
    <p:sldLayoutId id="214748371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8B0534-02CA-6047-AD43-5054451E5E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7B929C-D384-C544-B778-5DCC630580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AD2F43-5C2A-7F44-AE45-515B00E86E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189CB0-DA6E-8042-A112-07C316E993FE}" type="datetimeFigureOut">
              <a:rPr lang="en-US" smtClean="0"/>
              <a:t>5/31/23</a:t>
            </a:fld>
            <a:endParaRPr lang="en-US"/>
          </a:p>
        </p:txBody>
      </p:sp>
      <p:sp>
        <p:nvSpPr>
          <p:cNvPr id="5" name="Footer Placeholder 4">
            <a:extLst>
              <a:ext uri="{FF2B5EF4-FFF2-40B4-BE49-F238E27FC236}">
                <a16:creationId xmlns:a16="http://schemas.microsoft.com/office/drawing/2014/main" id="{56FF64C8-4564-8B42-9DC5-427661265A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E6550D-0FF9-C64D-B4F7-A9BFC45611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89AB2-FBEC-2543-B473-7A1656106B1B}" type="slidenum">
              <a:rPr lang="en-US" smtClean="0"/>
              <a:t>‹#›</a:t>
            </a:fld>
            <a:endParaRPr lang="en-US"/>
          </a:p>
        </p:txBody>
      </p:sp>
    </p:spTree>
    <p:extLst>
      <p:ext uri="{BB962C8B-B14F-4D97-AF65-F5344CB8AC3E}">
        <p14:creationId xmlns:p14="http://schemas.microsoft.com/office/powerpoint/2010/main" val="22658575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7425773"/>
      </p:ext>
    </p:extLst>
  </p:cSld>
  <p:clrMap bg1="lt1" tx1="dk1" bg2="lt2" tx2="dk2" accent1="accent1" accent2="accent2" accent3="accent3" accent4="accent4" accent5="accent5" accent6="accent6" hlink="hlink" folHlink="folHlink"/>
  <p:sldLayoutIdLst>
    <p:sldLayoutId id="2147483697" r:id="rId1"/>
    <p:sldLayoutId id="2147483698"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411438133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5" r:id="rId4"/>
    <p:sldLayoutId id="2147483726"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876664-54DE-A043-B498-4132024330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757B15-B6D6-8149-B4E0-0D728BD1C2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D8490-6A65-6049-8197-4F10E2FCA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D90A1-9B6D-AA48-9F04-0D5AA32F68FD}" type="datetimeFigureOut">
              <a:rPr lang="en-US" smtClean="0"/>
              <a:t>5/31/23</a:t>
            </a:fld>
            <a:endParaRPr lang="en-US"/>
          </a:p>
        </p:txBody>
      </p:sp>
      <p:sp>
        <p:nvSpPr>
          <p:cNvPr id="5" name="Footer Placeholder 4">
            <a:extLst>
              <a:ext uri="{FF2B5EF4-FFF2-40B4-BE49-F238E27FC236}">
                <a16:creationId xmlns:a16="http://schemas.microsoft.com/office/drawing/2014/main" id="{305C0C64-AA98-5E4C-A0DC-45605982EC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F635B7-9BDD-E648-9FA3-B4C227C1D8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A06053-84A8-6E48-9A38-DF2591E094E6}" type="slidenum">
              <a:rPr lang="en-US" smtClean="0"/>
              <a:t>‹#›</a:t>
            </a:fld>
            <a:endParaRPr lang="en-US"/>
          </a:p>
        </p:txBody>
      </p:sp>
    </p:spTree>
    <p:extLst>
      <p:ext uri="{BB962C8B-B14F-4D97-AF65-F5344CB8AC3E}">
        <p14:creationId xmlns:p14="http://schemas.microsoft.com/office/powerpoint/2010/main" val="214701887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0" y="1390"/>
            <a:ext cx="12192000" cy="6855220"/>
          </a:xfrm>
          <a:prstGeom prst="rect">
            <a:avLst/>
          </a:prstGeom>
        </p:spPr>
      </p:pic>
      <p:sp>
        <p:nvSpPr>
          <p:cNvPr id="7" name="Rectangle 6"/>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1300046155"/>
      </p:ext>
    </p:extLst>
  </p:cSld>
  <p:clrMap bg1="lt1" tx1="dk1" bg2="lt2" tx2="dk2" accent1="accent1" accent2="accent2" accent3="accent3" accent4="accent4" accent5="accent5" accent6="accent6" hlink="hlink" folHlink="folHlink"/>
  <p:sldLayoutIdLst>
    <p:sldLayoutId id="2147483657"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79140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207417421"/>
      </p:ext>
    </p:extLst>
  </p:cSld>
  <p:clrMap bg1="lt1" tx1="dk1" bg2="lt2" tx2="dk2" accent1="accent1" accent2="accent2" accent3="accent3" accent4="accent4" accent5="accent5" accent6="accent6" hlink="hlink" folHlink="folHlink"/>
  <p:sldLayoutIdLst>
    <p:sldLayoutId id="2147483724" r:id="rId1"/>
    <p:sldLayoutId id="2147483753" r:id="rId2"/>
    <p:sldLayoutId id="2147483830" r:id="rId3"/>
    <p:sldLayoutId id="2147483831" r:id="rId4"/>
    <p:sldLayoutId id="2147483832" r:id="rId5"/>
    <p:sldLayoutId id="2147483833" r:id="rId6"/>
    <p:sldLayoutId id="2147483834" r:id="rId7"/>
    <p:sldLayoutId id="2147483835" r:id="rId8"/>
    <p:sldLayoutId id="2147483836" r:id="rId9"/>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EF5E98-8D8B-A34C-841B-045909DA7EDA}"/>
              </a:ext>
            </a:extLst>
          </p:cNvPr>
          <p:cNvSpPr>
            <a:spLocks noGrp="1"/>
          </p:cNvSpPr>
          <p:nvPr>
            <p:ph type="title"/>
          </p:nvPr>
        </p:nvSpPr>
        <p:spPr>
          <a:xfrm>
            <a:off x="838200" y="416560"/>
            <a:ext cx="10515600" cy="6705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8E8D80-0CA0-A94F-8E01-2788D35ACB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D06C13F7-F352-D84A-B36C-E3A39E4679FE}"/>
              </a:ext>
            </a:extLst>
          </p:cNvPr>
          <p:cNvSpPr txBox="1">
            <a:spLocks/>
          </p:cNvSpPr>
          <p:nvPr userDrawn="1"/>
        </p:nvSpPr>
        <p:spPr>
          <a:xfrm>
            <a:off x="0" y="415337"/>
            <a:ext cx="12191999" cy="667512"/>
          </a:xfrm>
          <a:prstGeom prst="rect">
            <a:avLst/>
          </a:prstGeom>
          <a:solidFill>
            <a:srgbClr val="2C516A"/>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Gill Sans MT" panose="020B0502020104020203" pitchFamily="34" charset="77"/>
                <a:ea typeface="+mj-ea"/>
                <a:cs typeface="Arial Narrow" panose="020B0604020202020204" pitchFamily="34" charset="0"/>
              </a:rPr>
              <a:t>         </a:t>
            </a:r>
          </a:p>
        </p:txBody>
      </p:sp>
    </p:spTree>
    <p:extLst>
      <p:ext uri="{BB962C8B-B14F-4D97-AF65-F5344CB8AC3E}">
        <p14:creationId xmlns:p14="http://schemas.microsoft.com/office/powerpoint/2010/main" val="90340637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Lst>
  <p:txStyles>
    <p:titleStyle>
      <a:lvl1pPr algn="l" defTabSz="914400" rtl="0" eaLnBrk="1" latinLnBrk="0" hangingPunct="1">
        <a:lnSpc>
          <a:spcPct val="90000"/>
        </a:lnSpc>
        <a:spcBef>
          <a:spcPct val="0"/>
        </a:spcBef>
        <a:buNone/>
        <a:defRPr sz="3600" kern="1200">
          <a:solidFill>
            <a:schemeClr val="bg1"/>
          </a:solidFill>
          <a:latin typeface="Gill Sans MT" panose="020B050202010402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8289"/>
      </p:ext>
    </p:extLst>
  </p:cSld>
  <p:clrMap bg1="lt1" tx1="dk1" bg2="lt2" tx2="dk2" accent1="accent1" accent2="accent2" accent3="accent3" accent4="accent4" accent5="accent5" accent6="accent6" hlink="hlink" folHlink="folHlink"/>
  <p:sldLayoutIdLst>
    <p:sldLayoutId id="2147483733" r:id="rId1"/>
    <p:sldLayoutId id="2147483737" r:id="rId2"/>
    <p:sldLayoutId id="2147483738" r:id="rId3"/>
    <p:sldLayoutId id="214748373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75932"/>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1279270264"/>
      </p:ext>
    </p:extLst>
  </p:cSld>
  <p:clrMap bg1="lt1" tx1="dk1" bg2="lt2" tx2="dk2" accent1="accent1" accent2="accent2" accent3="accent3" accent4="accent4" accent5="accent5" accent6="accent6" hlink="hlink" folHlink="folHlink"/>
  <p:sldLayoutIdLst>
    <p:sldLayoutId id="2147483760" r:id="rId1"/>
    <p:sldLayoutId id="2147483762" r:id="rId2"/>
    <p:sldLayoutId id="2147483763"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341438"/>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94138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Lst>
  <p:hf sldNum="0" hdr="0" ftr="0" dt="0"/>
  <p:txStyles>
    <p:titleStyle>
      <a:lvl1pPr algn="r" defTabSz="609585" rtl="0" eaLnBrk="1" latinLnBrk="0" hangingPunct="1">
        <a:spcBef>
          <a:spcPct val="0"/>
        </a:spcBef>
        <a:buNone/>
        <a:defRPr sz="4267" b="0" kern="1200">
          <a:solidFill>
            <a:schemeClr val="tx1"/>
          </a:solidFill>
          <a:latin typeface="Gill Sans"/>
          <a:ea typeface="+mj-ea"/>
          <a:cs typeface="Gill Sans"/>
        </a:defRPr>
      </a:lvl1pPr>
    </p:titleStyle>
    <p:bodyStyle>
      <a:lvl1pPr marL="908028" indent="-457189" algn="l" defTabSz="609585" rtl="0" eaLnBrk="1" latinLnBrk="0" hangingPunct="1">
        <a:spcBef>
          <a:spcPct val="20000"/>
        </a:spcBef>
        <a:buFont typeface="Arial"/>
        <a:buChar char="•"/>
        <a:defRPr sz="3733" kern="1200">
          <a:solidFill>
            <a:schemeClr val="tx1"/>
          </a:solidFill>
          <a:latin typeface="Gill Sans Light"/>
          <a:ea typeface="+mn-ea"/>
          <a:cs typeface="Gill Sans Light"/>
        </a:defRPr>
      </a:lvl1pPr>
      <a:lvl2pPr marL="1371566" indent="-380990" algn="l" defTabSz="609585" rtl="0" eaLnBrk="1" latinLnBrk="0" hangingPunct="1">
        <a:spcBef>
          <a:spcPct val="20000"/>
        </a:spcBef>
        <a:buFont typeface="Arial"/>
        <a:buChar char="–"/>
        <a:defRPr sz="3200" kern="1200">
          <a:solidFill>
            <a:schemeClr val="tx1"/>
          </a:solidFill>
          <a:latin typeface="Gill Sans Light"/>
          <a:ea typeface="+mn-ea"/>
          <a:cs typeface="Gill Sans Light"/>
        </a:defRPr>
      </a:lvl2pPr>
      <a:lvl3pPr marL="1830872" indent="-300559" algn="l" defTabSz="609585" rtl="0" eaLnBrk="1" latinLnBrk="0" hangingPunct="1">
        <a:spcBef>
          <a:spcPct val="20000"/>
        </a:spcBef>
        <a:buFont typeface="Arial"/>
        <a:buChar char="•"/>
        <a:defRPr sz="2667" kern="1200">
          <a:solidFill>
            <a:schemeClr val="tx1"/>
          </a:solidFill>
          <a:latin typeface="Gill Sans Light"/>
          <a:ea typeface="+mn-ea"/>
          <a:cs typeface="Gill Sans Light"/>
        </a:defRPr>
      </a:lvl3pPr>
      <a:lvl4pPr marL="2444690" indent="-304792" algn="l" defTabSz="609585" rtl="0" eaLnBrk="1" latinLnBrk="0" hangingPunct="1">
        <a:spcBef>
          <a:spcPct val="20000"/>
        </a:spcBef>
        <a:buFont typeface="Arial"/>
        <a:buChar char="–"/>
        <a:defRPr sz="2667" kern="1200">
          <a:solidFill>
            <a:schemeClr val="tx1"/>
          </a:solidFill>
          <a:latin typeface="Gill Sans Light"/>
          <a:ea typeface="+mn-ea"/>
          <a:cs typeface="Gill Sans Light"/>
        </a:defRPr>
      </a:lvl4pPr>
      <a:lvl5pPr marL="3037341" indent="-304792" algn="l" defTabSz="609585" rtl="0" eaLnBrk="1" latinLnBrk="0" hangingPunct="1">
        <a:spcBef>
          <a:spcPct val="20000"/>
        </a:spcBef>
        <a:buFont typeface="Arial"/>
        <a:buChar char="»"/>
        <a:defRPr sz="2667" kern="1200">
          <a:solidFill>
            <a:schemeClr val="tx1"/>
          </a:solidFill>
          <a:latin typeface="Gill Sans Light"/>
          <a:ea typeface="+mn-ea"/>
          <a:cs typeface="Gill Sans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5649914"/>
      </p:ext>
    </p:extLst>
  </p:cSld>
  <p:clrMap bg1="lt1" tx1="dk1" bg2="lt2" tx2="dk2" accent1="accent1" accent2="accent2" accent3="accent3" accent4="accent4" accent5="accent5" accent6="accent6" hlink="hlink" folHlink="folHlink"/>
  <p:sldLayoutIdLst>
    <p:sldLayoutId id="2147483795" r:id="rId1"/>
    <p:sldLayoutId id="2147483797" r:id="rId2"/>
    <p:sldLayoutId id="2147483798" r:id="rId3"/>
    <p:sldLayoutId id="2147483799"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98428"/>
      </p:ext>
    </p:extLst>
  </p:cSld>
  <p:clrMap bg1="lt1" tx1="dk1" bg2="lt2" tx2="dk2" accent1="accent1" accent2="accent2" accent3="accent3" accent4="accent4" accent5="accent5" accent6="accent6" hlink="hlink" folHlink="folHlink"/>
  <p:sldLayoutIdLst>
    <p:sldLayoutId id="214748380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1394594025"/>
      </p:ext>
    </p:extLst>
  </p:cSld>
  <p:clrMap bg1="lt1" tx1="dk1" bg2="lt2" tx2="dk2" accent1="accent1" accent2="accent2" accent3="accent3" accent4="accent4" accent5="accent5" accent6="accent6" hlink="hlink" folHlink="folHlink"/>
  <p:sldLayoutIdLst>
    <p:sldLayoutId id="2147483804" r:id="rId1"/>
    <p:sldLayoutId id="2147483808" r:id="rId2"/>
    <p:sldLayoutId id="2147483809" r:id="rId3"/>
    <p:sldLayoutId id="2147483810" r:id="rId4"/>
    <p:sldLayoutId id="2147483811" r:id="rId5"/>
    <p:sldLayoutId id="2147483813"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3"/>
          <a:stretch>
            <a:fillRect/>
          </a:stretch>
        </p:blipFill>
        <p:spPr>
          <a:xfrm>
            <a:off x="0" y="1390"/>
            <a:ext cx="12192000" cy="6855220"/>
          </a:xfrm>
          <a:prstGeom prst="rect">
            <a:avLst/>
          </a:prstGeom>
        </p:spPr>
      </p:pic>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914787848"/>
      </p:ext>
    </p:extLst>
  </p:cSld>
  <p:clrMap bg1="lt1" tx1="dk1" bg2="lt2" tx2="dk2" accent1="accent1" accent2="accent2" accent3="accent3" accent4="accent4" accent5="accent5" accent6="accent6" hlink="hlink" folHlink="folHlink"/>
  <p:sldLayoutIdLst>
    <p:sldLayoutId id="2147483655"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F4863-33BA-444C-B8D3-95E7BDECAAEE}" type="datetimeFigureOut">
              <a:rPr lang="en-US" smtClean="0"/>
              <a:t>5/31/23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09BC2-8554-489C-88F4-286BB91D36AD}" type="slidenum">
              <a:rPr lang="en-US" smtClean="0"/>
              <a:t>‹#›</a:t>
            </a:fld>
            <a:endParaRPr lang="en-US" dirty="0"/>
          </a:p>
        </p:txBody>
      </p:sp>
    </p:spTree>
    <p:extLst>
      <p:ext uri="{BB962C8B-B14F-4D97-AF65-F5344CB8AC3E}">
        <p14:creationId xmlns:p14="http://schemas.microsoft.com/office/powerpoint/2010/main" val="654095168"/>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pic>
        <p:nvPicPr>
          <p:cNvPr id="11" name="Picture 10"/>
          <p:cNvPicPr>
            <a:picLocks noChangeAspect="1"/>
          </p:cNvPicPr>
          <p:nvPr userDrawn="1"/>
        </p:nvPicPr>
        <p:blipFill>
          <a:blip r:embed="rId4"/>
          <a:stretch>
            <a:fillRect/>
          </a:stretch>
        </p:blipFill>
        <p:spPr>
          <a:xfrm>
            <a:off x="5482669" y="5126805"/>
            <a:ext cx="1603756" cy="1005940"/>
          </a:xfrm>
          <a:prstGeom prst="rect">
            <a:avLst/>
          </a:prstGeom>
        </p:spPr>
      </p:pic>
    </p:spTree>
    <p:extLst>
      <p:ext uri="{BB962C8B-B14F-4D97-AF65-F5344CB8AC3E}">
        <p14:creationId xmlns:p14="http://schemas.microsoft.com/office/powerpoint/2010/main" val="499856143"/>
      </p:ext>
    </p:extLst>
  </p:cSld>
  <p:clrMap bg1="lt1" tx1="dk1" bg2="lt2" tx2="dk2" accent1="accent1" accent2="accent2" accent3="accent3" accent4="accent4" accent5="accent5" accent6="accent6" hlink="hlink" folHlink="folHlink"/>
  <p:sldLayoutIdLst>
    <p:sldLayoutId id="214748382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1326415748"/>
      </p:ext>
    </p:extLst>
  </p:cSld>
  <p:clrMap bg1="lt1" tx1="dk1" bg2="lt2" tx2="dk2" accent1="accent1" accent2="accent2" accent3="accent3" accent4="accent4" accent5="accent5" accent6="accent6" hlink="hlink" folHlink="folHlink"/>
  <p:sldLayoutIdLst>
    <p:sldLayoutId id="214748365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206505"/>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0" name="Rectangle 9"/>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2D76EA7-27C6-5644-ACF6-E1F9648B368B}"/>
              </a:ext>
            </a:extLst>
          </p:cNvPr>
          <p:cNvPicPr>
            <a:picLocks noChangeAspect="1"/>
          </p:cNvPicPr>
          <p:nvPr userDrawn="1"/>
        </p:nvPicPr>
        <p:blipFill>
          <a:blip r:embed="rId4"/>
          <a:stretch>
            <a:fillRect/>
          </a:stretch>
        </p:blipFill>
        <p:spPr>
          <a:xfrm>
            <a:off x="9673176" y="6254465"/>
            <a:ext cx="2138680" cy="454103"/>
          </a:xfrm>
          <a:prstGeom prst="rect">
            <a:avLst/>
          </a:prstGeom>
        </p:spPr>
      </p:pic>
    </p:spTree>
    <p:extLst>
      <p:ext uri="{BB962C8B-B14F-4D97-AF65-F5344CB8AC3E}">
        <p14:creationId xmlns:p14="http://schemas.microsoft.com/office/powerpoint/2010/main" val="1577200052"/>
      </p:ext>
    </p:extLst>
  </p:cSld>
  <p:clrMap bg1="lt1" tx1="dk1" bg2="lt2" tx2="dk2" accent1="accent1" accent2="accent2" accent3="accent3" accent4="accent4" accent5="accent5" accent6="accent6" hlink="hlink" folHlink="folHlink"/>
  <p:sldLayoutIdLst>
    <p:sldLayoutId id="2147483663"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1" name="Rectangle 10"/>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2" name="Rectangle 11"/>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C464920-B20E-DE4A-8634-30607275CB4E}"/>
              </a:ext>
            </a:extLst>
          </p:cNvPr>
          <p:cNvPicPr>
            <a:picLocks noChangeAspect="1"/>
          </p:cNvPicPr>
          <p:nvPr userDrawn="1"/>
        </p:nvPicPr>
        <p:blipFill>
          <a:blip r:embed="rId4"/>
          <a:stretch>
            <a:fillRect/>
          </a:stretch>
        </p:blipFill>
        <p:spPr>
          <a:xfrm>
            <a:off x="9673176" y="6213825"/>
            <a:ext cx="2138680" cy="454103"/>
          </a:xfrm>
          <a:prstGeom prst="rect">
            <a:avLst/>
          </a:prstGeom>
        </p:spPr>
      </p:pic>
    </p:spTree>
    <p:extLst>
      <p:ext uri="{BB962C8B-B14F-4D97-AF65-F5344CB8AC3E}">
        <p14:creationId xmlns:p14="http://schemas.microsoft.com/office/powerpoint/2010/main" val="1487191295"/>
      </p:ext>
    </p:extLst>
  </p:cSld>
  <p:clrMap bg1="lt1" tx1="dk1" bg2="lt2" tx2="dk2" accent1="accent1" accent2="accent2" accent3="accent3" accent4="accent4" accent5="accent5" accent6="accent6" hlink="hlink" folHlink="folHlink"/>
  <p:sldLayoutIdLst>
    <p:sldLayoutId id="2147483665"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0" name="Rectangle 9"/>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9ABE365-44C5-554C-80F2-A7BDED9AE6E7}"/>
              </a:ext>
            </a:extLst>
          </p:cNvPr>
          <p:cNvPicPr>
            <a:picLocks noChangeAspect="1"/>
          </p:cNvPicPr>
          <p:nvPr userDrawn="1"/>
        </p:nvPicPr>
        <p:blipFill>
          <a:blip r:embed="rId4"/>
          <a:stretch>
            <a:fillRect/>
          </a:stretch>
        </p:blipFill>
        <p:spPr>
          <a:xfrm>
            <a:off x="9693496" y="6254465"/>
            <a:ext cx="2138680" cy="454103"/>
          </a:xfrm>
          <a:prstGeom prst="rect">
            <a:avLst/>
          </a:prstGeom>
        </p:spPr>
      </p:pic>
    </p:spTree>
    <p:extLst>
      <p:ext uri="{BB962C8B-B14F-4D97-AF65-F5344CB8AC3E}">
        <p14:creationId xmlns:p14="http://schemas.microsoft.com/office/powerpoint/2010/main" val="2143710003"/>
      </p:ext>
    </p:extLst>
  </p:cSld>
  <p:clrMap bg1="lt1" tx1="dk1" bg2="lt2" tx2="dk2" accent1="accent1" accent2="accent2" accent3="accent3" accent4="accent4" accent5="accent5" accent6="accent6" hlink="hlink" folHlink="folHlink"/>
  <p:sldLayoutIdLst>
    <p:sldLayoutId id="2147483667"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10" name="Rectangle 9"/>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 name="Rectangle 10"/>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rot="5400000">
            <a:off x="5905928" y="571927"/>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C2535F8-68F9-2D4A-9F17-E826895A9CF8}"/>
              </a:ext>
            </a:extLst>
          </p:cNvPr>
          <p:cNvPicPr>
            <a:picLocks noChangeAspect="1"/>
          </p:cNvPicPr>
          <p:nvPr userDrawn="1"/>
        </p:nvPicPr>
        <p:blipFill>
          <a:blip r:embed="rId4"/>
          <a:stretch>
            <a:fillRect/>
          </a:stretch>
        </p:blipFill>
        <p:spPr>
          <a:xfrm>
            <a:off x="9703656" y="6213825"/>
            <a:ext cx="2138680" cy="454103"/>
          </a:xfrm>
          <a:prstGeom prst="rect">
            <a:avLst/>
          </a:prstGeom>
        </p:spPr>
      </p:pic>
    </p:spTree>
    <p:extLst>
      <p:ext uri="{BB962C8B-B14F-4D97-AF65-F5344CB8AC3E}">
        <p14:creationId xmlns:p14="http://schemas.microsoft.com/office/powerpoint/2010/main" val="1687478521"/>
      </p:ext>
    </p:extLst>
  </p:cSld>
  <p:clrMap bg1="lt1" tx1="dk1" bg2="lt2" tx2="dk2" accent1="accent1" accent2="accent2" accent3="accent3" accent4="accent4" accent5="accent5" accent6="accent6" hlink="hlink" folHlink="folHlink"/>
  <p:sldLayoutIdLst>
    <p:sldLayoutId id="214748366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52.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hyperlink" Target="https://www.dni.gov/index.php/what-we-do/what-is-intelligence" TargetMode="External"/><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8.xml"/><Relationship Id="rId1" Type="http://schemas.openxmlformats.org/officeDocument/2006/relationships/slideLayout" Target="../slideLayouts/slideLayout52.xml"/><Relationship Id="rId6" Type="http://schemas.openxmlformats.org/officeDocument/2006/relationships/image" Target="../media/image49.jpeg"/><Relationship Id="rId5" Type="http://schemas.openxmlformats.org/officeDocument/2006/relationships/customXml" Target="../ink/ink2.xml"/><Relationship Id="rId4" Type="http://schemas.openxmlformats.org/officeDocument/2006/relationships/image" Target="../media/image5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7.xml"/><Relationship Id="rId6" Type="http://schemas.openxmlformats.org/officeDocument/2006/relationships/image" Target="../media/image13.emf"/><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1.xml"/><Relationship Id="rId1" Type="http://schemas.openxmlformats.org/officeDocument/2006/relationships/slideLayout" Target="../slideLayouts/slideLayout54.xml"/><Relationship Id="rId4" Type="http://schemas.openxmlformats.org/officeDocument/2006/relationships/image" Target="../media/image54.jpe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55.xml"/><Relationship Id="rId5" Type="http://schemas.openxmlformats.org/officeDocument/2006/relationships/image" Target="../media/image57.png"/><Relationship Id="rId4" Type="http://schemas.openxmlformats.org/officeDocument/2006/relationships/image" Target="../media/image5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hyperlink" Target="http://www.nature.com/articles/d41586-019-01720-7" TargetMode="External"/><Relationship Id="rId2" Type="http://schemas.openxmlformats.org/officeDocument/2006/relationships/notesSlide" Target="../notesSlides/notesSlide26.xml"/><Relationship Id="rId1" Type="http://schemas.openxmlformats.org/officeDocument/2006/relationships/slideLayout" Target="../slideLayouts/slideLayout57.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52.xml"/><Relationship Id="rId5" Type="http://schemas.openxmlformats.org/officeDocument/2006/relationships/image" Target="../media/image62.png"/><Relationship Id="rId4" Type="http://schemas.openxmlformats.org/officeDocument/2006/relationships/hyperlink" Target="https://biocomplexity.virginia.edu/data-science-ethic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64.jpe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5.xml"/><Relationship Id="rId1" Type="http://schemas.openxmlformats.org/officeDocument/2006/relationships/tags" Target="../tags/tag3.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jpe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34.xml"/><Relationship Id="rId16" Type="http://schemas.openxmlformats.org/officeDocument/2006/relationships/image" Target="../media/image82.png"/><Relationship Id="rId1" Type="http://schemas.openxmlformats.org/officeDocument/2006/relationships/slideLayout" Target="../slideLayouts/slideLayout6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emf"/></Relationships>
</file>

<file path=ppt/slides/_rels/slide3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1.png"/><Relationship Id="rId26" Type="http://schemas.openxmlformats.org/officeDocument/2006/relationships/image" Target="../media/image109.png"/><Relationship Id="rId3" Type="http://schemas.openxmlformats.org/officeDocument/2006/relationships/image" Target="../media/image87.png"/><Relationship Id="rId21" Type="http://schemas.openxmlformats.org/officeDocument/2006/relationships/image" Target="../media/image104.svg"/><Relationship Id="rId7" Type="http://schemas.openxmlformats.org/officeDocument/2006/relationships/image" Target="../media/image91.svg"/><Relationship Id="rId12" Type="http://schemas.openxmlformats.org/officeDocument/2006/relationships/image" Target="../media/image96.jpeg"/><Relationship Id="rId17" Type="http://schemas.microsoft.com/office/2007/relationships/hdphoto" Target="../media/hdphoto2.wdp"/><Relationship Id="rId25" Type="http://schemas.openxmlformats.org/officeDocument/2006/relationships/image" Target="../media/image108.png"/><Relationship Id="rId2" Type="http://schemas.openxmlformats.org/officeDocument/2006/relationships/notesSlide" Target="../notesSlides/notesSlide36.xml"/><Relationship Id="rId16" Type="http://schemas.openxmlformats.org/officeDocument/2006/relationships/image" Target="../media/image100.png"/><Relationship Id="rId20" Type="http://schemas.openxmlformats.org/officeDocument/2006/relationships/image" Target="../media/image103.png"/><Relationship Id="rId29" Type="http://schemas.openxmlformats.org/officeDocument/2006/relationships/image" Target="../media/image112.png"/><Relationship Id="rId1" Type="http://schemas.openxmlformats.org/officeDocument/2006/relationships/slideLayout" Target="../slideLayouts/slideLayout59.xml"/><Relationship Id="rId6" Type="http://schemas.openxmlformats.org/officeDocument/2006/relationships/image" Target="../media/image90.png"/><Relationship Id="rId11" Type="http://schemas.openxmlformats.org/officeDocument/2006/relationships/image" Target="../media/image95.svg"/><Relationship Id="rId24" Type="http://schemas.openxmlformats.org/officeDocument/2006/relationships/image" Target="../media/image107.png"/><Relationship Id="rId5" Type="http://schemas.openxmlformats.org/officeDocument/2006/relationships/image" Target="../media/image89.svg"/><Relationship Id="rId15" Type="http://schemas.openxmlformats.org/officeDocument/2006/relationships/image" Target="../media/image99.svg"/><Relationship Id="rId23" Type="http://schemas.openxmlformats.org/officeDocument/2006/relationships/image" Target="../media/image106.png"/><Relationship Id="rId28" Type="http://schemas.openxmlformats.org/officeDocument/2006/relationships/image" Target="../media/image111.png"/><Relationship Id="rId10" Type="http://schemas.openxmlformats.org/officeDocument/2006/relationships/image" Target="../media/image94.png"/><Relationship Id="rId19" Type="http://schemas.openxmlformats.org/officeDocument/2006/relationships/image" Target="../media/image102.sv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8.png"/><Relationship Id="rId22" Type="http://schemas.openxmlformats.org/officeDocument/2006/relationships/image" Target="../media/image105.png"/><Relationship Id="rId27" Type="http://schemas.openxmlformats.org/officeDocument/2006/relationships/image" Target="../media/image11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60.xml"/><Relationship Id="rId4" Type="http://schemas.openxmlformats.org/officeDocument/2006/relationships/image" Target="../media/image114.svg"/></Relationships>
</file>

<file path=ppt/slides/_rels/slide3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17.xml"/><Relationship Id="rId4" Type="http://schemas.openxmlformats.org/officeDocument/2006/relationships/image" Target="../media/image117.png"/></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58.xml"/><Relationship Id="rId5" Type="http://schemas.openxmlformats.org/officeDocument/2006/relationships/image" Target="../media/image120.png"/><Relationship Id="rId4" Type="http://schemas.openxmlformats.org/officeDocument/2006/relationships/image" Target="../media/image119.png"/></Relationships>
</file>

<file path=ppt/slides/_rels/slide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15.xml"/></Relationships>
</file>

<file path=ppt/slides/_rels/slide4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42.xml"/><Relationship Id="rId1" Type="http://schemas.openxmlformats.org/officeDocument/2006/relationships/slideLayout" Target="../slideLayouts/slideLayout115.xml"/></Relationships>
</file>

<file path=ppt/slides/_rels/slide4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hyperlink" Target="https://ethos.academicdatascience.org/" TargetMode="External"/><Relationship Id="rId7" Type="http://schemas.openxmlformats.org/officeDocument/2006/relationships/hyperlink" Target="https://magazine.amstat.org/blog/podcast/practical-significance-episode-22-whats-in-the-2022-ethical-guidelines-for-statistical-practice/" TargetMode="External"/><Relationship Id="rId2" Type="http://schemas.openxmlformats.org/officeDocument/2006/relationships/notesSlide" Target="../notesSlides/notesSlide44.xml"/><Relationship Id="rId1" Type="http://schemas.openxmlformats.org/officeDocument/2006/relationships/slideLayout" Target="../slideLayouts/slideLayout32.xml"/><Relationship Id="rId6" Type="http://schemas.openxmlformats.org/officeDocument/2006/relationships/hyperlink" Target="https://youtu.be/rGtlUSldOSE" TargetMode="External"/><Relationship Id="rId5" Type="http://schemas.openxmlformats.org/officeDocument/2006/relationships/hyperlink" Target="https://youtu.be/cUpRNEgv5WU" TargetMode="External"/><Relationship Id="rId4" Type="http://schemas.openxmlformats.org/officeDocument/2006/relationships/hyperlink" Target="https://www.amstat.org/your-career/ethical-guidelines-for-statistical-practic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65.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tiff"/></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35.tiff"/><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9.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95270E-8C3F-CC40-A6E0-900918F530D2}"/>
              </a:ext>
            </a:extLst>
          </p:cNvPr>
          <p:cNvSpPr/>
          <p:nvPr/>
        </p:nvSpPr>
        <p:spPr>
          <a:xfrm>
            <a:off x="5967600" y="3213557"/>
            <a:ext cx="256802" cy="477054"/>
          </a:xfrm>
          <a:prstGeom prst="rect">
            <a:avLst/>
          </a:prstGeom>
        </p:spPr>
        <p:txBody>
          <a:bodyPr wrap="none">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000000"/>
                </a:solidFill>
                <a:effectLst/>
                <a:uLnTx/>
                <a:uFillTx/>
                <a:latin typeface="-webkit-standard"/>
                <a:ea typeface="+mn-ea"/>
                <a:cs typeface="+mn-cs"/>
                <a:sym typeface="Helvetica Light"/>
              </a:rPr>
              <a:t> </a:t>
            </a:r>
            <a:endParaRPr kumimoji="0" lang="en-US" sz="2500" b="0" i="0" u="none" strike="noStrike" kern="0" cap="none" spc="0" normalizeH="0" baseline="0" noProof="0" dirty="0">
              <a:ln>
                <a:noFill/>
              </a:ln>
              <a:solidFill>
                <a:srgbClr val="000000"/>
              </a:solidFill>
              <a:effectLst/>
              <a:uLnTx/>
              <a:uFillTx/>
              <a:latin typeface="Helvetica Light"/>
              <a:ea typeface="+mn-ea"/>
              <a:cs typeface="+mn-cs"/>
              <a:sym typeface="Helvetica Light"/>
            </a:endParaRPr>
          </a:p>
        </p:txBody>
      </p:sp>
      <p:sp>
        <p:nvSpPr>
          <p:cNvPr id="2" name="Rectangle 1">
            <a:extLst>
              <a:ext uri="{FF2B5EF4-FFF2-40B4-BE49-F238E27FC236}">
                <a16:creationId xmlns:a16="http://schemas.microsoft.com/office/drawing/2014/main" id="{373E1BB6-F7A1-DA4A-A519-FFFF508ED808}"/>
              </a:ext>
            </a:extLst>
          </p:cNvPr>
          <p:cNvSpPr/>
          <p:nvPr/>
        </p:nvSpPr>
        <p:spPr>
          <a:xfrm>
            <a:off x="5047858" y="4818176"/>
            <a:ext cx="2640563" cy="1507439"/>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PRESENTATION TITLE HERE"/>
          <p:cNvSpPr txBox="1">
            <a:spLocks noGrp="1"/>
          </p:cNvSpPr>
          <p:nvPr>
            <p:ph type="body" sz="quarter" idx="11"/>
          </p:nvPr>
        </p:nvSpPr>
        <p:spPr>
          <a:xfrm>
            <a:off x="461053" y="1079308"/>
            <a:ext cx="11814175" cy="1759910"/>
          </a:xfrm>
          <a:prstGeom prst="rect">
            <a:avLst/>
          </a:prstGeom>
        </p:spPr>
        <p:txBody>
          <a:bodyPr/>
          <a:lstStyle/>
          <a:p>
            <a:pPr>
              <a:defRPr sz="8800"/>
            </a:pPr>
            <a:r>
              <a:rPr lang="en-US" sz="6000" dirty="0">
                <a:latin typeface="ITC Franklin Gothic Std Demi Co" panose="020B0504030503020204" pitchFamily="34" charset="0"/>
              </a:rPr>
              <a:t>DOING DATA SCIENCE </a:t>
            </a:r>
          </a:p>
          <a:p>
            <a:pPr>
              <a:defRPr sz="8800"/>
            </a:pPr>
            <a:r>
              <a:rPr lang="en-US" sz="6000" dirty="0">
                <a:latin typeface="ITC Franklin Gothic Std Demi Co" panose="020B0504030503020204" pitchFamily="34" charset="0"/>
              </a:rPr>
              <a:t>IN SERVICE OF THE PUBLIC GOOD</a:t>
            </a:r>
          </a:p>
          <a:p>
            <a:pPr>
              <a:defRPr sz="8800"/>
            </a:pPr>
            <a:r>
              <a:rPr lang="en-US" sz="3200" dirty="0">
                <a:latin typeface="ITC Franklin Gothic Std Demi Co" panose="020B0504030503020204" pitchFamily="34" charset="0"/>
              </a:rPr>
              <a:t>Community Learning through Data Driven Discovery (CLD3)</a:t>
            </a:r>
            <a:endParaRPr sz="3200" dirty="0">
              <a:latin typeface="ITC Franklin Gothic Std Demi Co" panose="020B0504030503020204" pitchFamily="34" charset="0"/>
            </a:endParaRPr>
          </a:p>
        </p:txBody>
      </p:sp>
      <p:pic>
        <p:nvPicPr>
          <p:cNvPr id="7" name="Picture 6">
            <a:extLst>
              <a:ext uri="{FF2B5EF4-FFF2-40B4-BE49-F238E27FC236}">
                <a16:creationId xmlns:a16="http://schemas.microsoft.com/office/drawing/2014/main" id="{08F0CF21-5B3B-A249-B61E-C5DF8A50A770}"/>
              </a:ext>
            </a:extLst>
          </p:cNvPr>
          <p:cNvPicPr>
            <a:picLocks noChangeAspect="1"/>
          </p:cNvPicPr>
          <p:nvPr/>
        </p:nvPicPr>
        <p:blipFill>
          <a:blip r:embed="rId3"/>
          <a:stretch>
            <a:fillRect/>
          </a:stretch>
        </p:blipFill>
        <p:spPr>
          <a:xfrm>
            <a:off x="5144273" y="6097076"/>
            <a:ext cx="2640563" cy="560667"/>
          </a:xfrm>
          <a:prstGeom prst="rect">
            <a:avLst/>
          </a:prstGeom>
        </p:spPr>
      </p:pic>
      <p:sp>
        <p:nvSpPr>
          <p:cNvPr id="8" name="TextBox 7">
            <a:extLst>
              <a:ext uri="{FF2B5EF4-FFF2-40B4-BE49-F238E27FC236}">
                <a16:creationId xmlns:a16="http://schemas.microsoft.com/office/drawing/2014/main" id="{FF60D56C-7FE6-1E41-A45B-AB28B3F241A9}"/>
              </a:ext>
            </a:extLst>
          </p:cNvPr>
          <p:cNvSpPr txBox="1"/>
          <p:nvPr/>
        </p:nvSpPr>
        <p:spPr>
          <a:xfrm>
            <a:off x="2066729" y="3117773"/>
            <a:ext cx="8602825"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ITC Franklin Gothic Std Book" panose="020B0504030503020204"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ITC Franklin Gothic Std Book" panose="020B0504030503020204" pitchFamily="34" charset="77"/>
                <a:ea typeface="+mn-ea"/>
                <a:cs typeface="+mn-cs"/>
              </a:rPr>
              <a:t>Stephanie Shipp</a:t>
            </a:r>
          </a:p>
          <a:p>
            <a:pPr marL="0" marR="0" lvl="0" indent="0" algn="ctr" defTabSz="914400" rtl="0" eaLnBrk="1" fontAlgn="auto" latinLnBrk="0" hangingPunct="1">
              <a:lnSpc>
                <a:spcPct val="100000"/>
              </a:lnSpc>
              <a:spcBef>
                <a:spcPts val="0"/>
              </a:spcBef>
              <a:spcAft>
                <a:spcPts val="0"/>
              </a:spcAft>
              <a:buClrTx/>
              <a:buSzTx/>
              <a:buFontTx/>
              <a:buNone/>
              <a:tabLst/>
              <a:defRPr sz="4800">
                <a:solidFill>
                  <a:srgbClr val="FFFFFF"/>
                </a:solidFill>
                <a:latin typeface="ITC Franklin Gothic Std Book Co"/>
                <a:ea typeface="ITC Franklin Gothic Std Book Co"/>
                <a:cs typeface="ITC Franklin Gothic Std Book Co"/>
                <a:sym typeface="ITC Franklin Gothic Std Book Co"/>
              </a:defRPr>
            </a:pPr>
            <a:endParaRPr kumimoji="0" lang="en-US" sz="1200" b="0" i="0" u="none" strike="noStrike" kern="1200" cap="none" spc="0" normalizeH="0" baseline="0" noProof="0" dirty="0">
              <a:ln>
                <a:noFill/>
              </a:ln>
              <a:solidFill>
                <a:srgbClr val="FFFFFF"/>
              </a:solidFill>
              <a:effectLst/>
              <a:uLnTx/>
              <a:uFillTx/>
              <a:latin typeface="ITC Franklin Gothic Std Book" panose="020B0504030503020204" pitchFamily="34" charset="77"/>
              <a:sym typeface="ITC Franklin Gothic Std Book Co"/>
            </a:endParaRPr>
          </a:p>
          <a:p>
            <a:pPr marL="0" marR="0" lvl="0" indent="0" algn="ctr" defTabSz="914400" rtl="0" eaLnBrk="1" fontAlgn="auto" latinLnBrk="0" hangingPunct="1">
              <a:lnSpc>
                <a:spcPct val="100000"/>
              </a:lnSpc>
              <a:spcBef>
                <a:spcPts val="0"/>
              </a:spcBef>
              <a:spcAft>
                <a:spcPts val="0"/>
              </a:spcAft>
              <a:buClrTx/>
              <a:buSzTx/>
              <a:buFontTx/>
              <a:buNone/>
              <a:tabLst/>
              <a:defRPr sz="4800">
                <a:solidFill>
                  <a:srgbClr val="FFFFFF"/>
                </a:solidFill>
                <a:latin typeface="ITC Franklin Gothic Std Book Co"/>
                <a:ea typeface="ITC Franklin Gothic Std Book Co"/>
                <a:cs typeface="ITC Franklin Gothic Std Book Co"/>
                <a:sym typeface="ITC Franklin Gothic Std Book Co"/>
              </a:defRPr>
            </a:pPr>
            <a:r>
              <a:rPr kumimoji="0" lang="en-US" sz="2400" b="0" i="0" u="none" strike="noStrike" kern="1200" cap="none" spc="0" normalizeH="0" baseline="0" noProof="0" dirty="0">
                <a:ln>
                  <a:noFill/>
                </a:ln>
                <a:solidFill>
                  <a:srgbClr val="FFFFFF"/>
                </a:solidFill>
                <a:effectLst/>
                <a:uLnTx/>
                <a:uFillTx/>
                <a:latin typeface="ITC Franklin Gothic Std Book" panose="020B0504030503020204" pitchFamily="34" charset="77"/>
                <a:sym typeface="ITC Franklin Gothic Std Book Co"/>
              </a:rPr>
              <a:t>Acting Division Director, Social and Decision Analytics</a:t>
            </a:r>
          </a:p>
          <a:p>
            <a:pPr marL="0" marR="0" lvl="0" indent="0" algn="ctr" defTabSz="914400" rtl="0" eaLnBrk="1" fontAlgn="auto" latinLnBrk="0" hangingPunct="1">
              <a:lnSpc>
                <a:spcPct val="100000"/>
              </a:lnSpc>
              <a:spcBef>
                <a:spcPts val="0"/>
              </a:spcBef>
              <a:spcAft>
                <a:spcPts val="0"/>
              </a:spcAft>
              <a:buClrTx/>
              <a:buSzTx/>
              <a:buFontTx/>
              <a:buNone/>
              <a:tabLst/>
              <a:defRPr sz="4800">
                <a:solidFill>
                  <a:srgbClr val="FFFFFF"/>
                </a:solidFill>
                <a:latin typeface="ITC Franklin Gothic Std Book Co"/>
                <a:ea typeface="ITC Franklin Gothic Std Book Co"/>
                <a:cs typeface="ITC Franklin Gothic Std Book Co"/>
                <a:sym typeface="ITC Franklin Gothic Std Book Co"/>
              </a:defRPr>
            </a:pPr>
            <a:endParaRPr kumimoji="0" lang="en-US" sz="2400" b="0" i="0" u="none" strike="noStrike" kern="1200" cap="none" spc="0" normalizeH="0" baseline="0" noProof="0" dirty="0">
              <a:ln>
                <a:noFill/>
              </a:ln>
              <a:solidFill>
                <a:srgbClr val="FFFFFF"/>
              </a:solidFill>
              <a:effectLst/>
              <a:uLnTx/>
              <a:uFillTx/>
              <a:latin typeface="ITC Franklin Gothic Std Book" panose="020B0504030503020204" pitchFamily="34" charset="77"/>
              <a:sym typeface="ITC Franklin Gothic Std Book Co"/>
            </a:endParaRPr>
          </a:p>
        </p:txBody>
      </p:sp>
      <p:sp>
        <p:nvSpPr>
          <p:cNvPr id="13" name="TextBox 12">
            <a:extLst>
              <a:ext uri="{FF2B5EF4-FFF2-40B4-BE49-F238E27FC236}">
                <a16:creationId xmlns:a16="http://schemas.microsoft.com/office/drawing/2014/main" id="{AD260DA4-0D0A-FF45-9F6D-BBCEEF7D6BEB}"/>
              </a:ext>
            </a:extLst>
          </p:cNvPr>
          <p:cNvSpPr txBox="1"/>
          <p:nvPr/>
        </p:nvSpPr>
        <p:spPr>
          <a:xfrm>
            <a:off x="2228460" y="5089503"/>
            <a:ext cx="860282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ITC Franklin Gothic Std Book" panose="020B0504030503020204" pitchFamily="34" charset="77"/>
                <a:ea typeface="+mn-ea"/>
                <a:cs typeface="+mn-cs"/>
              </a:rPr>
              <a:t>Data Science for </a:t>
            </a:r>
            <a:r>
              <a:rPr lang="en-US" sz="2400" dirty="0">
                <a:solidFill>
                  <a:prstClr val="white"/>
                </a:solidFill>
                <a:latin typeface="ITC Franklin Gothic Std Book" panose="020B0504030503020204" pitchFamily="34" charset="77"/>
              </a:rPr>
              <a:t>the Public Good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ITC Franklin Gothic Std Book" panose="020B0504030503020204" pitchFamily="34" charset="77"/>
              </a:rPr>
              <a:t>May 31, 2023 </a:t>
            </a:r>
            <a:endParaRPr kumimoji="0" lang="en-US" sz="2400" b="0" i="0" u="none" strike="noStrike" kern="1200" cap="none" spc="0" normalizeH="0" baseline="0" noProof="0" dirty="0">
              <a:ln>
                <a:noFill/>
              </a:ln>
              <a:solidFill>
                <a:prstClr val="white"/>
              </a:solidFill>
              <a:effectLst/>
              <a:uLnTx/>
              <a:uFillTx/>
              <a:latin typeface="ITC Franklin Gothic Std Book" panose="020B0504030503020204" pitchFamily="34" charset="77"/>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sz="4800">
                <a:solidFill>
                  <a:srgbClr val="FFFFFF"/>
                </a:solidFill>
                <a:latin typeface="ITC Franklin Gothic Std Book Co"/>
                <a:ea typeface="ITC Franklin Gothic Std Book Co"/>
                <a:cs typeface="ITC Franklin Gothic Std Book Co"/>
                <a:sym typeface="ITC Franklin Gothic Std Book Co"/>
              </a:defRPr>
            </a:pPr>
            <a:endParaRPr kumimoji="0" lang="en-US" sz="1200" b="0" i="0" u="none" strike="noStrike" kern="1200" cap="none" spc="0" normalizeH="0" baseline="0" noProof="0" dirty="0">
              <a:ln>
                <a:noFill/>
              </a:ln>
              <a:solidFill>
                <a:srgbClr val="FFFFFF"/>
              </a:solidFill>
              <a:effectLst/>
              <a:uLnTx/>
              <a:uFillTx/>
              <a:latin typeface="ITC Franklin Gothic Std Book" panose="020B0504030503020204" pitchFamily="34" charset="77"/>
              <a:sym typeface="ITC Franklin Gothic Std Book Co"/>
            </a:endParaRPr>
          </a:p>
        </p:txBody>
      </p:sp>
      <p:cxnSp>
        <p:nvCxnSpPr>
          <p:cNvPr id="12" name="Straight Connector 11">
            <a:extLst>
              <a:ext uri="{FF2B5EF4-FFF2-40B4-BE49-F238E27FC236}">
                <a16:creationId xmlns:a16="http://schemas.microsoft.com/office/drawing/2014/main" id="{E4276434-83AB-6549-B9B9-70331FE97674}"/>
              </a:ext>
            </a:extLst>
          </p:cNvPr>
          <p:cNvCxnSpPr/>
          <p:nvPr/>
        </p:nvCxnSpPr>
        <p:spPr>
          <a:xfrm>
            <a:off x="6104065" y="5159829"/>
            <a:ext cx="0" cy="3359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930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Science Framework Graphic">
            <a:extLst>
              <a:ext uri="{FF2B5EF4-FFF2-40B4-BE49-F238E27FC236}">
                <a16:creationId xmlns:a16="http://schemas.microsoft.com/office/drawing/2014/main" id="{97BD43C8-DC73-1571-3288-E30FA7ED29D6}"/>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527092" y="2810350"/>
            <a:ext cx="5499893" cy="31864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hart, diagram&#10;&#10;Description automatically generated">
            <a:extLst>
              <a:ext uri="{FF2B5EF4-FFF2-40B4-BE49-F238E27FC236}">
                <a16:creationId xmlns:a16="http://schemas.microsoft.com/office/drawing/2014/main" id="{F885AEC3-F99E-9331-34F3-7A818CA0D2EF}"/>
              </a:ext>
            </a:extLst>
          </p:cNvPr>
          <p:cNvPicPr>
            <a:picLocks noChangeAspect="1"/>
          </p:cNvPicPr>
          <p:nvPr/>
        </p:nvPicPr>
        <p:blipFill rotWithShape="1">
          <a:blip r:embed="rId4"/>
          <a:srcRect l="3683" t="5882"/>
          <a:stretch/>
        </p:blipFill>
        <p:spPr>
          <a:xfrm>
            <a:off x="882819" y="1995251"/>
            <a:ext cx="4876696" cy="4862749"/>
          </a:xfrm>
          <a:prstGeom prst="rect">
            <a:avLst/>
          </a:prstGeom>
        </p:spPr>
      </p:pic>
      <p:sp>
        <p:nvSpPr>
          <p:cNvPr id="5" name="TextBox 4">
            <a:extLst>
              <a:ext uri="{FF2B5EF4-FFF2-40B4-BE49-F238E27FC236}">
                <a16:creationId xmlns:a16="http://schemas.microsoft.com/office/drawing/2014/main" id="{F907CF97-9857-D289-0E4B-B45660C9D3B0}"/>
              </a:ext>
            </a:extLst>
          </p:cNvPr>
          <p:cNvSpPr txBox="1"/>
          <p:nvPr/>
        </p:nvSpPr>
        <p:spPr>
          <a:xfrm>
            <a:off x="294968" y="270150"/>
            <a:ext cx="11897031" cy="8504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t>Our Community Engagement Process</a:t>
            </a:r>
          </a:p>
        </p:txBody>
      </p:sp>
      <p:sp>
        <p:nvSpPr>
          <p:cNvPr id="6" name="TextBox 5">
            <a:extLst>
              <a:ext uri="{FF2B5EF4-FFF2-40B4-BE49-F238E27FC236}">
                <a16:creationId xmlns:a16="http://schemas.microsoft.com/office/drawing/2014/main" id="{D60639ED-B127-E39B-5380-CF8388DB36E6}"/>
              </a:ext>
            </a:extLst>
          </p:cNvPr>
          <p:cNvSpPr txBox="1"/>
          <p:nvPr/>
        </p:nvSpPr>
        <p:spPr>
          <a:xfrm>
            <a:off x="7528018" y="2218247"/>
            <a:ext cx="3781163" cy="461665"/>
          </a:xfrm>
          <a:prstGeom prst="rect">
            <a:avLst/>
          </a:prstGeom>
          <a:noFill/>
        </p:spPr>
        <p:txBody>
          <a:bodyPr wrap="none" rtlCol="0">
            <a:spAutoFit/>
          </a:bodyPr>
          <a:lstStyle/>
          <a:p>
            <a:r>
              <a:rPr kumimoji="0" lang="en-US" sz="24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t>Our data science framework</a:t>
            </a:r>
          </a:p>
        </p:txBody>
      </p:sp>
      <p:sp>
        <p:nvSpPr>
          <p:cNvPr id="7" name="TextBox 6">
            <a:extLst>
              <a:ext uri="{FF2B5EF4-FFF2-40B4-BE49-F238E27FC236}">
                <a16:creationId xmlns:a16="http://schemas.microsoft.com/office/drawing/2014/main" id="{6E132EC7-D249-445E-94CF-0B85667DCE95}"/>
              </a:ext>
            </a:extLst>
          </p:cNvPr>
          <p:cNvSpPr txBox="1"/>
          <p:nvPr/>
        </p:nvSpPr>
        <p:spPr>
          <a:xfrm>
            <a:off x="1536445" y="1236142"/>
            <a:ext cx="3996030" cy="830997"/>
          </a:xfrm>
          <a:prstGeom prst="rect">
            <a:avLst/>
          </a:prstGeom>
          <a:noFill/>
        </p:spPr>
        <p:txBody>
          <a:bodyPr wrap="none" rtlCol="0">
            <a:spAutoFit/>
          </a:bodyPr>
          <a:lstStyle/>
          <a:p>
            <a:r>
              <a:rPr kumimoji="0" lang="en-US" sz="24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t>Community Learning through </a:t>
            </a:r>
            <a:br>
              <a:rPr kumimoji="0" lang="en-US" sz="24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br>
            <a:r>
              <a:rPr kumimoji="0" lang="en-US" sz="24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t>Data Driven Discovery (CLD3)</a:t>
            </a:r>
          </a:p>
        </p:txBody>
      </p:sp>
    </p:spTree>
    <p:extLst>
      <p:ext uri="{BB962C8B-B14F-4D97-AF65-F5344CB8AC3E}">
        <p14:creationId xmlns:p14="http://schemas.microsoft.com/office/powerpoint/2010/main" val="399818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RESENTATION TITLE HERE">
            <a:extLst>
              <a:ext uri="{FF2B5EF4-FFF2-40B4-BE49-F238E27FC236}">
                <a16:creationId xmlns:a16="http://schemas.microsoft.com/office/drawing/2014/main" id="{6359C67A-385B-E64C-97EF-CF1DF82EA16F}"/>
              </a:ext>
            </a:extLst>
          </p:cNvPr>
          <p:cNvSpPr txBox="1">
            <a:spLocks/>
          </p:cNvSpPr>
          <p:nvPr/>
        </p:nvSpPr>
        <p:spPr>
          <a:xfrm>
            <a:off x="1581807" y="2210632"/>
            <a:ext cx="8571186"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anchor="t">
            <a:spAutoFit/>
          </a:bodyPr>
          <a:lstStyle>
            <a:lvl1pPr marL="0" marR="0" indent="0" algn="ctr" defTabSz="914400"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ITC Franklin Gothic Std Demi Co"/>
                <a:ea typeface="ITC Franklin Gothic Std Demi Co"/>
                <a:cs typeface="ITC Franklin Gothic Std Demi Co"/>
                <a:sym typeface="ITC Franklin Gothic Std Demi Co"/>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marR="0" lvl="0" indent="0" algn="ctr" defTabSz="412750" rtl="0" eaLnBrk="1" fontAlgn="auto" latinLnBrk="0" hangingPunct="1">
              <a:lnSpc>
                <a:spcPct val="100000"/>
              </a:lnSpc>
              <a:spcBef>
                <a:spcPts val="0"/>
              </a:spcBef>
              <a:spcAft>
                <a:spcPts val="0"/>
              </a:spcAft>
              <a:buClrTx/>
              <a:buSzTx/>
              <a:buFontTx/>
              <a:buNone/>
              <a:tabLst/>
              <a:defRPr sz="8800"/>
            </a:pPr>
            <a:r>
              <a:rPr kumimoji="0" lang="en-US" sz="6600" b="0" i="0" u="none" strike="noStrike" kern="0" cap="none" spc="0" normalizeH="0" baseline="0" noProof="0" dirty="0">
                <a:ln>
                  <a:noFill/>
                </a:ln>
                <a:solidFill>
                  <a:srgbClr val="002060"/>
                </a:solidFill>
                <a:effectLst/>
                <a:uLnTx/>
                <a:uFillTx/>
                <a:latin typeface="Arial" panose="020B0604020202020204" pitchFamily="34" charset="0"/>
                <a:cs typeface="Arial" panose="020B0604020202020204" pitchFamily="34" charset="0"/>
                <a:sym typeface="Helvetica Light"/>
              </a:rPr>
              <a:t>What is data acumen?</a:t>
            </a:r>
          </a:p>
          <a:p>
            <a:pPr marL="0" marR="0" lvl="0" indent="0" algn="ctr" defTabSz="412750" rtl="0" eaLnBrk="1" fontAlgn="auto" latinLnBrk="0" hangingPunct="1">
              <a:lnSpc>
                <a:spcPct val="100000"/>
              </a:lnSpc>
              <a:spcBef>
                <a:spcPts val="0"/>
              </a:spcBef>
              <a:spcAft>
                <a:spcPts val="0"/>
              </a:spcAft>
              <a:buClrTx/>
              <a:buSzTx/>
              <a:buFontTx/>
              <a:buNone/>
              <a:tabLst/>
              <a:defRPr sz="8800"/>
            </a:pPr>
            <a:r>
              <a:rPr lang="en-US" sz="6600" kern="0" dirty="0">
                <a:solidFill>
                  <a:srgbClr val="002060"/>
                </a:solidFill>
                <a:latin typeface="Arial" panose="020B0604020202020204" pitchFamily="34" charset="0"/>
                <a:cs typeface="Arial" panose="020B0604020202020204" pitchFamily="34" charset="0"/>
                <a:sym typeface="Helvetica Light"/>
              </a:rPr>
              <a:t>Why is it important?</a:t>
            </a:r>
            <a:endParaRPr kumimoji="0" lang="en-US" sz="4800" b="0" i="0" u="none" strike="noStrike" kern="0" cap="none" spc="0" normalizeH="0" baseline="0" noProof="0" dirty="0">
              <a:ln>
                <a:noFill/>
              </a:ln>
              <a:solidFill>
                <a:srgbClr val="002060"/>
              </a:solidFill>
              <a:effectLst/>
              <a:uLnTx/>
              <a:uFillTx/>
              <a:latin typeface="Arial" panose="020B0604020202020204" pitchFamily="34" charset="0"/>
              <a:cs typeface="Arial" panose="020B0604020202020204" pitchFamily="34" charset="0"/>
              <a:sym typeface="Helvetica Light"/>
            </a:endParaRPr>
          </a:p>
        </p:txBody>
      </p:sp>
      <p:sp>
        <p:nvSpPr>
          <p:cNvPr id="3" name="TextBox 2">
            <a:extLst>
              <a:ext uri="{FF2B5EF4-FFF2-40B4-BE49-F238E27FC236}">
                <a16:creationId xmlns:a16="http://schemas.microsoft.com/office/drawing/2014/main" id="{5EB7C552-6E35-8440-8A8F-CB687BA64A74}"/>
              </a:ext>
            </a:extLst>
          </p:cNvPr>
          <p:cNvSpPr txBox="1"/>
          <p:nvPr/>
        </p:nvSpPr>
        <p:spPr>
          <a:xfrm>
            <a:off x="10987791" y="5936106"/>
            <a:ext cx="52465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Tree>
    <p:extLst>
      <p:ext uri="{BB962C8B-B14F-4D97-AF65-F5344CB8AC3E}">
        <p14:creationId xmlns:p14="http://schemas.microsoft.com/office/powerpoint/2010/main" val="1624340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D6932C-B747-6745-BA27-7ABB37FDF1CE}"/>
              </a:ext>
            </a:extLst>
          </p:cNvPr>
          <p:cNvSpPr txBox="1"/>
          <p:nvPr/>
        </p:nvSpPr>
        <p:spPr>
          <a:xfrm>
            <a:off x="1090863" y="1924065"/>
            <a:ext cx="10331116" cy="3980577"/>
          </a:xfrm>
          <a:prstGeom prst="rect">
            <a:avLst/>
          </a:prstGeom>
          <a:noFill/>
          <a:ln>
            <a:noFill/>
          </a:ln>
        </p:spPr>
        <p:txBody>
          <a:bodyPr wrap="square" rtlCol="0">
            <a:spAutoFit/>
          </a:bodyPr>
          <a:lstStyle/>
          <a:p>
            <a:pPr marL="914400" marR="0" lvl="2" indent="0" algn="l" defTabSz="914400" rtl="0" eaLnBrk="1" fontAlgn="auto" latinLnBrk="0" hangingPunct="1">
              <a:lnSpc>
                <a:spcPct val="100000"/>
              </a:lnSpc>
              <a:spcBef>
                <a:spcPts val="0"/>
              </a:spcBef>
              <a:spcAft>
                <a:spcPts val="2200"/>
              </a:spcAft>
              <a:buClrTx/>
              <a:buSzTx/>
              <a:buFontTx/>
              <a:buNone/>
              <a:tabLst/>
              <a:defRPr/>
            </a:pPr>
            <a:r>
              <a:rPr kumimoji="0" lang="en-US" sz="36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rPr>
              <a:t>Data acumen </a:t>
            </a:r>
            <a:r>
              <a:rPr kumimoji="0" lang="en-US" sz="36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is the ability to make </a:t>
            </a:r>
            <a:br>
              <a:rPr kumimoji="0" lang="en-US" sz="36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br>
            <a:r>
              <a:rPr kumimoji="0" lang="en-US" sz="36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good judgements about the </a:t>
            </a:r>
            <a:r>
              <a:rPr kumimoji="0" lang="en-US" sz="3600" b="0" i="0" u="sng"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use of data </a:t>
            </a:r>
            <a:br>
              <a:rPr kumimoji="0" lang="en-US" sz="3600" b="0" i="0" u="sng"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br>
            <a:r>
              <a:rPr kumimoji="0" lang="en-US" sz="3600" b="0" i="0" u="sng"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to support problem solutions </a:t>
            </a:r>
            <a:endParaRPr kumimoji="0" lang="en-US" sz="36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endParaRPr>
          </a:p>
          <a:p>
            <a:pPr marL="0" marR="0" lvl="0" indent="0" algn="l" defTabSz="914400" rtl="0" eaLnBrk="1" fontAlgn="auto" latinLnBrk="0" hangingPunct="1">
              <a:lnSpc>
                <a:spcPct val="100000"/>
              </a:lnSpc>
              <a:spcBef>
                <a:spcPts val="0"/>
              </a:spcBef>
              <a:spcAft>
                <a:spcPts val="2200"/>
              </a:spcAft>
              <a:buClrTx/>
              <a:buSzTx/>
              <a:buFontTx/>
              <a:buNone/>
              <a:tabLst/>
              <a:defRPr/>
            </a:pPr>
            <a:r>
              <a:rPr kumimoji="0" lang="en-US" sz="36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rPr>
              <a:t>Support problem solutions </a:t>
            </a:r>
            <a:r>
              <a:rPr kumimoji="0" lang="en-US" sz="3600" b="0"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rPr>
              <a:t>—</a:t>
            </a:r>
            <a:r>
              <a:rPr kumimoji="0" lang="en-US" sz="36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 how do you trust and use the results for </a:t>
            </a:r>
            <a:r>
              <a:rPr kumimoji="0" lang="en-US" sz="36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rPr>
              <a:t>data-informed decisions</a:t>
            </a:r>
            <a:r>
              <a:rPr kumimoji="0" lang="en-US" sz="36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a:t>
            </a:r>
            <a:endParaRPr kumimoji="0" lang="en-US" sz="3600" b="1"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endParaRPr>
          </a:p>
          <a:p>
            <a:pPr marL="0" marR="0" lvl="0" indent="0" algn="l" defTabSz="914400" rtl="0" eaLnBrk="1" fontAlgn="auto" latinLnBrk="0" hangingPunct="1">
              <a:lnSpc>
                <a:spcPct val="100000"/>
              </a:lnSpc>
              <a:spcBef>
                <a:spcPts val="0"/>
              </a:spcBef>
              <a:spcAft>
                <a:spcPts val="220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endParaRPr>
          </a:p>
        </p:txBody>
      </p:sp>
      <p:sp>
        <p:nvSpPr>
          <p:cNvPr id="2" name="TextBox 1">
            <a:extLst>
              <a:ext uri="{FF2B5EF4-FFF2-40B4-BE49-F238E27FC236}">
                <a16:creationId xmlns:a16="http://schemas.microsoft.com/office/drawing/2014/main" id="{4AA8D6E3-5437-D043-8917-8D9DB84CA88B}"/>
              </a:ext>
            </a:extLst>
          </p:cNvPr>
          <p:cNvSpPr txBox="1"/>
          <p:nvPr/>
        </p:nvSpPr>
        <p:spPr>
          <a:xfrm>
            <a:off x="405218" y="654119"/>
            <a:ext cx="11372850" cy="92333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Data acumen</a:t>
            </a:r>
          </a:p>
        </p:txBody>
      </p:sp>
      <p:sp>
        <p:nvSpPr>
          <p:cNvPr id="3" name="TextBox 2">
            <a:extLst>
              <a:ext uri="{FF2B5EF4-FFF2-40B4-BE49-F238E27FC236}">
                <a16:creationId xmlns:a16="http://schemas.microsoft.com/office/drawing/2014/main" id="{90F6F23A-EF56-6C98-355C-A53C6547A1D7}"/>
              </a:ext>
            </a:extLst>
          </p:cNvPr>
          <p:cNvSpPr txBox="1"/>
          <p:nvPr/>
        </p:nvSpPr>
        <p:spPr>
          <a:xfrm>
            <a:off x="2256331" y="5328746"/>
            <a:ext cx="7281807" cy="707886"/>
          </a:xfrm>
          <a:prstGeom prst="rect">
            <a:avLst/>
          </a:prstGeom>
          <a:solidFill>
            <a:schemeClr val="bg1"/>
          </a:solidFill>
          <a:ln>
            <a:solidFill>
              <a:srgbClr val="EF8B47"/>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S.A. Keller, S.S. Shipp, (2021). Data Acumen In Action. Notices of the American Mathematical Society, 68(9):1468-1477</a:t>
            </a:r>
          </a:p>
        </p:txBody>
      </p:sp>
    </p:spTree>
    <p:extLst>
      <p:ext uri="{BB962C8B-B14F-4D97-AF65-F5344CB8AC3E}">
        <p14:creationId xmlns:p14="http://schemas.microsoft.com/office/powerpoint/2010/main" val="2289241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9CD37A-33BA-214F-8CBF-DCED92112304}"/>
              </a:ext>
            </a:extLst>
          </p:cNvPr>
          <p:cNvSpPr/>
          <p:nvPr/>
        </p:nvSpPr>
        <p:spPr>
          <a:xfrm>
            <a:off x="726332" y="1845480"/>
            <a:ext cx="10739336" cy="4555093"/>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Data scientists</a:t>
            </a:r>
            <a:r>
              <a:rPr kumimoji="0" lang="en-US" sz="36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trained in statistics, computer science, quantitative social sciences, applied math</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Subject matter experts </a:t>
            </a: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trained in a specific field, e.g., public health, engineering, or political science, who also have a range of training in data analytics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Consumers</a:t>
            </a:r>
            <a:r>
              <a:rPr kumimoji="0" lang="en-US" sz="3600" b="1"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 </a:t>
            </a: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of the data science applications  </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4400" b="1" i="0" u="none" strike="noStrike" kern="1200" cap="none" spc="0" normalizeH="0" baseline="0" noProof="0">
                <a:ln>
                  <a:noFill/>
                </a:ln>
                <a:solidFill>
                  <a:srgbClr val="DE6201"/>
                </a:solidFill>
                <a:effectLst/>
                <a:uLnTx/>
                <a:uFillTx/>
                <a:latin typeface="ITC Franklin Gothic Std Book" panose="020B0504030503020204" pitchFamily="34" charset="0"/>
                <a:ea typeface="+mn-ea"/>
                <a:cs typeface="+mn-cs"/>
              </a:rPr>
              <a:t>Which are you?</a:t>
            </a:r>
          </a:p>
        </p:txBody>
      </p:sp>
      <p:sp>
        <p:nvSpPr>
          <p:cNvPr id="5" name="TextBox 4">
            <a:extLst>
              <a:ext uri="{FF2B5EF4-FFF2-40B4-BE49-F238E27FC236}">
                <a16:creationId xmlns:a16="http://schemas.microsoft.com/office/drawing/2014/main" id="{FA7FA593-C98E-DE46-863E-655927C3150F}"/>
              </a:ext>
            </a:extLst>
          </p:cNvPr>
          <p:cNvSpPr txBox="1"/>
          <p:nvPr/>
        </p:nvSpPr>
        <p:spPr>
          <a:xfrm>
            <a:off x="405218" y="654119"/>
            <a:ext cx="11372850" cy="92333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Levels of data acumen</a:t>
            </a:r>
          </a:p>
        </p:txBody>
      </p:sp>
    </p:spTree>
    <p:extLst>
      <p:ext uri="{BB962C8B-B14F-4D97-AF65-F5344CB8AC3E}">
        <p14:creationId xmlns:p14="http://schemas.microsoft.com/office/powerpoint/2010/main" val="1126299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is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problem</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What are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questions</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type(s) of decision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needs to be made? </a:t>
            </a:r>
            <a:r>
              <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data are available</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Why should I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trust the data</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r>
              <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type of analyses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are needed to inform the decision? </a:t>
            </a:r>
            <a:r>
              <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are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ethical considerations</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endPar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endParaRPr>
          </a:p>
          <a:p>
            <a:pPr marL="0" marR="0" lvl="0" indent="0" algn="l" defTabSz="412750" rtl="0" eaLnBrk="1" fontAlgn="auto" latinLnBrk="0" hangingPunct="1">
              <a:lnSpc>
                <a:spcPct val="100000"/>
              </a:lnSpc>
              <a:spcBef>
                <a:spcPts val="0"/>
              </a:spcBef>
              <a:spcAft>
                <a:spcPts val="6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part of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data science process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are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we discussing?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635000" marR="0" lvl="0" indent="-635000" algn="l" defTabSz="412750" rtl="0" eaLnBrk="1" fontAlgn="auto" latinLnBrk="0" hangingPunct="1">
              <a:lnSpc>
                <a:spcPct val="100000"/>
              </a:lnSpc>
              <a:spcBef>
                <a:spcPts val="0"/>
              </a:spcBef>
              <a:spcAft>
                <a:spcPts val="600"/>
              </a:spcAft>
              <a:buClr>
                <a:srgbClr val="202948"/>
              </a:buClr>
              <a:buSzPct val="200000"/>
              <a:buFontTx/>
              <a:buChar char="•"/>
              <a:tabLst/>
              <a:defRPr/>
            </a:pPr>
            <a:endPar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Data acumen: how to use</a:t>
            </a:r>
            <a:b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b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data to inform decisions?</a:t>
            </a:r>
          </a:p>
        </p:txBody>
      </p:sp>
    </p:spTree>
    <p:extLst>
      <p:ext uri="{BB962C8B-B14F-4D97-AF65-F5344CB8AC3E}">
        <p14:creationId xmlns:p14="http://schemas.microsoft.com/office/powerpoint/2010/main" val="716154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EB9BB-057E-C24D-8654-01F7806F5583}"/>
              </a:ext>
            </a:extLst>
          </p:cNvPr>
          <p:cNvSpPr/>
          <p:nvPr/>
        </p:nvSpPr>
        <p:spPr>
          <a:xfrm>
            <a:off x="9365740" y="3431526"/>
            <a:ext cx="2501153" cy="1613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idx="4294967295"/>
          </p:nvPr>
        </p:nvSpPr>
        <p:spPr>
          <a:xfrm>
            <a:off x="430213" y="295275"/>
            <a:ext cx="11761787" cy="1143000"/>
          </a:xfrm>
        </p:spPr>
        <p:txBody>
          <a:bodyPr anchor="t">
            <a:normAutofit/>
          </a:bodyPr>
          <a:lstStyle/>
          <a:p>
            <a:pPr algn="ctr"/>
            <a:r>
              <a:rPr lang="en-US" sz="5400" b="1">
                <a:solidFill>
                  <a:srgbClr val="0D3068"/>
                </a:solidFill>
                <a:latin typeface="ITC Franklin Gothic Std Book" panose="020B0504030503020204" pitchFamily="34" charset="0"/>
              </a:rPr>
              <a:t>Arlington, Virginia </a:t>
            </a:r>
          </a:p>
        </p:txBody>
      </p:sp>
      <p:sp>
        <p:nvSpPr>
          <p:cNvPr id="3" name="Content Placeholder 2"/>
          <p:cNvSpPr>
            <a:spLocks noGrp="1"/>
          </p:cNvSpPr>
          <p:nvPr>
            <p:ph type="body" idx="4294967295"/>
          </p:nvPr>
        </p:nvSpPr>
        <p:spPr>
          <a:xfrm>
            <a:off x="306388" y="4324350"/>
            <a:ext cx="11885612" cy="3144838"/>
          </a:xfrm>
        </p:spPr>
        <p:txBody>
          <a:bodyPr anchor="t">
            <a:noAutofit/>
          </a:bodyPr>
          <a:lstStyle/>
          <a:p>
            <a:pPr marL="450215" indent="0">
              <a:lnSpc>
                <a:spcPct val="100000"/>
              </a:lnSpc>
              <a:spcBef>
                <a:spcPts val="0"/>
              </a:spcBef>
              <a:spcAft>
                <a:spcPts val="1500"/>
              </a:spcAft>
              <a:buNone/>
            </a:pPr>
            <a:r>
              <a:rPr lang="en-US" b="1">
                <a:solidFill>
                  <a:srgbClr val="002060"/>
                </a:solidFill>
                <a:latin typeface="ITC Franklin Gothic Std Book" panose="020B0504030503020204" pitchFamily="34" charset="0"/>
              </a:rPr>
              <a:t>Problem: </a:t>
            </a:r>
            <a:r>
              <a:rPr lang="en-US">
                <a:latin typeface="ITC Franklin Gothic Std Book" panose="020B0504030503020204" pitchFamily="34" charset="0"/>
              </a:rPr>
              <a:t>Develop data-informed situational awareness </a:t>
            </a:r>
            <a:r>
              <a:rPr lang="en-US">
                <a:latin typeface="ITC Franklin Gothic Std Book" panose="020B0504030503020204" pitchFamily="34" charset="0"/>
                <a:cs typeface="Helvetica Light"/>
              </a:rPr>
              <a:t>with the goal </a:t>
            </a:r>
            <a:br>
              <a:rPr lang="en-US">
                <a:latin typeface="ITC Franklin Gothic Std Book" panose="020B0504030503020204" pitchFamily="34" charset="0"/>
                <a:cs typeface="Helvetica Light"/>
              </a:rPr>
            </a:br>
            <a:r>
              <a:rPr lang="en-US">
                <a:latin typeface="ITC Franklin Gothic Std Book" panose="020B0504030503020204" pitchFamily="34" charset="0"/>
                <a:cs typeface="Helvetica Light"/>
              </a:rPr>
              <a:t>to improve quality of life and services while accelerating county’s efficiency and resiliency</a:t>
            </a:r>
          </a:p>
          <a:p>
            <a:pPr marL="450215" indent="0">
              <a:lnSpc>
                <a:spcPct val="100000"/>
              </a:lnSpc>
              <a:spcBef>
                <a:spcPts val="0"/>
              </a:spcBef>
              <a:spcAft>
                <a:spcPts val="1500"/>
              </a:spcAft>
              <a:buNone/>
            </a:pPr>
            <a:r>
              <a:rPr lang="en-US" b="1">
                <a:solidFill>
                  <a:srgbClr val="002060"/>
                </a:solidFill>
                <a:latin typeface="ITC Franklin Gothic Std Book" panose="020B0504030503020204" pitchFamily="34" charset="0"/>
              </a:rPr>
              <a:t>1</a:t>
            </a:r>
            <a:r>
              <a:rPr lang="en-US" b="1" baseline="30000">
                <a:solidFill>
                  <a:srgbClr val="002060"/>
                </a:solidFill>
                <a:latin typeface="ITC Franklin Gothic Std Book" panose="020B0504030503020204" pitchFamily="34" charset="0"/>
              </a:rPr>
              <a:t>st</a:t>
            </a:r>
            <a:r>
              <a:rPr lang="en-US" b="1">
                <a:solidFill>
                  <a:srgbClr val="002060"/>
                </a:solidFill>
                <a:latin typeface="ITC Franklin Gothic Std Book" panose="020B0504030503020204" pitchFamily="34" charset="0"/>
              </a:rPr>
              <a:t> Question: </a:t>
            </a:r>
            <a:r>
              <a:rPr lang="en-US">
                <a:latin typeface="ITC Franklin Gothic Std Book" panose="020B0504030503020204" pitchFamily="34" charset="0"/>
              </a:rPr>
              <a:t>Fire Chief wanted to know if we could link Fire/EMS </a:t>
            </a:r>
            <a:br>
              <a:rPr lang="en-US">
                <a:latin typeface="ITC Franklin Gothic Std Book" panose="020B0504030503020204" pitchFamily="34" charset="0"/>
              </a:rPr>
            </a:br>
            <a:r>
              <a:rPr lang="en-US">
                <a:latin typeface="ITC Franklin Gothic Std Book" panose="020B0504030503020204" pitchFamily="34" charset="0"/>
              </a:rPr>
              <a:t>data end-to-end to recreate incidents to understand resource utilization</a:t>
            </a:r>
          </a:p>
          <a:p>
            <a:pPr marL="450215" indent="0">
              <a:lnSpc>
                <a:spcPct val="100000"/>
              </a:lnSpc>
              <a:spcBef>
                <a:spcPts val="0"/>
              </a:spcBef>
              <a:spcAft>
                <a:spcPts val="1500"/>
              </a:spcAft>
              <a:buNone/>
            </a:pPr>
            <a:endParaRPr lang="en-US">
              <a:latin typeface="ITC Franklin Gothic Std Book" panose="020B0504030503020204" pitchFamily="34" charset="0"/>
              <a:cs typeface="Helvetica Light"/>
            </a:endParaRPr>
          </a:p>
        </p:txBody>
      </p:sp>
      <p:grpSp>
        <p:nvGrpSpPr>
          <p:cNvPr id="5" name="Group 4">
            <a:extLst>
              <a:ext uri="{FF2B5EF4-FFF2-40B4-BE49-F238E27FC236}">
                <a16:creationId xmlns:a16="http://schemas.microsoft.com/office/drawing/2014/main" id="{7E551A95-C0DF-CC46-947D-7F35BBE48948}"/>
              </a:ext>
            </a:extLst>
          </p:cNvPr>
          <p:cNvGrpSpPr/>
          <p:nvPr/>
        </p:nvGrpSpPr>
        <p:grpSpPr>
          <a:xfrm>
            <a:off x="397184" y="1796643"/>
            <a:ext cx="4587819" cy="2352405"/>
            <a:chOff x="419407" y="1523707"/>
            <a:chExt cx="4587819" cy="2352405"/>
          </a:xfrm>
        </p:grpSpPr>
        <p:sp>
          <p:nvSpPr>
            <p:cNvPr id="12" name="TextBox 11">
              <a:extLst>
                <a:ext uri="{FF2B5EF4-FFF2-40B4-BE49-F238E27FC236}">
                  <a16:creationId xmlns:a16="http://schemas.microsoft.com/office/drawing/2014/main" id="{AF4993DC-A6EA-0549-A238-E3B81E64C77E}"/>
                </a:ext>
              </a:extLst>
            </p:cNvPr>
            <p:cNvSpPr txBox="1"/>
            <p:nvPr/>
          </p:nvSpPr>
          <p:spPr>
            <a:xfrm>
              <a:off x="419407" y="1523707"/>
              <a:ext cx="4345987" cy="2352405"/>
            </a:xfrm>
            <a:prstGeom prst="rect">
              <a:avLst/>
            </a:prstGeom>
            <a:noFill/>
          </p:spPr>
          <p:txBody>
            <a:bodyPr wrap="square" rtlCol="0" anchor="t">
              <a:spAutoFit/>
            </a:bodyPr>
            <a:lstStyle/>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Population:</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 238,643</a:t>
              </a:r>
              <a:endParaRPr kumimoji="0" lang="en-US" sz="2800" b="0" i="0" u="none" strike="noStrike" kern="1200" cap="none" spc="0" normalizeH="0" baseline="0" noProof="0">
                <a:ln>
                  <a:noFill/>
                </a:ln>
                <a:solidFill>
                  <a:srgbClr val="002060"/>
                </a:solidFill>
                <a:effectLst/>
                <a:uLnTx/>
                <a:uFillTx/>
                <a:latin typeface="ITC Franklin Gothic Std Book"/>
                <a:ea typeface="+mn-ea"/>
                <a:cs typeface="+mn-cs"/>
              </a:endParaRPr>
            </a:p>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Size: </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26 sq. mi.</a:t>
              </a:r>
            </a:p>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Unemployment: </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2.1%</a:t>
              </a:r>
            </a:p>
            <a:p>
              <a:pPr marL="469265" marR="0" lvl="0" indent="0" algn="r" defTabSz="60958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Race: </a:t>
              </a:r>
              <a:r>
                <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rPr>
                <a:t>61% white</a:t>
              </a:r>
              <a:r>
                <a:rPr kumimoji="0" lang="en-US" sz="2800" b="0" i="0" u="none" strike="noStrike" kern="1200" cap="none" spc="0" normalizeH="0" baseline="30000" noProof="0">
                  <a:ln>
                    <a:noFill/>
                  </a:ln>
                  <a:solidFill>
                    <a:srgbClr val="002060"/>
                  </a:solidFill>
                  <a:effectLst/>
                  <a:uLnTx/>
                  <a:uFillTx/>
                  <a:latin typeface="ITC Franklin Gothic Std Book"/>
                  <a:ea typeface="Trebuchet MS" charset="0"/>
                  <a:cs typeface="Trebuchet MS" charset="0"/>
                </a:rPr>
                <a:t>*</a:t>
              </a:r>
              <a:endParaRPr kumimoji="0" lang="en-US" sz="2800" b="0" i="0" u="none" strike="noStrike" kern="1200" cap="none" spc="0" normalizeH="0" baseline="0" noProof="0">
                <a:ln>
                  <a:noFill/>
                </a:ln>
                <a:solidFill>
                  <a:srgbClr val="002060"/>
                </a:solidFill>
                <a:effectLst/>
                <a:uLnTx/>
                <a:uFillTx/>
                <a:latin typeface="ITC Franklin Gothic Std Book"/>
                <a:ea typeface="Trebuchet MS" charset="0"/>
                <a:cs typeface="Trebuchet MS" charset="0"/>
              </a:endParaRPr>
            </a:p>
            <a:p>
              <a:pPr marL="0" marR="0" lvl="0" indent="0" algn="r" defTabSz="60958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ITC Franklin Gothic Std Book" panose="020B0504030503020204" pitchFamily="34" charset="0"/>
                <a:ea typeface="ＭＳ Ｐゴシック" charset="0"/>
                <a:cs typeface="Gill Sans Light"/>
              </a:endParaRPr>
            </a:p>
          </p:txBody>
        </p:sp>
        <p:sp>
          <p:nvSpPr>
            <p:cNvPr id="8" name="TextBox 7">
              <a:extLst>
                <a:ext uri="{FF2B5EF4-FFF2-40B4-BE49-F238E27FC236}">
                  <a16:creationId xmlns:a16="http://schemas.microsoft.com/office/drawing/2014/main" id="{8888AA87-F929-774C-A000-30CA6BD4AC56}"/>
                </a:ext>
              </a:extLst>
            </p:cNvPr>
            <p:cNvSpPr txBox="1"/>
            <p:nvPr/>
          </p:nvSpPr>
          <p:spPr>
            <a:xfrm>
              <a:off x="1739280" y="3310926"/>
              <a:ext cx="3267946" cy="338554"/>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ITC Franklin Gothic Std Book"/>
                  <a:ea typeface="+mn-ea"/>
                  <a:cs typeface="+mn-cs"/>
                </a:rPr>
                <a:t>* </a:t>
              </a:r>
              <a:r>
                <a:rPr kumimoji="0" lang="en-US" sz="1600" b="0" i="0" u="none" strike="noStrike" kern="1200" cap="none" spc="0" normalizeH="0" baseline="0" noProof="0">
                  <a:ln>
                    <a:noFill/>
                  </a:ln>
                  <a:solidFill>
                    <a:srgbClr val="002060"/>
                  </a:solidFill>
                  <a:effectLst/>
                  <a:uLnTx/>
                  <a:uFillTx/>
                  <a:latin typeface="ITC Franklin Gothic Std Book"/>
                  <a:ea typeface="+mn-ea"/>
                  <a:cs typeface="+mn-cs"/>
                </a:rPr>
                <a:t>White alone, not Hispanic or Latino</a:t>
              </a:r>
            </a:p>
          </p:txBody>
        </p:sp>
      </p:grpSp>
      <p:pic>
        <p:nvPicPr>
          <p:cNvPr id="18" name="Picture 17">
            <a:extLst>
              <a:ext uri="{FF2B5EF4-FFF2-40B4-BE49-F238E27FC236}">
                <a16:creationId xmlns:a16="http://schemas.microsoft.com/office/drawing/2014/main" id="{99E301D7-8609-B84C-849B-CD440AA0559C}"/>
              </a:ext>
            </a:extLst>
          </p:cNvPr>
          <p:cNvPicPr>
            <a:picLocks noChangeAspect="1"/>
          </p:cNvPicPr>
          <p:nvPr/>
        </p:nvPicPr>
        <p:blipFill>
          <a:blip r:embed="rId3"/>
          <a:stretch>
            <a:fillRect/>
          </a:stretch>
        </p:blipFill>
        <p:spPr>
          <a:xfrm>
            <a:off x="7722177" y="1981121"/>
            <a:ext cx="3287123" cy="2208436"/>
          </a:xfrm>
          <a:prstGeom prst="rect">
            <a:avLst/>
          </a:prstGeom>
        </p:spPr>
      </p:pic>
      <p:pic>
        <p:nvPicPr>
          <p:cNvPr id="15" name="Picture 14">
            <a:extLst>
              <a:ext uri="{FF2B5EF4-FFF2-40B4-BE49-F238E27FC236}">
                <a16:creationId xmlns:a16="http://schemas.microsoft.com/office/drawing/2014/main" id="{B18A1326-02EC-BF4F-9958-C60D470F03F3}"/>
              </a:ext>
            </a:extLst>
          </p:cNvPr>
          <p:cNvPicPr>
            <a:picLocks noChangeAspect="1"/>
          </p:cNvPicPr>
          <p:nvPr/>
        </p:nvPicPr>
        <p:blipFill>
          <a:blip r:embed="rId4"/>
          <a:stretch>
            <a:fillRect/>
          </a:stretch>
        </p:blipFill>
        <p:spPr>
          <a:xfrm>
            <a:off x="9979771" y="1245938"/>
            <a:ext cx="1887122" cy="1828800"/>
          </a:xfrm>
          <a:prstGeom prst="rect">
            <a:avLst/>
          </a:prstGeom>
        </p:spPr>
      </p:pic>
      <p:pic>
        <p:nvPicPr>
          <p:cNvPr id="20" name="Picture 19">
            <a:extLst>
              <a:ext uri="{FF2B5EF4-FFF2-40B4-BE49-F238E27FC236}">
                <a16:creationId xmlns:a16="http://schemas.microsoft.com/office/drawing/2014/main" id="{872AB74F-1142-9149-A6B3-94FF4B862870}"/>
              </a:ext>
            </a:extLst>
          </p:cNvPr>
          <p:cNvPicPr>
            <a:picLocks noChangeAspect="1"/>
          </p:cNvPicPr>
          <p:nvPr/>
        </p:nvPicPr>
        <p:blipFill>
          <a:blip r:embed="rId5"/>
          <a:stretch>
            <a:fillRect/>
          </a:stretch>
        </p:blipFill>
        <p:spPr>
          <a:xfrm>
            <a:off x="5506453" y="1377253"/>
            <a:ext cx="3096004" cy="2039654"/>
          </a:xfrm>
          <a:prstGeom prst="rect">
            <a:avLst/>
          </a:prstGeom>
        </p:spPr>
      </p:pic>
    </p:spTree>
    <p:extLst>
      <p:ext uri="{BB962C8B-B14F-4D97-AF65-F5344CB8AC3E}">
        <p14:creationId xmlns:p14="http://schemas.microsoft.com/office/powerpoint/2010/main" val="1347805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6B0C4B-3685-FF40-8136-E30ADFB44196}"/>
              </a:ext>
            </a:extLst>
          </p:cNvPr>
          <p:cNvSpPr txBox="1"/>
          <p:nvPr/>
        </p:nvSpPr>
        <p:spPr>
          <a:xfrm>
            <a:off x="1171492" y="1723179"/>
            <a:ext cx="9967892"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Strategic decision-making </a:t>
            </a:r>
            <a:r>
              <a:rPr kumimoji="0" lang="en-US" sz="36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inform and enrich understanding of problems and issues to plan for future operations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Anticipatory decision-making </a:t>
            </a:r>
            <a:r>
              <a:rPr kumimoji="0" lang="en-US" sz="36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 </a:t>
            </a: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detect, identify, and warn of emerging issues and discontinuities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Current (tactical) decision-making </a:t>
            </a:r>
            <a:r>
              <a:rPr kumimoji="0" lang="en-US" sz="36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 support ongoing actions and operations</a:t>
            </a:r>
          </a:p>
        </p:txBody>
      </p:sp>
      <p:sp>
        <p:nvSpPr>
          <p:cNvPr id="4" name="TextBox 3">
            <a:extLst>
              <a:ext uri="{FF2B5EF4-FFF2-40B4-BE49-F238E27FC236}">
                <a16:creationId xmlns:a16="http://schemas.microsoft.com/office/drawing/2014/main" id="{051CB07E-E8E9-3747-B730-E6D014E3DB6D}"/>
              </a:ext>
            </a:extLst>
          </p:cNvPr>
          <p:cNvSpPr txBox="1"/>
          <p:nvPr/>
        </p:nvSpPr>
        <p:spPr>
          <a:xfrm>
            <a:off x="1623059" y="6315597"/>
            <a:ext cx="101641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Adapted from </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https://www.dni.gov/index.php/what-we-do/what-is-intelligence</a:t>
            </a:r>
            <a:endParaRPr kumimoji="0" lang="en-US" sz="20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endParaRPr>
          </a:p>
        </p:txBody>
      </p:sp>
      <p:sp>
        <p:nvSpPr>
          <p:cNvPr id="5" name="TextBox 4">
            <a:extLst>
              <a:ext uri="{FF2B5EF4-FFF2-40B4-BE49-F238E27FC236}">
                <a16:creationId xmlns:a16="http://schemas.microsoft.com/office/drawing/2014/main" id="{C2C1576F-EBFD-FE4A-BEA6-F77E230E5461}"/>
              </a:ext>
            </a:extLst>
          </p:cNvPr>
          <p:cNvSpPr txBox="1"/>
          <p:nvPr/>
        </p:nvSpPr>
        <p:spPr>
          <a:xfrm>
            <a:off x="469013" y="393192"/>
            <a:ext cx="11372850" cy="92333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Types of decisions</a:t>
            </a:r>
          </a:p>
        </p:txBody>
      </p:sp>
    </p:spTree>
    <p:extLst>
      <p:ext uri="{BB962C8B-B14F-4D97-AF65-F5344CB8AC3E}">
        <p14:creationId xmlns:p14="http://schemas.microsoft.com/office/powerpoint/2010/main" val="22945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A706A89-C391-B345-8B3F-D151FC92FD59}"/>
              </a:ext>
            </a:extLst>
          </p:cNvPr>
          <p:cNvSpPr>
            <a:spLocks noGrp="1"/>
          </p:cNvSpPr>
          <p:nvPr>
            <p:ph type="title" idx="4294967295"/>
          </p:nvPr>
        </p:nvSpPr>
        <p:spPr>
          <a:xfrm>
            <a:off x="430213" y="393700"/>
            <a:ext cx="11761787" cy="1143000"/>
          </a:xfrm>
        </p:spPr>
        <p:txBody>
          <a:bodyPr anchor="t">
            <a:noAutofit/>
          </a:bodyPr>
          <a:lstStyle/>
          <a:p>
            <a:pPr algn="ctr">
              <a:lnSpc>
                <a:spcPct val="80000"/>
              </a:lnSpc>
            </a:pPr>
            <a:r>
              <a:rPr lang="en-US" sz="5400" b="1">
                <a:solidFill>
                  <a:srgbClr val="0D3068"/>
                </a:solidFill>
                <a:latin typeface="ITC Franklin Gothic Std Book" panose="020B0504030503020204" pitchFamily="34" charset="0"/>
              </a:rPr>
              <a:t>Strategic and anticipatory </a:t>
            </a:r>
            <a:br>
              <a:rPr lang="en-US" sz="5400" b="1">
                <a:solidFill>
                  <a:srgbClr val="0D3068"/>
                </a:solidFill>
                <a:latin typeface="ITC Franklin Gothic Std Book" panose="020B0504030503020204" pitchFamily="34" charset="0"/>
              </a:rPr>
            </a:br>
            <a:r>
              <a:rPr lang="en-US" sz="5400" b="1">
                <a:solidFill>
                  <a:srgbClr val="0D3068"/>
                </a:solidFill>
                <a:latin typeface="ITC Franklin Gothic Std Book" panose="020B0504030503020204" pitchFamily="34" charset="0"/>
              </a:rPr>
              <a:t>decision making in Arlington</a:t>
            </a:r>
          </a:p>
        </p:txBody>
      </p:sp>
      <p:sp>
        <p:nvSpPr>
          <p:cNvPr id="11" name="Rectangle 10">
            <a:extLst>
              <a:ext uri="{FF2B5EF4-FFF2-40B4-BE49-F238E27FC236}">
                <a16:creationId xmlns:a16="http://schemas.microsoft.com/office/drawing/2014/main" id="{63D0C3D6-AFE6-BF46-9D90-55D31E03203C}"/>
              </a:ext>
            </a:extLst>
          </p:cNvPr>
          <p:cNvSpPr/>
          <p:nvPr/>
        </p:nvSpPr>
        <p:spPr>
          <a:xfrm>
            <a:off x="438332" y="4100391"/>
            <a:ext cx="11424805" cy="2439129"/>
          </a:xfrm>
          <a:prstGeom prst="rect">
            <a:avLst/>
          </a:prstGeom>
        </p:spPr>
        <p:txBody>
          <a:bodyPr wrap="square">
            <a:spAutoFit/>
          </a:bodyPr>
          <a:lstStyle/>
          <a:p>
            <a:pPr marL="450215" marR="0" lvl="0" indent="0" algn="l" defTabSz="914400" rtl="0" eaLnBrk="1" fontAlgn="auto" latinLnBrk="0" hangingPunct="1">
              <a:lnSpc>
                <a:spcPct val="100000"/>
              </a:lnSpc>
              <a:spcBef>
                <a:spcPts val="0"/>
              </a:spcBef>
              <a:spcAft>
                <a:spcPts val="150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Question: </a:t>
            </a:r>
            <a:r>
              <a:rPr kumimoji="0" lang="en-US" sz="28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Fire Chief wanted to know if we could link Fire/EMS data end-to-end to recreate incidents to understand resource utilization</a:t>
            </a:r>
          </a:p>
          <a:p>
            <a:pPr marL="450215" marR="0" lvl="0" indent="0" algn="l" defTabSz="914400" rtl="0" eaLnBrk="1" fontAlgn="auto" latinLnBrk="0" hangingPunct="1">
              <a:lnSpc>
                <a:spcPct val="100000"/>
              </a:lnSpc>
              <a:spcBef>
                <a:spcPts val="0"/>
              </a:spcBef>
              <a:spcAft>
                <a:spcPts val="1500"/>
              </a:spcAft>
              <a:buClrTx/>
              <a:buSzTx/>
              <a:buFontTx/>
              <a:buNone/>
              <a:tabLst/>
              <a:defRPr/>
            </a:pPr>
            <a:r>
              <a:rPr kumimoji="0" lang="en-US" sz="28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Decisions:</a:t>
            </a:r>
            <a:r>
              <a:rPr kumimoji="0" lang="en-US" sz="2800" b="1"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 </a:t>
            </a:r>
            <a:r>
              <a:rPr kumimoji="0" lang="en-US" sz="28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Anticipatory and strategic — corpus of data (mash up 911 incidents with local socio-economic data) to support force and resource development</a:t>
            </a:r>
            <a:endParaRPr kumimoji="0" lang="en-US" sz="2800" b="1"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endParaRPr>
          </a:p>
        </p:txBody>
      </p:sp>
      <p:pic>
        <p:nvPicPr>
          <p:cNvPr id="12" name="Picture 11" descr="Screen Shot 2014-10-11 at 7.31.22.png">
            <a:extLst>
              <a:ext uri="{FF2B5EF4-FFF2-40B4-BE49-F238E27FC236}">
                <a16:creationId xmlns:a16="http://schemas.microsoft.com/office/drawing/2014/main" id="{74EDBFA9-8F6B-9A4C-8CCB-6D1D55A0148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99723" y="2227331"/>
            <a:ext cx="3792553" cy="1442843"/>
          </a:xfrm>
          <a:prstGeom prst="rect">
            <a:avLst/>
          </a:prstGeom>
          <a:solidFill>
            <a:schemeClr val="tx1"/>
          </a:solidFill>
          <a:ln w="28575" cmpd="sng">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19074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3981CF-4249-3A4A-97A4-62BD5DE41E63}"/>
              </a:ext>
            </a:extLst>
          </p:cNvPr>
          <p:cNvSpPr txBox="1"/>
          <p:nvPr/>
        </p:nvSpPr>
        <p:spPr>
          <a:xfrm>
            <a:off x="107738" y="161364"/>
            <a:ext cx="1250481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77"/>
                <a:ea typeface="+mn-ea"/>
                <a:cs typeface="+mn-cs"/>
              </a:rPr>
              <a:t>Arlington Fire/EMS data d</a:t>
            </a:r>
            <a:r>
              <a:rPr kumimoji="0" lang="en-US" sz="5400" b="1" i="0" u="none" strike="noStrike" kern="1200" cap="none" spc="0" normalizeH="0" baseline="0" noProof="0" err="1">
                <a:ln>
                  <a:noFill/>
                </a:ln>
                <a:solidFill>
                  <a:srgbClr val="002060"/>
                </a:solidFill>
                <a:effectLst/>
                <a:uLnTx/>
                <a:uFillTx/>
                <a:latin typeface="ITC Franklin Gothic Std Book" panose="020B0504030503020204" pitchFamily="34" charset="77"/>
                <a:ea typeface="+mn-ea"/>
                <a:cs typeface="+mn-cs"/>
              </a:rPr>
              <a:t>iscovery</a:t>
            </a:r>
            <a:endPar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77"/>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AE9CB3A-9DBA-454A-AB1B-87BD989F873B}"/>
                  </a:ext>
                </a:extLst>
              </p14:cNvPr>
              <p14:cNvContentPartPr/>
              <p14:nvPr/>
            </p14:nvContentPartPr>
            <p14:xfrm>
              <a:off x="3455383" y="1035334"/>
              <a:ext cx="360" cy="360"/>
            </p14:xfrm>
          </p:contentPart>
        </mc:Choice>
        <mc:Fallback xmlns="">
          <p:pic>
            <p:nvPicPr>
              <p:cNvPr id="6" name="Ink 5">
                <a:extLst>
                  <a:ext uri="{FF2B5EF4-FFF2-40B4-BE49-F238E27FC236}">
                    <a16:creationId xmlns:a16="http://schemas.microsoft.com/office/drawing/2014/main" id="{6AE9CB3A-9DBA-454A-AB1B-87BD989F873B}"/>
                  </a:ext>
                </a:extLst>
              </p:cNvPr>
              <p:cNvPicPr/>
              <p:nvPr/>
            </p:nvPicPr>
            <p:blipFill>
              <a:blip r:embed="rId4"/>
              <a:stretch>
                <a:fillRect/>
              </a:stretch>
            </p:blipFill>
            <p:spPr>
              <a:xfrm>
                <a:off x="3451063" y="10310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DD03D99-E18B-5540-952F-6873B84D56DD}"/>
                  </a:ext>
                </a:extLst>
              </p14:cNvPr>
              <p14:cNvContentPartPr/>
              <p14:nvPr/>
            </p14:nvContentPartPr>
            <p14:xfrm>
              <a:off x="1237783" y="3270214"/>
              <a:ext cx="360" cy="360"/>
            </p14:xfrm>
          </p:contentPart>
        </mc:Choice>
        <mc:Fallback xmlns="">
          <p:pic>
            <p:nvPicPr>
              <p:cNvPr id="10" name="Ink 9">
                <a:extLst>
                  <a:ext uri="{FF2B5EF4-FFF2-40B4-BE49-F238E27FC236}">
                    <a16:creationId xmlns:a16="http://schemas.microsoft.com/office/drawing/2014/main" id="{5DD03D99-E18B-5540-952F-6873B84D56DD}"/>
                  </a:ext>
                </a:extLst>
              </p:cNvPr>
              <p:cNvPicPr/>
              <p:nvPr/>
            </p:nvPicPr>
            <p:blipFill>
              <a:blip r:embed="rId4"/>
              <a:stretch>
                <a:fillRect/>
              </a:stretch>
            </p:blipFill>
            <p:spPr>
              <a:xfrm>
                <a:off x="1233463" y="3265894"/>
                <a:ext cx="9000" cy="9000"/>
              </a:xfrm>
              <a:prstGeom prst="rect">
                <a:avLst/>
              </a:prstGeom>
            </p:spPr>
          </p:pic>
        </mc:Fallback>
      </mc:AlternateContent>
      <p:cxnSp>
        <p:nvCxnSpPr>
          <p:cNvPr id="12" name="Straight Arrow Connector 11">
            <a:extLst>
              <a:ext uri="{FF2B5EF4-FFF2-40B4-BE49-F238E27FC236}">
                <a16:creationId xmlns:a16="http://schemas.microsoft.com/office/drawing/2014/main" id="{560BB18F-8476-2E4A-8B47-6BF97115DE69}"/>
              </a:ext>
            </a:extLst>
          </p:cNvPr>
          <p:cNvCxnSpPr>
            <a:cxnSpLocks/>
          </p:cNvCxnSpPr>
          <p:nvPr/>
        </p:nvCxnSpPr>
        <p:spPr>
          <a:xfrm flipV="1">
            <a:off x="2749616" y="3562601"/>
            <a:ext cx="0" cy="445425"/>
          </a:xfrm>
          <a:prstGeom prst="straightConnector1">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7CB9DA-6A2E-7F4C-A870-F7CFDF47C8BB}"/>
              </a:ext>
            </a:extLst>
          </p:cNvPr>
          <p:cNvCxnSpPr>
            <a:cxnSpLocks/>
          </p:cNvCxnSpPr>
          <p:nvPr/>
        </p:nvCxnSpPr>
        <p:spPr>
          <a:xfrm flipV="1">
            <a:off x="2749616" y="4364708"/>
            <a:ext cx="0" cy="814001"/>
          </a:xfrm>
          <a:prstGeom prst="straightConnector1">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AF97C25-DF57-8046-9FA5-F5D5F44A6382}"/>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09600" y="1079500"/>
            <a:ext cx="10972800" cy="5726370"/>
          </a:xfrm>
          <a:prstGeom prst="rect">
            <a:avLst/>
          </a:prstGeom>
          <a:ln w="12700">
            <a:solidFill>
              <a:srgbClr val="002060"/>
            </a:solidFill>
          </a:ln>
        </p:spPr>
      </p:pic>
    </p:spTree>
    <p:extLst>
      <p:ext uri="{BB962C8B-B14F-4D97-AF65-F5344CB8AC3E}">
        <p14:creationId xmlns:p14="http://schemas.microsoft.com/office/powerpoint/2010/main" val="1041267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9D5-6A6B-124E-98C9-62B97659B6E2}"/>
              </a:ext>
            </a:extLst>
          </p:cNvPr>
          <p:cNvSpPr>
            <a:spLocks noGrp="1"/>
          </p:cNvSpPr>
          <p:nvPr>
            <p:ph type="title"/>
          </p:nvPr>
        </p:nvSpPr>
        <p:spPr>
          <a:xfrm>
            <a:off x="0" y="228600"/>
            <a:ext cx="12191999" cy="800556"/>
          </a:xfrm>
        </p:spPr>
        <p:txBody>
          <a:bodyPr>
            <a:noAutofit/>
          </a:bodyPr>
          <a:lstStyle/>
          <a:p>
            <a:r>
              <a:rPr lang="en-US" sz="5400">
                <a:solidFill>
                  <a:srgbClr val="002060"/>
                </a:solidFill>
              </a:rPr>
              <a:t>Descriptive: early data insights</a:t>
            </a:r>
          </a:p>
        </p:txBody>
      </p:sp>
      <p:pic>
        <p:nvPicPr>
          <p:cNvPr id="3" name="Utilization Video.mp4">
            <a:hlinkClick r:id="" action="ppaction://media"/>
            <a:extLst>
              <a:ext uri="{FF2B5EF4-FFF2-40B4-BE49-F238E27FC236}">
                <a16:creationId xmlns:a16="http://schemas.microsoft.com/office/drawing/2014/main" id="{B428998D-0A67-1E4E-922A-6FAB9B10F1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7149" y="2871517"/>
            <a:ext cx="2388368" cy="2344948"/>
          </a:xfrm>
          <a:prstGeom prst="rect">
            <a:avLst/>
          </a:prstGeom>
          <a:ln>
            <a:noFill/>
          </a:ln>
        </p:spPr>
      </p:pic>
      <p:sp>
        <p:nvSpPr>
          <p:cNvPr id="4" name="Rectangle 3">
            <a:extLst>
              <a:ext uri="{FF2B5EF4-FFF2-40B4-BE49-F238E27FC236}">
                <a16:creationId xmlns:a16="http://schemas.microsoft.com/office/drawing/2014/main" id="{FF776F3E-DDC9-3A45-8CE2-7DEBC25BBEFC}"/>
              </a:ext>
            </a:extLst>
          </p:cNvPr>
          <p:cNvSpPr/>
          <p:nvPr/>
        </p:nvSpPr>
        <p:spPr>
          <a:xfrm>
            <a:off x="558865" y="2769806"/>
            <a:ext cx="2430994" cy="2440287"/>
          </a:xfrm>
          <a:prstGeom prst="rect">
            <a:avLst/>
          </a:prstGeom>
          <a:noFill/>
          <a:ln w="127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sym typeface="Helvetica Light"/>
            </a:endParaRPr>
          </a:p>
        </p:txBody>
      </p:sp>
      <p:grpSp>
        <p:nvGrpSpPr>
          <p:cNvPr id="22" name="Group 21">
            <a:extLst>
              <a:ext uri="{FF2B5EF4-FFF2-40B4-BE49-F238E27FC236}">
                <a16:creationId xmlns:a16="http://schemas.microsoft.com/office/drawing/2014/main" id="{7274E0DF-A404-7847-8FEB-837511C9FC33}"/>
              </a:ext>
            </a:extLst>
          </p:cNvPr>
          <p:cNvGrpSpPr/>
          <p:nvPr/>
        </p:nvGrpSpPr>
        <p:grpSpPr>
          <a:xfrm>
            <a:off x="3402841" y="1263391"/>
            <a:ext cx="5386318" cy="5522420"/>
            <a:chOff x="4989888" y="1135396"/>
            <a:chExt cx="5386318" cy="5522420"/>
          </a:xfrm>
        </p:grpSpPr>
        <p:grpSp>
          <p:nvGrpSpPr>
            <p:cNvPr id="20" name="Group 19">
              <a:extLst>
                <a:ext uri="{FF2B5EF4-FFF2-40B4-BE49-F238E27FC236}">
                  <a16:creationId xmlns:a16="http://schemas.microsoft.com/office/drawing/2014/main" id="{7F8050B9-3224-C44A-B176-059E22003038}"/>
                </a:ext>
              </a:extLst>
            </p:cNvPr>
            <p:cNvGrpSpPr/>
            <p:nvPr/>
          </p:nvGrpSpPr>
          <p:grpSpPr>
            <a:xfrm>
              <a:off x="4989888" y="1135396"/>
              <a:ext cx="5267070" cy="5403923"/>
              <a:chOff x="4330982" y="1241451"/>
              <a:chExt cx="5267070" cy="5403923"/>
            </a:xfrm>
          </p:grpSpPr>
          <p:grpSp>
            <p:nvGrpSpPr>
              <p:cNvPr id="19" name="Group 18">
                <a:extLst>
                  <a:ext uri="{FF2B5EF4-FFF2-40B4-BE49-F238E27FC236}">
                    <a16:creationId xmlns:a16="http://schemas.microsoft.com/office/drawing/2014/main" id="{EC86991B-4C48-074F-A429-0FCBE6A8F2D7}"/>
                  </a:ext>
                </a:extLst>
              </p:cNvPr>
              <p:cNvGrpSpPr/>
              <p:nvPr/>
            </p:nvGrpSpPr>
            <p:grpSpPr>
              <a:xfrm>
                <a:off x="4330982" y="1241451"/>
                <a:ext cx="5267070" cy="5403923"/>
                <a:chOff x="4330982" y="1241451"/>
                <a:chExt cx="5267070" cy="5403923"/>
              </a:xfrm>
            </p:grpSpPr>
            <p:grpSp>
              <p:nvGrpSpPr>
                <p:cNvPr id="9" name="Group 8">
                  <a:extLst>
                    <a:ext uri="{FF2B5EF4-FFF2-40B4-BE49-F238E27FC236}">
                      <a16:creationId xmlns:a16="http://schemas.microsoft.com/office/drawing/2014/main" id="{D115F622-642D-F141-A18F-2ED1A68F4FBA}"/>
                    </a:ext>
                  </a:extLst>
                </p:cNvPr>
                <p:cNvGrpSpPr>
                  <a:grpSpLocks noChangeAspect="1"/>
                </p:cNvGrpSpPr>
                <p:nvPr/>
              </p:nvGrpSpPr>
              <p:grpSpPr>
                <a:xfrm>
                  <a:off x="4330982" y="1600185"/>
                  <a:ext cx="5212080" cy="4581421"/>
                  <a:chOff x="5629965" y="1365366"/>
                  <a:chExt cx="4985714" cy="4532981"/>
                </a:xfrm>
              </p:grpSpPr>
              <p:pic>
                <p:nvPicPr>
                  <p:cNvPr id="6" name="Picture 5">
                    <a:extLst>
                      <a:ext uri="{FF2B5EF4-FFF2-40B4-BE49-F238E27FC236}">
                        <a16:creationId xmlns:a16="http://schemas.microsoft.com/office/drawing/2014/main" id="{7D325368-51FE-2048-8670-D8856F19A49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483539" y="1365366"/>
                    <a:ext cx="4132140" cy="4532981"/>
                  </a:xfrm>
                  <a:prstGeom prst="rect">
                    <a:avLst/>
                  </a:prstGeom>
                  <a:ln>
                    <a:noFill/>
                  </a:ln>
                </p:spPr>
              </p:pic>
              <p:sp>
                <p:nvSpPr>
                  <p:cNvPr id="8" name="TextBox 7">
                    <a:extLst>
                      <a:ext uri="{FF2B5EF4-FFF2-40B4-BE49-F238E27FC236}">
                        <a16:creationId xmlns:a16="http://schemas.microsoft.com/office/drawing/2014/main" id="{EE75E2B9-12F0-F14D-BFA2-BE2D8EB3F324}"/>
                      </a:ext>
                    </a:extLst>
                  </p:cNvPr>
                  <p:cNvSpPr txBox="1"/>
                  <p:nvPr/>
                </p:nvSpPr>
                <p:spPr>
                  <a:xfrm>
                    <a:off x="5629965" y="2303640"/>
                    <a:ext cx="731078"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Helvetica Light"/>
                      </a:rPr>
                      <a:t>1,000</a:t>
                    </a:r>
                  </a:p>
                </p:txBody>
              </p:sp>
              <p:sp>
                <p:nvSpPr>
                  <p:cNvPr id="11" name="TextBox 10">
                    <a:extLst>
                      <a:ext uri="{FF2B5EF4-FFF2-40B4-BE49-F238E27FC236}">
                        <a16:creationId xmlns:a16="http://schemas.microsoft.com/office/drawing/2014/main" id="{648987AD-FD9F-FB42-A0D7-B7C06CB16AAC}"/>
                      </a:ext>
                    </a:extLst>
                  </p:cNvPr>
                  <p:cNvSpPr txBox="1"/>
                  <p:nvPr/>
                </p:nvSpPr>
                <p:spPr>
                  <a:xfrm>
                    <a:off x="5875131" y="3132554"/>
                    <a:ext cx="441738"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Helvetica Light"/>
                      </a:rPr>
                      <a:t>10</a:t>
                    </a:r>
                  </a:p>
                </p:txBody>
              </p:sp>
              <p:sp>
                <p:nvSpPr>
                  <p:cNvPr id="12" name="TextBox 11">
                    <a:extLst>
                      <a:ext uri="{FF2B5EF4-FFF2-40B4-BE49-F238E27FC236}">
                        <a16:creationId xmlns:a16="http://schemas.microsoft.com/office/drawing/2014/main" id="{D01B58FB-80A4-134F-B8C9-5BAC760122A8}"/>
                      </a:ext>
                    </a:extLst>
                  </p:cNvPr>
                  <p:cNvSpPr txBox="1"/>
                  <p:nvPr/>
                </p:nvSpPr>
                <p:spPr>
                  <a:xfrm>
                    <a:off x="5992193" y="4921598"/>
                    <a:ext cx="371061"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sym typeface="Helvetica Light"/>
                      </a:rPr>
                      <a:t>.1</a:t>
                    </a:r>
                  </a:p>
                </p:txBody>
              </p:sp>
            </p:grpSp>
            <p:sp>
              <p:nvSpPr>
                <p:cNvPr id="14" name="TextBox 13">
                  <a:extLst>
                    <a:ext uri="{FF2B5EF4-FFF2-40B4-BE49-F238E27FC236}">
                      <a16:creationId xmlns:a16="http://schemas.microsoft.com/office/drawing/2014/main" id="{3C9784B8-B967-BF48-BF94-0EB03F81DED5}"/>
                    </a:ext>
                  </a:extLst>
                </p:cNvPr>
                <p:cNvSpPr txBox="1"/>
                <p:nvPr/>
              </p:nvSpPr>
              <p:spPr>
                <a:xfrm>
                  <a:off x="5358671" y="6276042"/>
                  <a:ext cx="4239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    Fire Units     Medical Units     Other</a:t>
                  </a:r>
                </a:p>
              </p:txBody>
            </p:sp>
            <p:sp>
              <p:nvSpPr>
                <p:cNvPr id="15" name="TextBox 14">
                  <a:extLst>
                    <a:ext uri="{FF2B5EF4-FFF2-40B4-BE49-F238E27FC236}">
                      <a16:creationId xmlns:a16="http://schemas.microsoft.com/office/drawing/2014/main" id="{52D46664-AB0A-4246-B5C6-89B39CB23B3B}"/>
                    </a:ext>
                  </a:extLst>
                </p:cNvPr>
                <p:cNvSpPr txBox="1"/>
                <p:nvPr/>
              </p:nvSpPr>
              <p:spPr>
                <a:xfrm>
                  <a:off x="6301594" y="1241451"/>
                  <a:ext cx="22926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ITC Franklin Gothic Std Book" panose="020B0504030503020204" pitchFamily="34" charset="0"/>
                      <a:ea typeface="+mn-ea"/>
                      <a:cs typeface="+mn-cs"/>
                    </a:rPr>
                    <a:t>Minutes on Call</a:t>
                  </a:r>
                </a:p>
              </p:txBody>
            </p:sp>
          </p:grpSp>
          <p:sp>
            <p:nvSpPr>
              <p:cNvPr id="16" name="Rectangle 15">
                <a:extLst>
                  <a:ext uri="{FF2B5EF4-FFF2-40B4-BE49-F238E27FC236}">
                    <a16:creationId xmlns:a16="http://schemas.microsoft.com/office/drawing/2014/main" id="{82F0C801-747C-7D40-A33A-CAAA94B118BF}"/>
                  </a:ext>
                </a:extLst>
              </p:cNvPr>
              <p:cNvSpPr/>
              <p:nvPr/>
            </p:nvSpPr>
            <p:spPr>
              <a:xfrm>
                <a:off x="8526974" y="6329830"/>
                <a:ext cx="134471" cy="214537"/>
              </a:xfrm>
              <a:prstGeom prst="rect">
                <a:avLst/>
              </a:prstGeom>
              <a:solidFill>
                <a:srgbClr val="98FE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E1CC7EF-309B-294F-9137-D272F32688AE}"/>
                  </a:ext>
                </a:extLst>
              </p:cNvPr>
              <p:cNvSpPr/>
              <p:nvPr/>
            </p:nvSpPr>
            <p:spPr>
              <a:xfrm>
                <a:off x="6822141" y="6329830"/>
                <a:ext cx="134471" cy="214537"/>
              </a:xfrm>
              <a:prstGeom prst="rect">
                <a:avLst/>
              </a:prstGeom>
              <a:solidFill>
                <a:srgbClr val="8BC0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06DF6D7-8281-FE4A-84A5-E04B9BE5A718}"/>
                  </a:ext>
                </a:extLst>
              </p:cNvPr>
              <p:cNvSpPr/>
              <p:nvPr/>
            </p:nvSpPr>
            <p:spPr>
              <a:xfrm>
                <a:off x="5508816" y="6329830"/>
                <a:ext cx="134471" cy="214537"/>
              </a:xfrm>
              <a:prstGeom prst="rect">
                <a:avLst/>
              </a:prstGeom>
              <a:solidFill>
                <a:srgbClr val="E9C0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06DFBB92-19FF-D842-A757-D3670305D5F6}"/>
                </a:ext>
              </a:extLst>
            </p:cNvPr>
            <p:cNvSpPr/>
            <p:nvPr/>
          </p:nvSpPr>
          <p:spPr>
            <a:xfrm>
              <a:off x="4989888" y="1135396"/>
              <a:ext cx="5386318" cy="55224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51648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3353" y="425549"/>
            <a:ext cx="11356848" cy="673376"/>
          </a:xfrm>
          <a:prstGeom prst="rect">
            <a:avLst/>
          </a:prstGeom>
        </p:spPr>
        <p:txBody>
          <a:bodyPr>
            <a:noAutofit/>
          </a:bodyPr>
          <a:lstStyle/>
          <a:p>
            <a:pPr rtl="0">
              <a:spcBef>
                <a:spcPts val="0"/>
              </a:spcBef>
              <a:buSzTx/>
            </a:pPr>
            <a:r>
              <a:rPr lang="en-US" sz="5400" cap="none" dirty="0">
                <a:solidFill>
                  <a:srgbClr val="002060"/>
                </a:solidFill>
                <a:latin typeface="Arial" panose="020B0604020202020204" pitchFamily="34" charset="0"/>
                <a:cs typeface="Arial" panose="020B0604020202020204" pitchFamily="34" charset="0"/>
              </a:rPr>
              <a:t>Biocomplexity Institute</a:t>
            </a:r>
          </a:p>
        </p:txBody>
      </p:sp>
      <p:sp>
        <p:nvSpPr>
          <p:cNvPr id="7" name="TextBox 6">
            <a:extLst>
              <a:ext uri="{FF2B5EF4-FFF2-40B4-BE49-F238E27FC236}">
                <a16:creationId xmlns:a16="http://schemas.microsoft.com/office/drawing/2014/main" id="{B0CE9EBC-7E33-4366-8D99-63F6B9817E28}"/>
              </a:ext>
            </a:extLst>
          </p:cNvPr>
          <p:cNvSpPr txBox="1"/>
          <p:nvPr/>
        </p:nvSpPr>
        <p:spPr>
          <a:xfrm>
            <a:off x="8328736" y="4986032"/>
            <a:ext cx="239513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2060"/>
                </a:solidFill>
                <a:effectLst/>
                <a:uLnTx/>
                <a:uFillTx/>
                <a:latin typeface="Arial" panose="020B0604020202020204" pitchFamily="34" charset="0"/>
                <a:ea typeface="+mn-lt"/>
                <a:cs typeface="Arial" panose="020B0604020202020204" pitchFamily="34" charset="0"/>
                <a:sym typeface="Helvetica Light"/>
              </a:rPr>
              <a:t>Social and Decision Analytics</a:t>
            </a:r>
          </a:p>
        </p:txBody>
      </p:sp>
      <p:sp>
        <p:nvSpPr>
          <p:cNvPr id="14" name="TextBox 13">
            <a:extLst>
              <a:ext uri="{FF2B5EF4-FFF2-40B4-BE49-F238E27FC236}">
                <a16:creationId xmlns:a16="http://schemas.microsoft.com/office/drawing/2014/main" id="{5887457E-A84A-C041-9D90-448E32AA69AB}"/>
              </a:ext>
            </a:extLst>
          </p:cNvPr>
          <p:cNvSpPr txBox="1"/>
          <p:nvPr/>
        </p:nvSpPr>
        <p:spPr>
          <a:xfrm>
            <a:off x="4491405" y="4986032"/>
            <a:ext cx="336159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2060"/>
                </a:solidFill>
                <a:effectLst/>
                <a:uLnTx/>
                <a:uFillTx/>
                <a:latin typeface="Arial" panose="020B0604020202020204" pitchFamily="34" charset="0"/>
                <a:ea typeface="+mn-lt"/>
                <a:cs typeface="Arial" panose="020B0604020202020204" pitchFamily="34" charset="0"/>
                <a:sym typeface="Helvetica Light"/>
              </a:rPr>
              <a:t>Network Systems Science </a:t>
            </a:r>
          </a:p>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2060"/>
                </a:solidFill>
                <a:effectLst/>
                <a:uLnTx/>
                <a:uFillTx/>
                <a:latin typeface="Arial" panose="020B0604020202020204" pitchFamily="34" charset="0"/>
                <a:ea typeface="+mn-lt"/>
                <a:cs typeface="Arial" panose="020B0604020202020204" pitchFamily="34" charset="0"/>
                <a:sym typeface="Helvetica Light"/>
              </a:rPr>
              <a:t>and Advanced Computing </a:t>
            </a:r>
          </a:p>
        </p:txBody>
      </p:sp>
      <p:sp>
        <p:nvSpPr>
          <p:cNvPr id="15" name="TextBox 14">
            <a:extLst>
              <a:ext uri="{FF2B5EF4-FFF2-40B4-BE49-F238E27FC236}">
                <a16:creationId xmlns:a16="http://schemas.microsoft.com/office/drawing/2014/main" id="{441A0858-74E2-794D-B0FB-36CD4C00543D}"/>
              </a:ext>
            </a:extLst>
          </p:cNvPr>
          <p:cNvSpPr txBox="1"/>
          <p:nvPr/>
        </p:nvSpPr>
        <p:spPr>
          <a:xfrm>
            <a:off x="1801850" y="4986032"/>
            <a:ext cx="188794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2060"/>
                </a:solidFill>
                <a:effectLst/>
                <a:uLnTx/>
                <a:uFillTx/>
                <a:latin typeface="Arial" panose="020B0604020202020204" pitchFamily="34" charset="0"/>
                <a:ea typeface="+mn-lt"/>
                <a:cs typeface="Arial" panose="020B0604020202020204" pitchFamily="34" charset="0"/>
                <a:sym typeface="Helvetica Light"/>
              </a:rPr>
              <a:t>Mathematical Biocomplexity</a:t>
            </a:r>
          </a:p>
        </p:txBody>
      </p:sp>
      <p:pic>
        <p:nvPicPr>
          <p:cNvPr id="23" name="Picture 22">
            <a:extLst>
              <a:ext uri="{FF2B5EF4-FFF2-40B4-BE49-F238E27FC236}">
                <a16:creationId xmlns:a16="http://schemas.microsoft.com/office/drawing/2014/main" id="{A7901501-10A1-724F-AB94-946CF54EB1FA}"/>
              </a:ext>
            </a:extLst>
          </p:cNvPr>
          <p:cNvPicPr>
            <a:picLocks noChangeAspect="1"/>
          </p:cNvPicPr>
          <p:nvPr/>
        </p:nvPicPr>
        <p:blipFill>
          <a:blip r:embed="rId3">
            <a:grayscl/>
            <a:extLst>
              <a:ext uri="{28A0092B-C50C-407E-A947-70E740481C1C}">
                <a14:useLocalDpi xmlns:a14="http://schemas.microsoft.com/office/drawing/2010/main"/>
              </a:ext>
            </a:extLst>
          </a:blip>
          <a:stretch>
            <a:fillRect/>
          </a:stretch>
        </p:blipFill>
        <p:spPr>
          <a:xfrm>
            <a:off x="1558612" y="2590543"/>
            <a:ext cx="2314563" cy="2309054"/>
          </a:xfrm>
          <a:prstGeom prst="ellipse">
            <a:avLst/>
          </a:prstGeom>
          <a:noFill/>
          <a:ln w="190500" cap="rnd">
            <a:solidFill>
              <a:schemeClr val="bg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4" name="Rectangle 23">
            <a:extLst>
              <a:ext uri="{FF2B5EF4-FFF2-40B4-BE49-F238E27FC236}">
                <a16:creationId xmlns:a16="http://schemas.microsoft.com/office/drawing/2014/main" id="{3FBD2020-E59F-AE4B-8E94-12F2D8A508D6}"/>
              </a:ext>
            </a:extLst>
          </p:cNvPr>
          <p:cNvSpPr/>
          <p:nvPr/>
        </p:nvSpPr>
        <p:spPr>
          <a:xfrm>
            <a:off x="520299" y="1261938"/>
            <a:ext cx="11356848" cy="954107"/>
          </a:xfrm>
          <a:prstGeom prst="rect">
            <a:avLst/>
          </a:prstGeom>
        </p:spPr>
        <p:txBody>
          <a:bodyPr wrap="square">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2060"/>
                </a:solidFill>
                <a:effectLst/>
                <a:uLnTx/>
                <a:uFillTx/>
                <a:latin typeface="Arial" panose="020B0604020202020204" pitchFamily="34" charset="0"/>
                <a:cs typeface="Arial" panose="020B0604020202020204" pitchFamily="34" charset="0"/>
                <a:sym typeface="Helvetica Light"/>
              </a:rPr>
              <a:t>Team science exploring the behavior of massively interacting living systems to develop practical solutions to real-world problems.  </a:t>
            </a:r>
          </a:p>
        </p:txBody>
      </p:sp>
      <p:pic>
        <p:nvPicPr>
          <p:cNvPr id="26" name="Picture 25">
            <a:extLst>
              <a:ext uri="{FF2B5EF4-FFF2-40B4-BE49-F238E27FC236}">
                <a16:creationId xmlns:a16="http://schemas.microsoft.com/office/drawing/2014/main" id="{606622D3-4953-BD44-AA2D-DA9100A277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18826" y="2585034"/>
            <a:ext cx="2314563" cy="2314563"/>
          </a:xfrm>
          <a:prstGeom prst="ellipse">
            <a:avLst/>
          </a:prstGeom>
          <a:noFill/>
          <a:ln w="190500" cap="rnd">
            <a:solidFill>
              <a:schemeClr val="bg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8" name="Picture 27">
            <a:extLst>
              <a:ext uri="{FF2B5EF4-FFF2-40B4-BE49-F238E27FC236}">
                <a16:creationId xmlns:a16="http://schemas.microsoft.com/office/drawing/2014/main" id="{CDEE3BCC-3CB7-5F41-BAD2-A7760B79CB4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968752" y="2590543"/>
            <a:ext cx="2315728" cy="2309054"/>
          </a:xfrm>
          <a:prstGeom prst="ellipse">
            <a:avLst/>
          </a:prstGeom>
          <a:noFill/>
          <a:ln w="190500" cap="rnd">
            <a:solidFill>
              <a:schemeClr val="bg1"/>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30" name="Picture 29">
            <a:extLst>
              <a:ext uri="{FF2B5EF4-FFF2-40B4-BE49-F238E27FC236}">
                <a16:creationId xmlns:a16="http://schemas.microsoft.com/office/drawing/2014/main" id="{1EC0EF95-D0D0-B248-B108-5ED605514F1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948588" y="5992567"/>
            <a:ext cx="2661725" cy="565161"/>
          </a:xfrm>
          <a:prstGeom prst="rect">
            <a:avLst/>
          </a:prstGeom>
        </p:spPr>
      </p:pic>
      <p:sp>
        <p:nvSpPr>
          <p:cNvPr id="31" name="Left Bracket 30">
            <a:extLst>
              <a:ext uri="{FF2B5EF4-FFF2-40B4-BE49-F238E27FC236}">
                <a16:creationId xmlns:a16="http://schemas.microsoft.com/office/drawing/2014/main" id="{B79DB4BD-50F1-DA49-B206-27F568A141F5}"/>
              </a:ext>
            </a:extLst>
          </p:cNvPr>
          <p:cNvSpPr/>
          <p:nvPr/>
        </p:nvSpPr>
        <p:spPr>
          <a:xfrm rot="16200000">
            <a:off x="6097648" y="1896030"/>
            <a:ext cx="202151" cy="7662291"/>
          </a:xfrm>
          <a:prstGeom prst="leftBracket">
            <a:avLst/>
          </a:prstGeom>
          <a:noFill/>
          <a:ln w="3175" cap="flat">
            <a:solidFill>
              <a:schemeClr val="accent4"/>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marL="0" marR="0" lvl="0" indent="0" algn="l" defTabSz="457200" rtl="0" eaLnBrk="1" fontAlgn="auto" latinLnBrk="1" hangingPunct="0">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Helvetica Light"/>
              <a:ea typeface="+mn-ea"/>
              <a:cs typeface="+mn-cs"/>
              <a:sym typeface="Helvetica Light"/>
            </a:endParaRPr>
          </a:p>
        </p:txBody>
      </p:sp>
      <p:sp>
        <p:nvSpPr>
          <p:cNvPr id="12" name="TextBox 11">
            <a:extLst>
              <a:ext uri="{FF2B5EF4-FFF2-40B4-BE49-F238E27FC236}">
                <a16:creationId xmlns:a16="http://schemas.microsoft.com/office/drawing/2014/main" id="{911B40BA-493E-BA4E-A054-2AED63488322}"/>
              </a:ext>
            </a:extLst>
          </p:cNvPr>
          <p:cNvSpPr txBox="1"/>
          <p:nvPr/>
        </p:nvSpPr>
        <p:spPr>
          <a:xfrm>
            <a:off x="11812252" y="6430781"/>
            <a:ext cx="30168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404247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0A3C269-9FC2-9D42-89AE-66BCD31CE740}"/>
              </a:ext>
            </a:extLst>
          </p:cNvPr>
          <p:cNvSpPr txBox="1"/>
          <p:nvPr/>
        </p:nvSpPr>
        <p:spPr>
          <a:xfrm>
            <a:off x="372979" y="393192"/>
            <a:ext cx="4541921" cy="143122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Types of Analyses</a:t>
            </a:r>
          </a:p>
        </p:txBody>
      </p:sp>
      <p:pic>
        <p:nvPicPr>
          <p:cNvPr id="6" name="Picture 5">
            <a:extLst>
              <a:ext uri="{FF2B5EF4-FFF2-40B4-BE49-F238E27FC236}">
                <a16:creationId xmlns:a16="http://schemas.microsoft.com/office/drawing/2014/main" id="{1E94C8D2-A7CA-124F-B07F-FDDF4639EEA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35227" y="47785"/>
            <a:ext cx="7589520" cy="6810215"/>
          </a:xfrm>
          <a:prstGeom prst="rect">
            <a:avLst/>
          </a:prstGeom>
        </p:spPr>
      </p:pic>
    </p:spTree>
    <p:extLst>
      <p:ext uri="{BB962C8B-B14F-4D97-AF65-F5344CB8AC3E}">
        <p14:creationId xmlns:p14="http://schemas.microsoft.com/office/powerpoint/2010/main" val="4042749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864D006-A058-0C4F-AD94-339259426921}"/>
              </a:ext>
            </a:extLst>
          </p:cNvPr>
          <p:cNvSpPr/>
          <p:nvPr/>
        </p:nvSpPr>
        <p:spPr>
          <a:xfrm>
            <a:off x="382563" y="979714"/>
            <a:ext cx="7201116" cy="5649795"/>
          </a:xfrm>
          <a:prstGeom prst="rect">
            <a:avLst/>
          </a:prstGeom>
          <a:noFill/>
          <a:ln w="285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9728AEB-78B0-514E-945D-FDA9804E91A1}"/>
              </a:ext>
            </a:extLst>
          </p:cNvPr>
          <p:cNvGrpSpPr>
            <a:grpSpLocks noChangeAspect="1"/>
          </p:cNvGrpSpPr>
          <p:nvPr/>
        </p:nvGrpSpPr>
        <p:grpSpPr>
          <a:xfrm>
            <a:off x="5328620" y="1777652"/>
            <a:ext cx="5061085" cy="4794141"/>
            <a:chOff x="25483376" y="14985254"/>
            <a:chExt cx="3677491" cy="3421962"/>
          </a:xfrm>
          <a:effectLst>
            <a:outerShdw blurRad="50800" dist="38100" dir="2700000" algn="tl" rotWithShape="0">
              <a:prstClr val="black">
                <a:alpha val="40000"/>
              </a:prstClr>
            </a:outerShdw>
          </a:effectLst>
        </p:grpSpPr>
        <p:pic>
          <p:nvPicPr>
            <p:cNvPr id="9" name="Picture 8">
              <a:extLst>
                <a:ext uri="{FF2B5EF4-FFF2-40B4-BE49-F238E27FC236}">
                  <a16:creationId xmlns:a16="http://schemas.microsoft.com/office/drawing/2014/main" id="{7A974EB4-29D4-A04D-B3DF-4F979C912B7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598046" y="17549113"/>
              <a:ext cx="1146258" cy="781264"/>
            </a:xfrm>
            <a:prstGeom prst="rect">
              <a:avLst/>
            </a:prstGeom>
            <a:ln w="12700" cmpd="sng">
              <a:solidFill>
                <a:schemeClr val="tx1"/>
              </a:solidFill>
            </a:ln>
          </p:spPr>
        </p:pic>
        <p:pic>
          <p:nvPicPr>
            <p:cNvPr id="8" name="Picture 7">
              <a:extLst>
                <a:ext uri="{FF2B5EF4-FFF2-40B4-BE49-F238E27FC236}">
                  <a16:creationId xmlns:a16="http://schemas.microsoft.com/office/drawing/2014/main" id="{7EDA64A2-29C9-2240-BE4E-84BE5201E43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483376" y="14985254"/>
              <a:ext cx="3677491" cy="3421962"/>
            </a:xfrm>
            <a:prstGeom prst="rect">
              <a:avLst/>
            </a:prstGeom>
            <a:ln w="12700" cmpd="sng">
              <a:solidFill>
                <a:schemeClr val="tx1"/>
              </a:solidFill>
            </a:ln>
          </p:spPr>
        </p:pic>
      </p:grpSp>
      <p:sp>
        <p:nvSpPr>
          <p:cNvPr id="10" name="Title 1">
            <a:extLst>
              <a:ext uri="{FF2B5EF4-FFF2-40B4-BE49-F238E27FC236}">
                <a16:creationId xmlns:a16="http://schemas.microsoft.com/office/drawing/2014/main" id="{0BE6E66D-4DA0-1D4A-B4DE-D2B0096009A1}"/>
              </a:ext>
            </a:extLst>
          </p:cNvPr>
          <p:cNvSpPr>
            <a:spLocks noGrp="1"/>
          </p:cNvSpPr>
          <p:nvPr>
            <p:ph type="title"/>
          </p:nvPr>
        </p:nvSpPr>
        <p:spPr>
          <a:xfrm>
            <a:off x="513635" y="2126255"/>
            <a:ext cx="3992199" cy="1143000"/>
          </a:xfrm>
        </p:spPr>
        <p:txBody>
          <a:bodyPr>
            <a:noAutofit/>
          </a:bodyPr>
          <a:lstStyle/>
          <a:p>
            <a:pPr algn="ctr"/>
            <a:r>
              <a:rPr lang="en-US" sz="3600" b="1">
                <a:latin typeface="ITC Franklin Gothic Std Book" panose="020B0504030503020204" pitchFamily="34" charset="0"/>
              </a:rPr>
              <a:t>Citizen Safety: Operation Firesafe</a:t>
            </a:r>
            <a:br>
              <a:rPr lang="en-US" sz="3600" b="1">
                <a:latin typeface="ITC Franklin Gothic Std Book" panose="020B0504030503020204" pitchFamily="34" charset="0"/>
              </a:rPr>
            </a:br>
            <a:r>
              <a:rPr lang="en-US" sz="3600">
                <a:latin typeface="ITC Franklin Gothic Std Book"/>
              </a:rPr>
              <a:t> </a:t>
            </a:r>
            <a:br>
              <a:rPr lang="en-US" sz="3600">
                <a:latin typeface="ITC Franklin Gothic Std Book"/>
              </a:rPr>
            </a:br>
            <a:endParaRPr lang="en-US" sz="3600"/>
          </a:p>
        </p:txBody>
      </p:sp>
      <p:sp>
        <p:nvSpPr>
          <p:cNvPr id="18" name="Title 1">
            <a:extLst>
              <a:ext uri="{FF2B5EF4-FFF2-40B4-BE49-F238E27FC236}">
                <a16:creationId xmlns:a16="http://schemas.microsoft.com/office/drawing/2014/main" id="{183FEDB1-B4CB-414C-96DB-D9051F039DCB}"/>
              </a:ext>
            </a:extLst>
          </p:cNvPr>
          <p:cNvSpPr txBox="1">
            <a:spLocks/>
          </p:cNvSpPr>
          <p:nvPr/>
        </p:nvSpPr>
        <p:spPr>
          <a:xfrm>
            <a:off x="996110" y="3370217"/>
            <a:ext cx="3027250" cy="1883951"/>
          </a:xfrm>
          <a:prstGeom prst="rect">
            <a:avLst/>
          </a:prstGeom>
          <a:noFill/>
          <a:ln w="12700">
            <a:solidFill>
              <a:srgbClr val="002060"/>
            </a:solidFill>
          </a:ln>
        </p:spPr>
        <p:txBody>
          <a:bodyPr vert="horz" lIns="91440" tIns="45720" rIns="91440" bIns="45720" rtlCol="0" anchor="ctr">
            <a:noAutofit/>
          </a:bodyPr>
          <a:lstStyle>
            <a:lvl1pPr algn="r" defTabSz="609585" rtl="0" eaLnBrk="1" latinLnBrk="0" hangingPunct="1">
              <a:spcBef>
                <a:spcPct val="0"/>
              </a:spcBef>
              <a:buNone/>
              <a:defRPr sz="4267" b="0" kern="1200">
                <a:solidFill>
                  <a:schemeClr val="tx1"/>
                </a:solidFill>
                <a:latin typeface="Gill Sans"/>
                <a:ea typeface="+mj-ea"/>
                <a:cs typeface="Gill San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br>
              <a:rPr kumimoji="0" lang="en-US" sz="2800" b="1" i="0" u="none" strike="noStrike" kern="1200" cap="none" spc="0" normalizeH="0" baseline="0" noProof="0">
                <a:ln>
                  <a:noFill/>
                </a:ln>
                <a:solidFill>
                  <a:prstClr val="black"/>
                </a:solidFill>
                <a:effectLst/>
                <a:uLnTx/>
                <a:uFillTx/>
                <a:latin typeface="ITC Franklin Gothic Std Book" panose="020B0504030503020204" pitchFamily="34" charset="0"/>
                <a:ea typeface="+mj-ea"/>
                <a:cs typeface="Gill Sans"/>
              </a:rPr>
            </a:br>
            <a:r>
              <a:rPr kumimoji="0" lang="en-US" sz="2800" b="1" i="0" u="none" strike="noStrike" kern="1200" cap="none" spc="0" normalizeH="0" baseline="0" noProof="0">
                <a:ln>
                  <a:noFill/>
                </a:ln>
                <a:solidFill>
                  <a:srgbClr val="ED7D31"/>
                </a:solidFill>
                <a:effectLst/>
                <a:uLnTx/>
                <a:uFillTx/>
                <a:latin typeface="ITC Franklin Gothic Std Book"/>
                <a:ea typeface="+mj-ea"/>
                <a:cs typeface="Gill Sans"/>
              </a:rPr>
              <a:t>Ensure at-risk citizens have smoke detectors. </a:t>
            </a:r>
            <a:br>
              <a:rPr kumimoji="0" lang="en-US" sz="2800" b="0" i="0" u="none" strike="noStrike" kern="1200" cap="none" spc="0" normalizeH="0" baseline="0" noProof="0">
                <a:ln>
                  <a:noFill/>
                </a:ln>
                <a:solidFill>
                  <a:prstClr val="black"/>
                </a:solidFill>
                <a:effectLst/>
                <a:uLnTx/>
                <a:uFillTx/>
                <a:latin typeface="ITC Franklin Gothic Std Book"/>
                <a:ea typeface="+mj-ea"/>
                <a:cs typeface="Gill Sans"/>
              </a:rPr>
            </a:br>
            <a:endParaRPr kumimoji="0" lang="en-US" sz="2800" b="0" i="0" u="none" strike="noStrike" kern="1200" cap="none" spc="0" normalizeH="0" baseline="0" noProof="0">
              <a:ln>
                <a:noFill/>
              </a:ln>
              <a:solidFill>
                <a:prstClr val="black"/>
              </a:solidFill>
              <a:effectLst/>
              <a:uLnTx/>
              <a:uFillTx/>
              <a:latin typeface="Gill Sans"/>
              <a:ea typeface="+mj-ea"/>
              <a:cs typeface="Gill Sans"/>
            </a:endParaRPr>
          </a:p>
        </p:txBody>
      </p:sp>
      <p:sp>
        <p:nvSpPr>
          <p:cNvPr id="11" name="Title 3">
            <a:extLst>
              <a:ext uri="{FF2B5EF4-FFF2-40B4-BE49-F238E27FC236}">
                <a16:creationId xmlns:a16="http://schemas.microsoft.com/office/drawing/2014/main" id="{B0232BDE-6FE1-DD48-9796-9A05A20C571F}"/>
              </a:ext>
            </a:extLst>
          </p:cNvPr>
          <p:cNvSpPr txBox="1">
            <a:spLocks/>
          </p:cNvSpPr>
          <p:nvPr/>
        </p:nvSpPr>
        <p:spPr>
          <a:xfrm>
            <a:off x="0" y="176779"/>
            <a:ext cx="12287536" cy="753121"/>
          </a:xfrm>
        </p:spPr>
        <p:txBody>
          <a:bodyPr/>
          <a:lstStyle>
            <a:lvl1pPr algn="ctr" defTabSz="914400" rtl="0" eaLnBrk="1" latinLnBrk="0" hangingPunct="1">
              <a:lnSpc>
                <a:spcPct val="90000"/>
              </a:lnSpc>
              <a:spcBef>
                <a:spcPct val="0"/>
              </a:spcBef>
              <a:buNone/>
              <a:defRPr sz="4400" b="1" kern="1200">
                <a:solidFill>
                  <a:srgbClr val="E46C0A"/>
                </a:solidFill>
                <a:latin typeface="ITC Franklin Gothic Std Book" panose="020B0504030503020204" pitchFamily="34" charset="0"/>
                <a:ea typeface="+mj-ea"/>
                <a:cs typeface="ITC Franklin Gothic Std Book" panose="020B0504030503020204" pitchFamily="34" charset="0"/>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Ethics matter</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Predictive m</a:t>
            </a:r>
            <a:r>
              <a:rPr kumimoji="0" lang="en-US" sz="5400" b="1" i="0" u="none" strike="noStrike" kern="1200" cap="none" spc="0" normalizeH="0" baseline="0" noProof="0" err="1">
                <a:ln>
                  <a:noFill/>
                </a:ln>
                <a:solidFill>
                  <a:srgbClr val="002060"/>
                </a:solidFill>
                <a:effectLst/>
                <a:uLnTx/>
                <a:uFillTx/>
                <a:latin typeface="ITC Franklin Gothic Std Book" panose="020B0504030503020204" pitchFamily="34" charset="0"/>
                <a:ea typeface="+mj-ea"/>
              </a:rPr>
              <a:t>odel</a:t>
            </a: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 ensuring s</a:t>
            </a:r>
            <a:r>
              <a:rPr kumimoji="0" lang="en-US" sz="5400" b="1" i="0" u="none" strike="noStrike" kern="1200" cap="none" spc="0" normalizeH="0" baseline="0" noProof="0" err="1">
                <a:ln>
                  <a:noFill/>
                </a:ln>
                <a:solidFill>
                  <a:srgbClr val="002060"/>
                </a:solidFill>
                <a:effectLst/>
                <a:uLnTx/>
                <a:uFillTx/>
                <a:latin typeface="ITC Franklin Gothic Std Book" panose="020B0504030503020204" pitchFamily="34" charset="0"/>
                <a:ea typeface="+mj-ea"/>
              </a:rPr>
              <a:t>afety</a:t>
            </a: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  </a:t>
            </a:r>
          </a:p>
        </p:txBody>
      </p:sp>
    </p:spTree>
    <p:extLst>
      <p:ext uri="{BB962C8B-B14F-4D97-AF65-F5344CB8AC3E}">
        <p14:creationId xmlns:p14="http://schemas.microsoft.com/office/powerpoint/2010/main" val="2697204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B3D83FE-C63C-4E43-BBCB-76AE5BE101FC}"/>
              </a:ext>
            </a:extLst>
          </p:cNvPr>
          <p:cNvSpPr txBox="1"/>
          <p:nvPr/>
        </p:nvSpPr>
        <p:spPr>
          <a:xfrm flipH="1">
            <a:off x="810869" y="6402438"/>
            <a:ext cx="47481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77"/>
                <a:ea typeface="+mn-ea"/>
                <a:cs typeface="Helvetica Light"/>
                <a:sym typeface="Helvetica Light"/>
              </a:rPr>
              <a:t>Census Block Level Predictions</a:t>
            </a:r>
          </a:p>
        </p:txBody>
      </p:sp>
      <p:sp>
        <p:nvSpPr>
          <p:cNvPr id="25" name="TextBox 24">
            <a:extLst>
              <a:ext uri="{FF2B5EF4-FFF2-40B4-BE49-F238E27FC236}">
                <a16:creationId xmlns:a16="http://schemas.microsoft.com/office/drawing/2014/main" id="{D4D00EF8-0D5D-1247-A15E-867806232FDD}"/>
              </a:ext>
            </a:extLst>
          </p:cNvPr>
          <p:cNvSpPr txBox="1"/>
          <p:nvPr/>
        </p:nvSpPr>
        <p:spPr>
          <a:xfrm flipH="1">
            <a:off x="6735885" y="6402437"/>
            <a:ext cx="4414654" cy="461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77"/>
                <a:ea typeface="+mn-ea"/>
                <a:cs typeface="Helvetica Light"/>
                <a:sym typeface="Helvetica Light"/>
              </a:rPr>
              <a:t>Housing Unit Level Predictions</a:t>
            </a:r>
          </a:p>
        </p:txBody>
      </p:sp>
      <p:pic>
        <p:nvPicPr>
          <p:cNvPr id="27" name="Picture 26" descr="Untitled 2.png">
            <a:extLst>
              <a:ext uri="{FF2B5EF4-FFF2-40B4-BE49-F238E27FC236}">
                <a16:creationId xmlns:a16="http://schemas.microsoft.com/office/drawing/2014/main" id="{0A39345C-BB02-AA4A-9E40-F61DE3EEDDE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443725" y="1984733"/>
            <a:ext cx="4973575" cy="4391254"/>
          </a:xfrm>
          <a:prstGeom prst="rect">
            <a:avLst/>
          </a:prstGeom>
          <a:ln>
            <a:solidFill>
              <a:schemeClr val="tx1"/>
            </a:solidFill>
          </a:ln>
        </p:spPr>
      </p:pic>
      <p:sp>
        <p:nvSpPr>
          <p:cNvPr id="30" name="Title 3">
            <a:extLst>
              <a:ext uri="{FF2B5EF4-FFF2-40B4-BE49-F238E27FC236}">
                <a16:creationId xmlns:a16="http://schemas.microsoft.com/office/drawing/2014/main" id="{E58482A1-3B9C-3042-AAC2-A216D64D00AD}"/>
              </a:ext>
            </a:extLst>
          </p:cNvPr>
          <p:cNvSpPr txBox="1">
            <a:spLocks/>
          </p:cNvSpPr>
          <p:nvPr/>
        </p:nvSpPr>
        <p:spPr>
          <a:xfrm>
            <a:off x="-22860" y="228600"/>
            <a:ext cx="12214860" cy="2723175"/>
          </a:xfrm>
        </p:spPr>
        <p:txBody>
          <a:bodyPr/>
          <a:lstStyle>
            <a:lvl1pPr algn="ctr" defTabSz="914400" rtl="0" eaLnBrk="1" latinLnBrk="0" hangingPunct="1">
              <a:lnSpc>
                <a:spcPct val="90000"/>
              </a:lnSpc>
              <a:spcBef>
                <a:spcPct val="0"/>
              </a:spcBef>
              <a:buNone/>
              <a:defRPr sz="4400" b="1" kern="1200">
                <a:solidFill>
                  <a:srgbClr val="E46C0A"/>
                </a:solidFill>
                <a:latin typeface="ITC Franklin Gothic Std Book" panose="020B0504030503020204" pitchFamily="34" charset="0"/>
                <a:ea typeface="+mj-ea"/>
                <a:cs typeface="ITC Franklin Gothic Std Book" panose="020B0504030503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Tactical d</a:t>
            </a:r>
            <a:r>
              <a:rPr kumimoji="0" lang="en-US" sz="5400" b="1" i="0" u="none" strike="noStrike" kern="1200" cap="none" spc="0" normalizeH="0" baseline="0" noProof="0" err="1">
                <a:ln>
                  <a:noFill/>
                </a:ln>
                <a:solidFill>
                  <a:srgbClr val="002060"/>
                </a:solidFill>
                <a:effectLst/>
                <a:uLnTx/>
                <a:uFillTx/>
                <a:latin typeface="ITC Franklin Gothic Std Book" panose="020B0504030503020204" pitchFamily="34" charset="0"/>
                <a:ea typeface="+mj-ea"/>
              </a:rPr>
              <a:t>ecisions</a:t>
            </a: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 and actions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a:ln>
                  <a:noFill/>
                </a:ln>
                <a:solidFill>
                  <a:srgbClr val="002060"/>
                </a:solidFill>
                <a:effectLst/>
                <a:uLnTx/>
                <a:uFillTx/>
                <a:latin typeface="ITC Franklin Gothic Std Book" panose="020B0504030503020204" pitchFamily="34" charset="0"/>
                <a:ea typeface="+mj-ea"/>
              </a:rPr>
              <a:t>Predictive probabilities of smoke alarms</a:t>
            </a:r>
          </a:p>
        </p:txBody>
      </p:sp>
      <p:grpSp>
        <p:nvGrpSpPr>
          <p:cNvPr id="2" name="Group 1">
            <a:extLst>
              <a:ext uri="{FF2B5EF4-FFF2-40B4-BE49-F238E27FC236}">
                <a16:creationId xmlns:a16="http://schemas.microsoft.com/office/drawing/2014/main" id="{EFD83A72-853E-1F41-82CB-317194AAC9A4}"/>
              </a:ext>
            </a:extLst>
          </p:cNvPr>
          <p:cNvGrpSpPr/>
          <p:nvPr/>
        </p:nvGrpSpPr>
        <p:grpSpPr>
          <a:xfrm>
            <a:off x="671222" y="1972033"/>
            <a:ext cx="5027449" cy="4391254"/>
            <a:chOff x="671222" y="1972033"/>
            <a:chExt cx="5027449" cy="4391254"/>
          </a:xfrm>
        </p:grpSpPr>
        <p:pic>
          <p:nvPicPr>
            <p:cNvPr id="26" name="Picture 25" descr="Untitled 1.pdf">
              <a:extLst>
                <a:ext uri="{FF2B5EF4-FFF2-40B4-BE49-F238E27FC236}">
                  <a16:creationId xmlns:a16="http://schemas.microsoft.com/office/drawing/2014/main" id="{7F9F2218-102D-B444-8ED5-B4B814C5A349}"/>
                </a:ext>
              </a:extLst>
            </p:cNvPr>
            <p:cNvPicPr>
              <a:picLocks noChangeAspect="1"/>
            </p:cNvPicPr>
            <p:nvPr/>
          </p:nvPicPr>
          <p:blipFill rotWithShape="1">
            <a:blip r:embed="rId4">
              <a:extLst>
                <a:ext uri="{28A0092B-C50C-407E-A947-70E740481C1C}">
                  <a14:useLocalDpi xmlns:a14="http://schemas.microsoft.com/office/drawing/2010/main"/>
                </a:ext>
              </a:extLst>
            </a:blip>
            <a:srcRect l="3014" t="2338" r="2808" b="3018"/>
            <a:stretch/>
          </p:blipFill>
          <p:spPr>
            <a:xfrm>
              <a:off x="671222" y="1972033"/>
              <a:ext cx="5027449" cy="4391254"/>
            </a:xfrm>
            <a:prstGeom prst="rect">
              <a:avLst/>
            </a:prstGeom>
            <a:ln>
              <a:solidFill>
                <a:schemeClr val="tx1"/>
              </a:solidFill>
            </a:ln>
          </p:spPr>
        </p:pic>
        <p:pic>
          <p:nvPicPr>
            <p:cNvPr id="19" name="Picture 18" descr="Untitled 2.png">
              <a:extLst>
                <a:ext uri="{FF2B5EF4-FFF2-40B4-BE49-F238E27FC236}">
                  <a16:creationId xmlns:a16="http://schemas.microsoft.com/office/drawing/2014/main" id="{34B4BD4F-DEF4-C945-B212-6672915BF32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71222" y="4768607"/>
              <a:ext cx="1595717" cy="1577789"/>
            </a:xfrm>
            <a:prstGeom prst="rect">
              <a:avLst/>
            </a:prstGeom>
          </p:spPr>
        </p:pic>
      </p:grpSp>
    </p:spTree>
    <p:extLst>
      <p:ext uri="{BB962C8B-B14F-4D97-AF65-F5344CB8AC3E}">
        <p14:creationId xmlns:p14="http://schemas.microsoft.com/office/powerpoint/2010/main" val="1351928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RESENTATION TITLE HERE">
            <a:extLst>
              <a:ext uri="{FF2B5EF4-FFF2-40B4-BE49-F238E27FC236}">
                <a16:creationId xmlns:a16="http://schemas.microsoft.com/office/drawing/2014/main" id="{6359C67A-385B-E64C-97EF-CF1DF82EA16F}"/>
              </a:ext>
            </a:extLst>
          </p:cNvPr>
          <p:cNvSpPr txBox="1">
            <a:spLocks/>
          </p:cNvSpPr>
          <p:nvPr/>
        </p:nvSpPr>
        <p:spPr>
          <a:xfrm>
            <a:off x="1810407" y="1601032"/>
            <a:ext cx="8571186" cy="3139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anchor="t">
            <a:spAutoFit/>
          </a:bodyPr>
          <a:lstStyle>
            <a:lvl1pPr marL="0" marR="0" indent="0" algn="ctr" defTabSz="914400"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ITC Franklin Gothic Std Demi Co"/>
                <a:ea typeface="ITC Franklin Gothic Std Demi Co"/>
                <a:cs typeface="ITC Franklin Gothic Std Demi Co"/>
                <a:sym typeface="ITC Franklin Gothic Std Demi Co"/>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marR="0" lvl="0" indent="0" algn="ctr" defTabSz="412750" rtl="0" eaLnBrk="1" fontAlgn="auto" latinLnBrk="0" hangingPunct="1">
              <a:lnSpc>
                <a:spcPct val="100000"/>
              </a:lnSpc>
              <a:spcBef>
                <a:spcPts val="0"/>
              </a:spcBef>
              <a:spcAft>
                <a:spcPts val="0"/>
              </a:spcAft>
              <a:buClrTx/>
              <a:buSzTx/>
              <a:buFontTx/>
              <a:buNone/>
              <a:tabLst/>
              <a:defRPr sz="8800"/>
            </a:pPr>
            <a:r>
              <a:rPr kumimoji="0" lang="en-US" sz="6600" b="0" i="0" u="none" strike="noStrike" kern="0" cap="none" spc="0" normalizeH="0" baseline="0" noProof="0" dirty="0">
                <a:ln>
                  <a:noFill/>
                </a:ln>
                <a:solidFill>
                  <a:srgbClr val="002060"/>
                </a:solidFill>
                <a:effectLst/>
                <a:uLnTx/>
                <a:uFillTx/>
                <a:latin typeface="Arial" panose="020B0604020202020204" pitchFamily="34" charset="0"/>
                <a:cs typeface="Arial" panose="020B0604020202020204" pitchFamily="34" charset="0"/>
                <a:sym typeface="Helvetica Light"/>
              </a:rPr>
              <a:t>What are our obligations to use these data ethically?</a:t>
            </a:r>
            <a:endParaRPr kumimoji="0" lang="en-US" sz="4800" b="0" i="0" u="none" strike="noStrike" kern="0" cap="none" spc="0" normalizeH="0" baseline="0" noProof="0" dirty="0">
              <a:ln>
                <a:noFill/>
              </a:ln>
              <a:solidFill>
                <a:srgbClr val="002060"/>
              </a:solidFill>
              <a:effectLst/>
              <a:uLnTx/>
              <a:uFillTx/>
              <a:latin typeface="Arial" panose="020B0604020202020204" pitchFamily="34" charset="0"/>
              <a:cs typeface="Arial" panose="020B0604020202020204" pitchFamily="34" charset="0"/>
              <a:sym typeface="Helvetica Light"/>
            </a:endParaRPr>
          </a:p>
        </p:txBody>
      </p:sp>
      <p:sp>
        <p:nvSpPr>
          <p:cNvPr id="3" name="TextBox 2">
            <a:extLst>
              <a:ext uri="{FF2B5EF4-FFF2-40B4-BE49-F238E27FC236}">
                <a16:creationId xmlns:a16="http://schemas.microsoft.com/office/drawing/2014/main" id="{5EB7C552-6E35-8440-8A8F-CB687BA64A74}"/>
              </a:ext>
            </a:extLst>
          </p:cNvPr>
          <p:cNvSpPr txBox="1"/>
          <p:nvPr/>
        </p:nvSpPr>
        <p:spPr>
          <a:xfrm>
            <a:off x="10987791" y="5936106"/>
            <a:ext cx="52465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11</a:t>
            </a:r>
          </a:p>
        </p:txBody>
      </p:sp>
    </p:spTree>
    <p:extLst>
      <p:ext uri="{BB962C8B-B14F-4D97-AF65-F5344CB8AC3E}">
        <p14:creationId xmlns:p14="http://schemas.microsoft.com/office/powerpoint/2010/main" val="2518834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a:xfrm>
            <a:off x="0" y="228600"/>
            <a:ext cx="12192000" cy="799243"/>
          </a:xfrm>
        </p:spPr>
        <p:txBody>
          <a:bodyPr/>
          <a:lstStyle/>
          <a:p>
            <a:pPr>
              <a:lnSpc>
                <a:spcPct val="90000"/>
              </a:lnSpc>
            </a:pPr>
            <a:r>
              <a:rPr lang="en-US" sz="5400">
                <a:solidFill>
                  <a:srgbClr val="002060"/>
                </a:solidFill>
              </a:rPr>
              <a:t>The Belmont Report</a:t>
            </a:r>
            <a:endParaRPr lang="en-US" sz="5400" i="1">
              <a:solidFill>
                <a:srgbClr val="002060"/>
              </a:solidFill>
            </a:endParaRPr>
          </a:p>
        </p:txBody>
      </p:sp>
      <p:sp>
        <p:nvSpPr>
          <p:cNvPr id="5" name="Content Placeholder 4">
            <a:extLst>
              <a:ext uri="{FF2B5EF4-FFF2-40B4-BE49-F238E27FC236}">
                <a16:creationId xmlns:a16="http://schemas.microsoft.com/office/drawing/2014/main" id="{21551861-B17E-6940-B4D0-E5294E2984EA}"/>
              </a:ext>
            </a:extLst>
          </p:cNvPr>
          <p:cNvSpPr>
            <a:spLocks noGrp="1"/>
          </p:cNvSpPr>
          <p:nvPr>
            <p:ph idx="1"/>
          </p:nvPr>
        </p:nvSpPr>
        <p:spPr>
          <a:xfrm>
            <a:off x="479620" y="1275588"/>
            <a:ext cx="7826446" cy="4976314"/>
          </a:xfrm>
        </p:spPr>
        <p:txBody>
          <a:bodyPr/>
          <a:lstStyle/>
          <a:p>
            <a:pPr marL="0" lvl="0" indent="0">
              <a:buNone/>
            </a:pPr>
            <a:r>
              <a:rPr lang="en-US" sz="2800">
                <a:solidFill>
                  <a:srgbClr val="01316C"/>
                </a:solidFill>
              </a:rPr>
              <a:t>The </a:t>
            </a:r>
            <a:r>
              <a:rPr lang="en-US" sz="2800" b="1">
                <a:solidFill>
                  <a:srgbClr val="002060"/>
                </a:solidFill>
              </a:rPr>
              <a:t>Belmont Principles </a:t>
            </a:r>
            <a:r>
              <a:rPr lang="en-US" sz="2800">
                <a:solidFill>
                  <a:srgbClr val="01316C"/>
                </a:solidFill>
              </a:rPr>
              <a:t>provide the foundation for the Institutional Review Board (IRB) </a:t>
            </a:r>
            <a:br>
              <a:rPr lang="en-US" sz="2800">
                <a:solidFill>
                  <a:srgbClr val="01316C"/>
                </a:solidFill>
              </a:rPr>
            </a:br>
            <a:r>
              <a:rPr lang="en-US" sz="2800">
                <a:solidFill>
                  <a:srgbClr val="01316C"/>
                </a:solidFill>
              </a:rPr>
              <a:t>process and for a principles-based approach </a:t>
            </a:r>
            <a:br>
              <a:rPr lang="en-US" sz="2800">
                <a:solidFill>
                  <a:srgbClr val="01316C"/>
                </a:solidFill>
              </a:rPr>
            </a:br>
            <a:r>
              <a:rPr lang="en-US" sz="2800">
                <a:solidFill>
                  <a:srgbClr val="01316C"/>
                </a:solidFill>
              </a:rPr>
              <a:t>to ethics.</a:t>
            </a:r>
          </a:p>
          <a:p>
            <a:pPr marL="400050" lvl="1" indent="0">
              <a:lnSpc>
                <a:spcPct val="80000"/>
              </a:lnSpc>
              <a:spcAft>
                <a:spcPts val="1000"/>
              </a:spcAft>
              <a:buNone/>
            </a:pPr>
            <a:r>
              <a:rPr lang="en-US" sz="2400" b="1">
                <a:solidFill>
                  <a:srgbClr val="002060"/>
                </a:solidFill>
              </a:rPr>
              <a:t>Respect for persons</a:t>
            </a:r>
            <a:r>
              <a:rPr lang="en-US" sz="2400">
                <a:solidFill>
                  <a:srgbClr val="002060"/>
                </a:solidFill>
              </a:rPr>
              <a:t> </a:t>
            </a:r>
            <a:r>
              <a:rPr lang="en-US" sz="2400">
                <a:solidFill>
                  <a:srgbClr val="01316C"/>
                </a:solidFill>
              </a:rPr>
              <a:t>– honoring individual wishes</a:t>
            </a:r>
          </a:p>
          <a:p>
            <a:pPr marL="400050" lvl="1" indent="0">
              <a:lnSpc>
                <a:spcPct val="80000"/>
              </a:lnSpc>
              <a:spcAft>
                <a:spcPts val="1000"/>
              </a:spcAft>
              <a:buNone/>
            </a:pPr>
            <a:r>
              <a:rPr lang="en-US" sz="2400" b="1">
                <a:solidFill>
                  <a:srgbClr val="002060"/>
                </a:solidFill>
              </a:rPr>
              <a:t>Beneficence</a:t>
            </a:r>
            <a:r>
              <a:rPr lang="en-US" sz="2400">
                <a:solidFill>
                  <a:srgbClr val="01316C"/>
                </a:solidFill>
              </a:rPr>
              <a:t> – weighing risks and benefits of study</a:t>
            </a:r>
          </a:p>
          <a:p>
            <a:pPr marL="400050" lvl="1" indent="0">
              <a:lnSpc>
                <a:spcPct val="80000"/>
              </a:lnSpc>
              <a:spcAft>
                <a:spcPts val="1000"/>
              </a:spcAft>
              <a:buNone/>
            </a:pPr>
            <a:r>
              <a:rPr lang="en-US" sz="2400" b="1">
                <a:solidFill>
                  <a:srgbClr val="002060"/>
                </a:solidFill>
              </a:rPr>
              <a:t>Justice</a:t>
            </a:r>
            <a:r>
              <a:rPr lang="en-US" sz="2400">
                <a:solidFill>
                  <a:srgbClr val="01316C"/>
                </a:solidFill>
              </a:rPr>
              <a:t> – fair distribution of risks and benefits</a:t>
            </a:r>
          </a:p>
          <a:p>
            <a:pPr marL="0" indent="0">
              <a:lnSpc>
                <a:spcPct val="80000"/>
              </a:lnSpc>
              <a:spcAft>
                <a:spcPts val="1000"/>
              </a:spcAft>
              <a:buNone/>
            </a:pPr>
            <a:r>
              <a:rPr lang="en-US" sz="2800">
                <a:solidFill>
                  <a:srgbClr val="01316C"/>
                </a:solidFill>
              </a:rPr>
              <a:t>Led to the </a:t>
            </a:r>
            <a:r>
              <a:rPr lang="en-US" sz="2800" b="1" i="1">
                <a:solidFill>
                  <a:srgbClr val="002060"/>
                </a:solidFill>
              </a:rPr>
              <a:t>Common Rule </a:t>
            </a:r>
            <a:r>
              <a:rPr lang="en-US" sz="2800">
                <a:solidFill>
                  <a:srgbClr val="0D3168"/>
                </a:solidFill>
              </a:rPr>
              <a:t>which governs U.S. Government research</a:t>
            </a:r>
            <a:endParaRPr lang="en-US" sz="2800" b="1">
              <a:solidFill>
                <a:srgbClr val="E46C0A"/>
              </a:solidFill>
            </a:endParaRPr>
          </a:p>
        </p:txBody>
      </p:sp>
      <p:pic>
        <p:nvPicPr>
          <p:cNvPr id="3" name="Picture 2">
            <a:extLst>
              <a:ext uri="{FF2B5EF4-FFF2-40B4-BE49-F238E27FC236}">
                <a16:creationId xmlns:a16="http://schemas.microsoft.com/office/drawing/2014/main" id="{85DE7D19-8048-F745-BAB2-265769CD6AD9}"/>
              </a:ext>
            </a:extLst>
          </p:cNvPr>
          <p:cNvPicPr>
            <a:picLocks noChangeAspect="1"/>
          </p:cNvPicPr>
          <p:nvPr/>
        </p:nvPicPr>
        <p:blipFill>
          <a:blip r:embed="rId3"/>
          <a:stretch>
            <a:fillRect/>
          </a:stretch>
        </p:blipFill>
        <p:spPr>
          <a:xfrm>
            <a:off x="8110385" y="1155788"/>
            <a:ext cx="3474720" cy="5215915"/>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4861B18A-2E83-1440-8F89-6D45B27507AA}"/>
              </a:ext>
            </a:extLst>
          </p:cNvPr>
          <p:cNvSpPr txBox="1"/>
          <p:nvPr/>
        </p:nvSpPr>
        <p:spPr>
          <a:xfrm>
            <a:off x="1250740" y="5357695"/>
            <a:ext cx="6088526" cy="954107"/>
          </a:xfrm>
          <a:prstGeom prst="rect">
            <a:avLst/>
          </a:prstGeom>
          <a:noFill/>
          <a:ln>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b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“research involving human subjects”</a:t>
            </a:r>
          </a:p>
        </p:txBody>
      </p:sp>
      <p:sp>
        <p:nvSpPr>
          <p:cNvPr id="6" name="TextBox 5">
            <a:extLst>
              <a:ext uri="{FF2B5EF4-FFF2-40B4-BE49-F238E27FC236}">
                <a16:creationId xmlns:a16="http://schemas.microsoft.com/office/drawing/2014/main" id="{718C369F-850A-5F46-AAEC-715E7E8BDDBD}"/>
              </a:ext>
            </a:extLst>
          </p:cNvPr>
          <p:cNvSpPr txBox="1"/>
          <p:nvPr/>
        </p:nvSpPr>
        <p:spPr>
          <a:xfrm>
            <a:off x="10446083" y="6033149"/>
            <a:ext cx="67839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lumMod val="95000"/>
                  </a:prstClr>
                </a:solidFill>
                <a:effectLst/>
                <a:uLnTx/>
                <a:uFillTx/>
                <a:latin typeface="ITC Franklin Gothic Std Book" panose="020B0504030503020204" pitchFamily="34" charset="0"/>
                <a:ea typeface="+mn-ea"/>
                <a:cs typeface="+mn-cs"/>
              </a:rPr>
              <a:t>1979</a:t>
            </a:r>
          </a:p>
        </p:txBody>
      </p:sp>
    </p:spTree>
    <p:extLst>
      <p:ext uri="{BB962C8B-B14F-4D97-AF65-F5344CB8AC3E}">
        <p14:creationId xmlns:p14="http://schemas.microsoft.com/office/powerpoint/2010/main" val="1977394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611-360F-1F4D-8B06-4692ECD622E4}"/>
              </a:ext>
            </a:extLst>
          </p:cNvPr>
          <p:cNvSpPr>
            <a:spLocks noGrp="1"/>
          </p:cNvSpPr>
          <p:nvPr>
            <p:ph type="title"/>
          </p:nvPr>
        </p:nvSpPr>
        <p:spPr>
          <a:xfrm>
            <a:off x="0" y="228600"/>
            <a:ext cx="12192000" cy="629877"/>
          </a:xfrm>
        </p:spPr>
        <p:txBody>
          <a:bodyPr/>
          <a:lstStyle/>
          <a:p>
            <a:r>
              <a:rPr lang="en-US" sz="5400">
                <a:solidFill>
                  <a:srgbClr val="002060"/>
                </a:solidFill>
              </a:rPr>
              <a:t>The Menlo Report   </a:t>
            </a:r>
          </a:p>
        </p:txBody>
      </p:sp>
      <p:sp>
        <p:nvSpPr>
          <p:cNvPr id="5" name="Content Placeholder 4">
            <a:extLst>
              <a:ext uri="{FF2B5EF4-FFF2-40B4-BE49-F238E27FC236}">
                <a16:creationId xmlns:a16="http://schemas.microsoft.com/office/drawing/2014/main" id="{21551861-B17E-6940-B4D0-E5294E2984EA}"/>
              </a:ext>
            </a:extLst>
          </p:cNvPr>
          <p:cNvSpPr>
            <a:spLocks noGrp="1"/>
          </p:cNvSpPr>
          <p:nvPr>
            <p:ph idx="1"/>
          </p:nvPr>
        </p:nvSpPr>
        <p:spPr>
          <a:xfrm>
            <a:off x="770969" y="1328338"/>
            <a:ext cx="6754922" cy="3673915"/>
          </a:xfrm>
        </p:spPr>
        <p:txBody>
          <a:bodyPr/>
          <a:lstStyle/>
          <a:p>
            <a:r>
              <a:rPr lang="en-US" sz="2800">
                <a:solidFill>
                  <a:srgbClr val="0D3168"/>
                </a:solidFill>
              </a:rPr>
              <a:t>Department of Homeland Security commissioned a report to introduce </a:t>
            </a:r>
            <a:r>
              <a:rPr lang="en-US" sz="2800" b="1">
                <a:solidFill>
                  <a:srgbClr val="0D3168"/>
                </a:solidFill>
              </a:rPr>
              <a:t>Belmont principles </a:t>
            </a:r>
            <a:r>
              <a:rPr lang="en-US" sz="2800">
                <a:solidFill>
                  <a:srgbClr val="0D3168"/>
                </a:solidFill>
              </a:rPr>
              <a:t>in ICT (Information, Communication, Technology)</a:t>
            </a:r>
          </a:p>
          <a:p>
            <a:r>
              <a:rPr lang="en-US" sz="2800">
                <a:solidFill>
                  <a:srgbClr val="01316C"/>
                </a:solidFill>
              </a:rPr>
              <a:t>The </a:t>
            </a:r>
            <a:r>
              <a:rPr lang="en-US" sz="2800" b="1">
                <a:solidFill>
                  <a:srgbClr val="E46C0A"/>
                </a:solidFill>
              </a:rPr>
              <a:t>Menlo Report </a:t>
            </a:r>
            <a:r>
              <a:rPr lang="en-US" sz="2800">
                <a:solidFill>
                  <a:srgbClr val="01316C"/>
                </a:solidFill>
              </a:rPr>
              <a:t>extends the </a:t>
            </a:r>
            <a:br>
              <a:rPr lang="en-US" sz="2800">
                <a:solidFill>
                  <a:srgbClr val="01316C"/>
                </a:solidFill>
              </a:rPr>
            </a:br>
            <a:r>
              <a:rPr lang="en-US" sz="2800" b="1">
                <a:solidFill>
                  <a:srgbClr val="01316C"/>
                </a:solidFill>
              </a:rPr>
              <a:t>Belmont Principles </a:t>
            </a:r>
            <a:r>
              <a:rPr lang="en-US" sz="2800">
                <a:solidFill>
                  <a:srgbClr val="01316C"/>
                </a:solidFill>
              </a:rPr>
              <a:t>to include </a:t>
            </a:r>
            <a:br>
              <a:rPr lang="en-US" sz="2800">
                <a:solidFill>
                  <a:srgbClr val="01316C"/>
                </a:solidFill>
              </a:rPr>
            </a:br>
            <a:r>
              <a:rPr lang="en-US" sz="2800" b="1">
                <a:solidFill>
                  <a:srgbClr val="E46C0A"/>
                </a:solidFill>
              </a:rPr>
              <a:t>Respect for Law and Public Interest</a:t>
            </a:r>
            <a:endParaRPr lang="en-US" sz="2800">
              <a:solidFill>
                <a:srgbClr val="01316C"/>
              </a:solidFill>
            </a:endParaRPr>
          </a:p>
        </p:txBody>
      </p:sp>
      <p:pic>
        <p:nvPicPr>
          <p:cNvPr id="6" name="Content Placeholder 4">
            <a:extLst>
              <a:ext uri="{FF2B5EF4-FFF2-40B4-BE49-F238E27FC236}">
                <a16:creationId xmlns:a16="http://schemas.microsoft.com/office/drawing/2014/main" id="{719EBF4B-9FE6-A044-83E3-6E42DCF1FA55}"/>
              </a:ext>
            </a:extLst>
          </p:cNvPr>
          <p:cNvPicPr>
            <a:picLocks noChangeAspect="1"/>
          </p:cNvPicPr>
          <p:nvPr/>
        </p:nvPicPr>
        <p:blipFill>
          <a:blip r:embed="rId3"/>
          <a:stretch>
            <a:fillRect/>
          </a:stretch>
        </p:blipFill>
        <p:spPr>
          <a:xfrm>
            <a:off x="7930670" y="1064229"/>
            <a:ext cx="3853660" cy="5370861"/>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C7001997-D5EC-9942-8A8F-6FEF407934B8}"/>
              </a:ext>
            </a:extLst>
          </p:cNvPr>
          <p:cNvSpPr txBox="1"/>
          <p:nvPr/>
        </p:nvSpPr>
        <p:spPr>
          <a:xfrm>
            <a:off x="632797" y="5002253"/>
            <a:ext cx="6813084" cy="954107"/>
          </a:xfrm>
          <a:prstGeom prst="rect">
            <a:avLst/>
          </a:prstGeom>
          <a:noFill/>
          <a:ln w="19050">
            <a:noFill/>
          </a:ln>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Focus is on </a:t>
            </a:r>
            <a:b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br>
            <a:r>
              <a:rPr kumimoji="0" lang="en-US" sz="2800" b="1" i="0" u="none" strike="noStrike" kern="1200" cap="none" spc="0" normalizeH="0" baseline="0" noProof="0">
                <a:ln>
                  <a:noFill/>
                </a:ln>
                <a:solidFill>
                  <a:srgbClr val="01316C"/>
                </a:solidFill>
                <a:effectLst/>
                <a:uLnTx/>
                <a:uFillTx/>
                <a:latin typeface="ITC Franklin Gothic Std Book" panose="020B0504030503020204" pitchFamily="34" charset="0"/>
                <a:ea typeface="+mn-ea"/>
                <a:cs typeface="+mn-cs"/>
              </a:rPr>
              <a:t>“research with human-harming potential”</a:t>
            </a:r>
          </a:p>
        </p:txBody>
      </p:sp>
      <p:sp>
        <p:nvSpPr>
          <p:cNvPr id="9" name="TextBox 8">
            <a:extLst>
              <a:ext uri="{FF2B5EF4-FFF2-40B4-BE49-F238E27FC236}">
                <a16:creationId xmlns:a16="http://schemas.microsoft.com/office/drawing/2014/main" id="{8A72C9A5-F04E-4D47-8CC2-9CF78BB33D97}"/>
              </a:ext>
            </a:extLst>
          </p:cNvPr>
          <p:cNvSpPr txBox="1"/>
          <p:nvPr/>
        </p:nvSpPr>
        <p:spPr>
          <a:xfrm>
            <a:off x="10446083" y="6033149"/>
            <a:ext cx="67839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lumMod val="95000"/>
                  </a:prstClr>
                </a:solidFill>
                <a:effectLst/>
                <a:uLnTx/>
                <a:uFillTx/>
                <a:latin typeface="ITC Franklin Gothic Std Book" panose="020B0504030503020204" pitchFamily="34" charset="0"/>
                <a:ea typeface="+mn-ea"/>
                <a:cs typeface="+mn-cs"/>
              </a:rPr>
              <a:t>2012</a:t>
            </a:r>
          </a:p>
        </p:txBody>
      </p:sp>
    </p:spTree>
    <p:extLst>
      <p:ext uri="{BB962C8B-B14F-4D97-AF65-F5344CB8AC3E}">
        <p14:creationId xmlns:p14="http://schemas.microsoft.com/office/powerpoint/2010/main" val="3036833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9">
            <a:extLst>
              <a:ext uri="{FF2B5EF4-FFF2-40B4-BE49-F238E27FC236}">
                <a16:creationId xmlns:a16="http://schemas.microsoft.com/office/drawing/2014/main" id="{7DA0B349-CB43-DB4B-83B5-BEA446AB8DC8}"/>
              </a:ext>
            </a:extLst>
          </p:cNvPr>
          <p:cNvSpPr txBox="1">
            <a:spLocks noChangeAspect="1" noEditPoints="1" noChangeArrowheads="1" noChangeShapeType="1" noTextEdit="1"/>
          </p:cNvSpPr>
          <p:nvPr/>
        </p:nvSpPr>
        <p:spPr bwMode="auto">
          <a:xfrm>
            <a:off x="6281452" y="6581864"/>
            <a:ext cx="6231548" cy="35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12700" marR="0" lvl="0" indent="0" algn="l" defTabSz="457200" rtl="0" eaLnBrk="1" fontAlgn="auto" latinLnBrk="0" hangingPunct="1">
              <a:lnSpc>
                <a:spcPts val="875"/>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n-cs"/>
                <a:hlinkClick r:id="rId3">
                  <a:extLst>
                    <a:ext uri="{A12FA001-AC4F-418D-AE19-62706E023703}">
                      <ahyp:hlinkClr xmlns:ahyp="http://schemas.microsoft.com/office/drawing/2018/hyperlinkcolor" val="tx"/>
                    </a:ext>
                  </a:extLst>
                </a:hlinkClick>
              </a:rPr>
              <a:t>https://www.nature.com/articles/d41586-019-01720-7</a:t>
            </a:r>
            <a:endPar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n-cs"/>
            </a:endParaRPr>
          </a:p>
        </p:txBody>
      </p:sp>
      <p:sp>
        <p:nvSpPr>
          <p:cNvPr id="10" name="TextBox 9">
            <a:extLst>
              <a:ext uri="{FF2B5EF4-FFF2-40B4-BE49-F238E27FC236}">
                <a16:creationId xmlns:a16="http://schemas.microsoft.com/office/drawing/2014/main" id="{A8542CC4-985B-3A4B-85DF-A307157DC2EC}"/>
              </a:ext>
            </a:extLst>
          </p:cNvPr>
          <p:cNvSpPr txBox="1"/>
          <p:nvPr/>
        </p:nvSpPr>
        <p:spPr>
          <a:xfrm>
            <a:off x="11877039" y="310198"/>
            <a:ext cx="314961" cy="31972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33E50"/>
              </a:solidFill>
              <a:effectLst/>
              <a:uLnTx/>
              <a:uFillTx/>
              <a:latin typeface="ITC Franklin Gothic Std Book" panose="020B0504030503020204" pitchFamily="34" charset="0"/>
              <a:ea typeface="+mn-ea"/>
              <a:cs typeface="+mn-cs"/>
            </a:endParaRPr>
          </a:p>
        </p:txBody>
      </p:sp>
      <p:sp>
        <p:nvSpPr>
          <p:cNvPr id="11" name="TextBox 10">
            <a:extLst>
              <a:ext uri="{FF2B5EF4-FFF2-40B4-BE49-F238E27FC236}">
                <a16:creationId xmlns:a16="http://schemas.microsoft.com/office/drawing/2014/main" id="{952C892A-FF3C-354D-9161-3F466D5D4516}"/>
              </a:ext>
            </a:extLst>
          </p:cNvPr>
          <p:cNvSpPr txBox="1"/>
          <p:nvPr/>
        </p:nvSpPr>
        <p:spPr>
          <a:xfrm>
            <a:off x="11681097" y="300037"/>
            <a:ext cx="314961" cy="31972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233E50"/>
              </a:solidFill>
              <a:effectLst/>
              <a:uLnTx/>
              <a:uFillTx/>
              <a:latin typeface="ITC Franklin Gothic Std Book" panose="020B0504030503020204" pitchFamily="34" charset="0"/>
              <a:ea typeface="+mn-ea"/>
              <a:cs typeface="+mn-cs"/>
            </a:endParaRPr>
          </a:p>
        </p:txBody>
      </p:sp>
      <p:sp>
        <p:nvSpPr>
          <p:cNvPr id="15" name="Title 1">
            <a:extLst>
              <a:ext uri="{FF2B5EF4-FFF2-40B4-BE49-F238E27FC236}">
                <a16:creationId xmlns:a16="http://schemas.microsoft.com/office/drawing/2014/main" id="{019C693E-2E1E-6F40-B5E4-47FC9C7E9E32}"/>
              </a:ext>
            </a:extLst>
          </p:cNvPr>
          <p:cNvSpPr>
            <a:spLocks noGrp="1"/>
          </p:cNvSpPr>
          <p:nvPr>
            <p:ph type="title"/>
          </p:nvPr>
        </p:nvSpPr>
        <p:spPr>
          <a:xfrm>
            <a:off x="0" y="58420"/>
            <a:ext cx="12192000" cy="1143000"/>
          </a:xfrm>
        </p:spPr>
        <p:txBody>
          <a:bodyPr anchor="ctr"/>
          <a:lstStyle/>
          <a:p>
            <a:r>
              <a:rPr lang="en-US" dirty="0">
                <a:latin typeface="Arial" panose="020B0604020202020204" pitchFamily="34" charset="0"/>
                <a:cs typeface="Arial" panose="020B0604020202020204" pitchFamily="34" charset="0"/>
              </a:rPr>
              <a:t>The Menlo Report Companion Report </a:t>
            </a:r>
          </a:p>
        </p:txBody>
      </p:sp>
      <p:sp>
        <p:nvSpPr>
          <p:cNvPr id="18" name="Content Placeholder 4">
            <a:extLst>
              <a:ext uri="{FF2B5EF4-FFF2-40B4-BE49-F238E27FC236}">
                <a16:creationId xmlns:a16="http://schemas.microsoft.com/office/drawing/2014/main" id="{1EFDA31E-2F59-204E-B150-D6E9B530FF0A}"/>
              </a:ext>
            </a:extLst>
          </p:cNvPr>
          <p:cNvSpPr>
            <a:spLocks noGrp="1"/>
          </p:cNvSpPr>
          <p:nvPr>
            <p:ph idx="1"/>
          </p:nvPr>
        </p:nvSpPr>
        <p:spPr>
          <a:xfrm>
            <a:off x="751113" y="1135137"/>
            <a:ext cx="7373983" cy="5676890"/>
          </a:xfrm>
        </p:spPr>
        <p:txBody>
          <a:bodyPr/>
          <a:lstStyle/>
          <a:p>
            <a:pPr marL="0" indent="0">
              <a:buNone/>
            </a:pPr>
            <a:r>
              <a:rPr lang="en-US" sz="2400" b="1" dirty="0">
                <a:solidFill>
                  <a:srgbClr val="0D3168"/>
                </a:solidFill>
                <a:latin typeface="Arial" panose="020B0604020202020204" pitchFamily="34" charset="0"/>
                <a:cs typeface="Arial" panose="020B0604020202020204" pitchFamily="34" charset="0"/>
              </a:rPr>
              <a:t>Outlines a framework to manage ethics challenges in the IT environment; i.e., data revolution</a:t>
            </a:r>
          </a:p>
          <a:p>
            <a:pPr marL="0" indent="0">
              <a:buNone/>
            </a:pPr>
            <a:r>
              <a:rPr lang="en-US" sz="2400" b="1" i="1" dirty="0">
                <a:solidFill>
                  <a:schemeClr val="accent2"/>
                </a:solidFill>
                <a:latin typeface="Arial" panose="020B0604020202020204" pitchFamily="34" charset="0"/>
                <a:cs typeface="Arial" panose="020B0604020202020204" pitchFamily="34" charset="0"/>
              </a:rPr>
              <a:t>Why is the new environment different?</a:t>
            </a:r>
          </a:p>
          <a:p>
            <a:r>
              <a:rPr lang="en-US" sz="2200" b="1" dirty="0">
                <a:solidFill>
                  <a:schemeClr val="accent2"/>
                </a:solidFill>
                <a:latin typeface="Arial" panose="020B0604020202020204" pitchFamily="34" charset="0"/>
                <a:cs typeface="Arial" panose="020B0604020202020204" pitchFamily="34" charset="0"/>
              </a:rPr>
              <a:t>Scale </a:t>
            </a:r>
            <a:r>
              <a:rPr lang="en-US" sz="2200" dirty="0">
                <a:solidFill>
                  <a:srgbClr val="0D3168"/>
                </a:solidFill>
                <a:latin typeface="Arial" panose="020B0604020202020204" pitchFamily="34" charset="0"/>
                <a:cs typeface="Arial" panose="020B0604020202020204" pitchFamily="34" charset="0"/>
              </a:rPr>
              <a:t>– massive datasets available</a:t>
            </a:r>
          </a:p>
          <a:p>
            <a:r>
              <a:rPr lang="en-US" sz="2200" b="1" dirty="0">
                <a:solidFill>
                  <a:schemeClr val="accent2"/>
                </a:solidFill>
                <a:latin typeface="Arial" panose="020B0604020202020204" pitchFamily="34" charset="0"/>
                <a:cs typeface="Arial" panose="020B0604020202020204" pitchFamily="34" charset="0"/>
              </a:rPr>
              <a:t>Speed</a:t>
            </a:r>
            <a:r>
              <a:rPr lang="en-US" sz="2200" dirty="0">
                <a:solidFill>
                  <a:srgbClr val="0D3168"/>
                </a:solidFill>
                <a:latin typeface="Arial" panose="020B0604020202020204" pitchFamily="34" charset="0"/>
                <a:cs typeface="Arial" panose="020B0604020202020204" pitchFamily="34" charset="0"/>
              </a:rPr>
              <a:t> – efficiency, produces results that affect millions </a:t>
            </a:r>
          </a:p>
          <a:p>
            <a:r>
              <a:rPr lang="en-US" sz="2200" b="1" dirty="0">
                <a:solidFill>
                  <a:schemeClr val="accent2"/>
                </a:solidFill>
                <a:latin typeface="Arial" panose="020B0604020202020204" pitchFamily="34" charset="0"/>
                <a:cs typeface="Arial" panose="020B0604020202020204" pitchFamily="34" charset="0"/>
              </a:rPr>
              <a:t>Tight coupling </a:t>
            </a:r>
            <a:r>
              <a:rPr lang="en-US" sz="2200" dirty="0">
                <a:solidFill>
                  <a:srgbClr val="0D3168"/>
                </a:solidFill>
                <a:latin typeface="Arial" panose="020B0604020202020204" pitchFamily="34" charset="0"/>
                <a:cs typeface="Arial" panose="020B0604020202020204" pitchFamily="34" charset="0"/>
              </a:rPr>
              <a:t>–</a:t>
            </a:r>
            <a:r>
              <a:rPr lang="en-US" sz="2200" dirty="0">
                <a:latin typeface="Arial" panose="020B0604020202020204" pitchFamily="34" charset="0"/>
                <a:cs typeface="Arial" panose="020B0604020202020204" pitchFamily="34" charset="0"/>
              </a:rPr>
              <a:t> </a:t>
            </a:r>
            <a:r>
              <a:rPr lang="en-US" sz="2200" dirty="0">
                <a:solidFill>
                  <a:srgbClr val="002060"/>
                </a:solidFill>
                <a:latin typeface="Arial" panose="020B0604020202020204" pitchFamily="34" charset="0"/>
                <a:cs typeface="Arial" panose="020B0604020202020204" pitchFamily="34" charset="0"/>
              </a:rPr>
              <a:t>interconnected resources via networks.</a:t>
            </a:r>
          </a:p>
          <a:p>
            <a:r>
              <a:rPr lang="en-US" sz="2200" b="1" dirty="0">
                <a:solidFill>
                  <a:schemeClr val="accent2"/>
                </a:solidFill>
                <a:latin typeface="Arial" panose="020B0604020202020204" pitchFamily="34" charset="0"/>
                <a:cs typeface="Arial" panose="020B0604020202020204" pitchFamily="34" charset="0"/>
              </a:rPr>
              <a:t>Decentralization-</a:t>
            </a:r>
            <a:r>
              <a:rPr lang="en-US" sz="2200" dirty="0">
                <a:solidFill>
                  <a:srgbClr val="0D3168"/>
                </a:solidFill>
                <a:latin typeface="Arial" panose="020B0604020202020204" pitchFamily="34" charset="0"/>
                <a:cs typeface="Arial" panose="020B0604020202020204" pitchFamily="34" charset="0"/>
              </a:rPr>
              <a:t> </a:t>
            </a:r>
            <a:r>
              <a:rPr lang="en-US" sz="2200" dirty="0">
                <a:solidFill>
                  <a:srgbClr val="002060"/>
                </a:solidFill>
                <a:latin typeface="Arial" panose="020B0604020202020204" pitchFamily="34" charset="0"/>
                <a:cs typeface="Arial" panose="020B0604020202020204" pitchFamily="34" charset="0"/>
              </a:rPr>
              <a:t>Text, audio and video communications located in many different places</a:t>
            </a:r>
          </a:p>
          <a:p>
            <a:r>
              <a:rPr lang="en-US" sz="2200" b="1" dirty="0">
                <a:solidFill>
                  <a:schemeClr val="accent2"/>
                </a:solidFill>
                <a:latin typeface="Arial" panose="020B0604020202020204" pitchFamily="34" charset="0"/>
                <a:cs typeface="Arial" panose="020B0604020202020204" pitchFamily="34" charset="0"/>
              </a:rPr>
              <a:t>Wide distribution - </a:t>
            </a:r>
            <a:r>
              <a:rPr lang="en-US" sz="2200" dirty="0">
                <a:solidFill>
                  <a:srgbClr val="002060"/>
                </a:solidFill>
                <a:latin typeface="Arial" panose="020B0604020202020204" pitchFamily="34" charset="0"/>
                <a:cs typeface="Arial" panose="020B0604020202020204" pitchFamily="34" charset="0"/>
              </a:rPr>
              <a:t>spatial distribution can cause research activity to negatively impact the integrity or availability of information and information systems </a:t>
            </a:r>
          </a:p>
          <a:p>
            <a:r>
              <a:rPr lang="en-US" sz="2200" b="1" dirty="0">
                <a:solidFill>
                  <a:schemeClr val="accent2"/>
                </a:solidFill>
                <a:latin typeface="Arial" panose="020B0604020202020204" pitchFamily="34" charset="0"/>
                <a:cs typeface="Arial" panose="020B0604020202020204" pitchFamily="34" charset="0"/>
              </a:rPr>
              <a:t>Opacity </a:t>
            </a:r>
            <a:r>
              <a:rPr lang="en-US" sz="2200" dirty="0">
                <a:solidFill>
                  <a:schemeClr val="accent1"/>
                </a:solidFill>
                <a:latin typeface="Arial" panose="020B0604020202020204" pitchFamily="34" charset="0"/>
                <a:cs typeface="Arial" panose="020B0604020202020204" pitchFamily="34" charset="0"/>
              </a:rPr>
              <a:t>- </a:t>
            </a:r>
            <a:r>
              <a:rPr lang="en-US" sz="2200" dirty="0">
                <a:solidFill>
                  <a:srgbClr val="002060"/>
                </a:solidFill>
                <a:latin typeface="Arial" panose="020B0604020202020204" pitchFamily="34" charset="0"/>
                <a:cs typeface="Arial" panose="020B0604020202020204" pitchFamily="34" charset="0"/>
              </a:rPr>
              <a:t>users are not privy to the inner workings of applications, devices and networks</a:t>
            </a:r>
          </a:p>
        </p:txBody>
      </p:sp>
      <p:sp>
        <p:nvSpPr>
          <p:cNvPr id="12" name="TextBox 11">
            <a:extLst>
              <a:ext uri="{FF2B5EF4-FFF2-40B4-BE49-F238E27FC236}">
                <a16:creationId xmlns:a16="http://schemas.microsoft.com/office/drawing/2014/main" id="{F070BF3B-D459-6241-9741-1C05836812A6}"/>
              </a:ext>
            </a:extLst>
          </p:cNvPr>
          <p:cNvSpPr txBox="1"/>
          <p:nvPr/>
        </p:nvSpPr>
        <p:spPr>
          <a:xfrm>
            <a:off x="11572407" y="6442695"/>
            <a:ext cx="54153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a:t>
            </a:r>
          </a:p>
        </p:txBody>
      </p:sp>
      <p:pic>
        <p:nvPicPr>
          <p:cNvPr id="4" name="Picture 3" descr="Graphical user interface, website&#10;&#10;Description automatically generated">
            <a:extLst>
              <a:ext uri="{FF2B5EF4-FFF2-40B4-BE49-F238E27FC236}">
                <a16:creationId xmlns:a16="http://schemas.microsoft.com/office/drawing/2014/main" id="{BFB4E6CE-723F-6E4F-B1C5-C8A25787CE02}"/>
              </a:ext>
            </a:extLst>
          </p:cNvPr>
          <p:cNvPicPr>
            <a:picLocks noChangeAspect="1"/>
          </p:cNvPicPr>
          <p:nvPr/>
        </p:nvPicPr>
        <p:blipFill>
          <a:blip r:embed="rId4"/>
          <a:stretch>
            <a:fillRect/>
          </a:stretch>
        </p:blipFill>
        <p:spPr>
          <a:xfrm>
            <a:off x="8125096" y="1145909"/>
            <a:ext cx="3988842" cy="5152000"/>
          </a:xfrm>
          <a:prstGeom prst="rect">
            <a:avLst/>
          </a:prstGeom>
        </p:spPr>
      </p:pic>
    </p:spTree>
    <p:extLst>
      <p:ext uri="{BB962C8B-B14F-4D97-AF65-F5344CB8AC3E}">
        <p14:creationId xmlns:p14="http://schemas.microsoft.com/office/powerpoint/2010/main" val="1242600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546E2B-8AA6-DE48-9857-A95CCDD0B221}"/>
              </a:ext>
            </a:extLst>
          </p:cNvPr>
          <p:cNvSpPr>
            <a:spLocks noGrp="1"/>
          </p:cNvSpPr>
          <p:nvPr>
            <p:ph idx="4294967295"/>
          </p:nvPr>
        </p:nvSpPr>
        <p:spPr>
          <a:xfrm>
            <a:off x="776614" y="1359596"/>
            <a:ext cx="5824538" cy="5407025"/>
          </a:xfrm>
          <a:prstGeom prst="rect">
            <a:avLst/>
          </a:prstGeom>
        </p:spPr>
        <p:txBody>
          <a:bodyPr>
            <a:noAutofit/>
          </a:bodyPr>
          <a:lstStyle/>
          <a:p>
            <a:pPr lvl="0">
              <a:spcBef>
                <a:spcPts val="1000"/>
              </a:spcBef>
            </a:pPr>
            <a:r>
              <a:rPr lang="en-US" sz="2400" dirty="0">
                <a:latin typeface="ITC Franklin Gothic Std Book" panose="020B0504030503020204" pitchFamily="34" charset="0"/>
              </a:rPr>
              <a:t>Adapt criteria to ensure </a:t>
            </a:r>
            <a:r>
              <a:rPr lang="en-US" sz="2400" b="1" dirty="0">
                <a:solidFill>
                  <a:srgbClr val="0D3168"/>
                </a:solidFill>
                <a:latin typeface="ITC Franklin Gothic Std Book" panose="020B0504030503020204" pitchFamily="34" charset="0"/>
              </a:rPr>
              <a:t>implementation of ethical principles</a:t>
            </a:r>
            <a:r>
              <a:rPr lang="en-US" sz="2400" dirty="0">
                <a:solidFill>
                  <a:srgbClr val="0D3168"/>
                </a:solidFill>
                <a:latin typeface="ITC Franklin Gothic Std Book" panose="020B0504030503020204" pitchFamily="34" charset="0"/>
              </a:rPr>
              <a:t> </a:t>
            </a:r>
            <a:r>
              <a:rPr lang="en-US" sz="2400" dirty="0">
                <a:latin typeface="ITC Franklin Gothic Std Book" panose="020B0504030503020204" pitchFamily="34" charset="0"/>
              </a:rPr>
              <a:t>into the project</a:t>
            </a:r>
          </a:p>
          <a:p>
            <a:pPr lvl="0">
              <a:spcBef>
                <a:spcPts val="1000"/>
              </a:spcBef>
            </a:pPr>
            <a:r>
              <a:rPr lang="en-US" sz="2400" dirty="0">
                <a:latin typeface="ITC Franklin Gothic Std Book" panose="020B0504030503020204" pitchFamily="34" charset="0"/>
              </a:rPr>
              <a:t>Make discussion of ethics and implicit biases  a </a:t>
            </a:r>
            <a:r>
              <a:rPr lang="en-US" sz="2400" b="1" dirty="0">
                <a:solidFill>
                  <a:srgbClr val="0D3168"/>
                </a:solidFill>
                <a:latin typeface="ITC Franklin Gothic Std Book" panose="020B0504030503020204" pitchFamily="34" charset="0"/>
              </a:rPr>
              <a:t>continuous part of the project</a:t>
            </a:r>
            <a:endParaRPr lang="en-US" sz="2400" dirty="0">
              <a:solidFill>
                <a:srgbClr val="0D3168"/>
              </a:solidFill>
              <a:latin typeface="ITC Franklin Gothic Std Book" panose="020B0504030503020204" pitchFamily="34" charset="0"/>
            </a:endParaRPr>
          </a:p>
          <a:p>
            <a:pPr>
              <a:spcBef>
                <a:spcPts val="1000"/>
              </a:spcBef>
            </a:pPr>
            <a:r>
              <a:rPr lang="en-US" sz="2400" b="1" dirty="0">
                <a:solidFill>
                  <a:srgbClr val="0D3168"/>
                </a:solidFill>
                <a:latin typeface="ITC Franklin Gothic Std Book" panose="020B0504030503020204" pitchFamily="34" charset="0"/>
              </a:rPr>
              <a:t>Seek expert help </a:t>
            </a:r>
            <a:r>
              <a:rPr lang="en-US" sz="2400" dirty="0">
                <a:latin typeface="ITC Franklin Gothic Std Book" panose="020B0504030503020204" pitchFamily="34" charset="0"/>
              </a:rPr>
              <a:t>when ethical questions at any stage cannot be answered by the research team</a:t>
            </a:r>
          </a:p>
          <a:p>
            <a:pPr>
              <a:spcBef>
                <a:spcPts val="1000"/>
              </a:spcBef>
            </a:pPr>
            <a:r>
              <a:rPr lang="en-US" sz="2400" dirty="0">
                <a:latin typeface="ITC Franklin Gothic Std Book" panose="020B0504030503020204" pitchFamily="34" charset="0"/>
              </a:rPr>
              <a:t>Incorporate </a:t>
            </a:r>
            <a:r>
              <a:rPr lang="en-US" sz="2400" b="1" dirty="0">
                <a:solidFill>
                  <a:srgbClr val="0D3168"/>
                </a:solidFill>
                <a:latin typeface="ITC Franklin Gothic Std Book" panose="020B0504030503020204" pitchFamily="34" charset="0"/>
              </a:rPr>
              <a:t>ethical guidelines from relevant professional societies</a:t>
            </a:r>
            <a:endParaRPr lang="en-US" sz="2400" dirty="0">
              <a:latin typeface="ITC Franklin Gothic Std Book" panose="020B0504030503020204" pitchFamily="34" charset="0"/>
            </a:endParaRPr>
          </a:p>
          <a:p>
            <a:pPr lvl="0">
              <a:spcBef>
                <a:spcPts val="1000"/>
              </a:spcBef>
            </a:pPr>
            <a:r>
              <a:rPr lang="en-US" sz="2400" dirty="0">
                <a:latin typeface="ITC Franklin Gothic Std Book" panose="020B0504030503020204" pitchFamily="34" charset="0"/>
              </a:rPr>
              <a:t>Ensure documentation, transparency, ongoing discussion, and constructive criticism </a:t>
            </a:r>
            <a:r>
              <a:rPr lang="en-US" sz="2400" b="1" dirty="0">
                <a:solidFill>
                  <a:srgbClr val="002060"/>
                </a:solidFill>
                <a:latin typeface="ITC Franklin Gothic Std Book" panose="020B0504030503020204" pitchFamily="34" charset="0"/>
              </a:rPr>
              <a:t>throughout the life of project</a:t>
            </a:r>
          </a:p>
        </p:txBody>
      </p:sp>
      <p:pic>
        <p:nvPicPr>
          <p:cNvPr id="8" name="Picture 7">
            <a:extLst>
              <a:ext uri="{FF2B5EF4-FFF2-40B4-BE49-F238E27FC236}">
                <a16:creationId xmlns:a16="http://schemas.microsoft.com/office/drawing/2014/main" id="{717729B0-42A7-6E0C-E8A6-D750457BBBA8}"/>
              </a:ext>
            </a:extLst>
          </p:cNvPr>
          <p:cNvPicPr>
            <a:picLocks noChangeAspect="1"/>
          </p:cNvPicPr>
          <p:nvPr/>
        </p:nvPicPr>
        <p:blipFill rotWithShape="1">
          <a:blip r:embed="rId3"/>
          <a:srcRect t="14092" b="3300"/>
          <a:stretch/>
        </p:blipFill>
        <p:spPr>
          <a:xfrm>
            <a:off x="7277621" y="1927825"/>
            <a:ext cx="4334465" cy="4547769"/>
          </a:xfrm>
          <a:prstGeom prst="rect">
            <a:avLst/>
          </a:prstGeom>
          <a:ln w="19050">
            <a:solidFill>
              <a:srgbClr val="EF8B47"/>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17617331-4E7F-92B2-B827-9855E1139082}"/>
              </a:ext>
            </a:extLst>
          </p:cNvPr>
          <p:cNvSpPr txBox="1"/>
          <p:nvPr/>
        </p:nvSpPr>
        <p:spPr>
          <a:xfrm>
            <a:off x="713983" y="6275539"/>
            <a:ext cx="6301725" cy="400110"/>
          </a:xfrm>
          <a:prstGeom prst="rect">
            <a:avLst/>
          </a:prstGeom>
          <a:noFill/>
          <a:ln w="19050">
            <a:solidFill>
              <a:srgbClr val="EF8B47"/>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hlinkClick r:id="rId4"/>
              </a:rPr>
              <a:t>https://biocomplexity.virginia.edu/data-science-ethics</a:t>
            </a:r>
            <a:r>
              <a:rPr kumimoji="0" lang="en-US" sz="2000" b="0" i="0" u="none" strike="noStrike" kern="1200" cap="none" spc="0" normalizeH="0" baseline="0" noProof="0" dirty="0">
                <a:ln>
                  <a:noFill/>
                </a:ln>
                <a:solidFill>
                  <a:prstClr val="black"/>
                </a:solidFill>
                <a:effectLst/>
                <a:uLnTx/>
                <a:uFillTx/>
                <a:latin typeface="ITC Franklin Gothic Std Book" panose="020B0504030503020204" pitchFamily="34" charset="0"/>
                <a:ea typeface="+mn-ea"/>
                <a:cs typeface="+mn-cs"/>
              </a:rPr>
              <a:t> </a:t>
            </a:r>
          </a:p>
        </p:txBody>
      </p:sp>
      <p:pic>
        <p:nvPicPr>
          <p:cNvPr id="2" name="Picture 1">
            <a:extLst>
              <a:ext uri="{FF2B5EF4-FFF2-40B4-BE49-F238E27FC236}">
                <a16:creationId xmlns:a16="http://schemas.microsoft.com/office/drawing/2014/main" id="{F31AD7E0-A348-EE8D-0C4C-509B193860AF}"/>
              </a:ext>
            </a:extLst>
          </p:cNvPr>
          <p:cNvPicPr>
            <a:picLocks noChangeAspect="1"/>
          </p:cNvPicPr>
          <p:nvPr/>
        </p:nvPicPr>
        <p:blipFill rotWithShape="1">
          <a:blip r:embed="rId5"/>
          <a:srcRect t="21756" b="17565"/>
          <a:stretch/>
        </p:blipFill>
        <p:spPr>
          <a:xfrm>
            <a:off x="1895475" y="165316"/>
            <a:ext cx="7696200" cy="1096521"/>
          </a:xfrm>
          <a:prstGeom prst="rect">
            <a:avLst/>
          </a:prstGeom>
        </p:spPr>
      </p:pic>
      <p:sp>
        <p:nvSpPr>
          <p:cNvPr id="4" name="TextBox 3">
            <a:extLst>
              <a:ext uri="{FF2B5EF4-FFF2-40B4-BE49-F238E27FC236}">
                <a16:creationId xmlns:a16="http://schemas.microsoft.com/office/drawing/2014/main" id="{48CA2BF8-AE3D-0C78-2378-7D2A59E8E28C}"/>
              </a:ext>
            </a:extLst>
          </p:cNvPr>
          <p:cNvSpPr txBox="1"/>
          <p:nvPr/>
        </p:nvSpPr>
        <p:spPr>
          <a:xfrm>
            <a:off x="7306568" y="1499622"/>
            <a:ext cx="4108818" cy="369332"/>
          </a:xfrm>
          <a:prstGeom prst="rect">
            <a:avLst/>
          </a:prstGeom>
          <a:noFill/>
          <a:ln>
            <a:noFill/>
          </a:ln>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i="0" u="none" strike="noStrike" kern="1200" cap="none" spc="0" normalizeH="0" baseline="0" noProof="0" dirty="0">
                <a:ln>
                  <a:noFill/>
                </a:ln>
                <a:effectLst/>
                <a:uLnTx/>
                <a:uFillTx/>
                <a:latin typeface="Arial" panose="020B0604020202020204" pitchFamily="34" charset="0"/>
                <a:cs typeface="Arial" panose="020B0604020202020204" pitchFamily="34" charset="0"/>
              </a:rPr>
              <a:t>Data Science Ethics Discussion Guide</a:t>
            </a:r>
          </a:p>
        </p:txBody>
      </p:sp>
    </p:spTree>
    <p:extLst>
      <p:ext uri="{BB962C8B-B14F-4D97-AF65-F5344CB8AC3E}">
        <p14:creationId xmlns:p14="http://schemas.microsoft.com/office/powerpoint/2010/main" val="2914448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9">
            <a:extLst>
              <a:ext uri="{FF2B5EF4-FFF2-40B4-BE49-F238E27FC236}">
                <a16:creationId xmlns:a16="http://schemas.microsoft.com/office/drawing/2014/main" id="{ACAB6FBF-57FE-284B-8D09-A000EEDA99F8}"/>
              </a:ext>
            </a:extLst>
          </p:cNvPr>
          <p:cNvSpPr txBox="1">
            <a:spLocks/>
          </p:cNvSpPr>
          <p:nvPr/>
        </p:nvSpPr>
        <p:spPr>
          <a:xfrm>
            <a:off x="1017498" y="2333065"/>
            <a:ext cx="10710458" cy="4709800"/>
          </a:xfrm>
          <a:prstGeom prst="rect">
            <a:avLst/>
          </a:prstGeom>
          <a:effectLst/>
        </p:spPr>
        <p:txBody>
          <a:bodyPr anchor="t">
            <a:no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is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problem</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What are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questions</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type(s) of decision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needs to be made? </a:t>
            </a:r>
            <a:r>
              <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data are available</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Why should I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trust the data</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r>
              <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type of analyses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are needed to inform the decision? </a:t>
            </a:r>
            <a:r>
              <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0" marR="0" lvl="0" indent="0" algn="l" defTabSz="274320" rtl="0" eaLnBrk="1" fontAlgn="auto" latinLnBrk="0" hangingPunct="1">
              <a:lnSpc>
                <a:spcPct val="100000"/>
              </a:lnSpc>
              <a:spcBef>
                <a:spcPts val="0"/>
              </a:spcBef>
              <a:spcAft>
                <a:spcPts val="12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are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ethical considerations</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endParaRPr kumimoji="0" lang="en-US" sz="3200" b="0" i="1"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endParaRPr>
          </a:p>
          <a:p>
            <a:pPr marL="0" marR="0" lvl="0" indent="0" algn="l" defTabSz="412750" rtl="0" eaLnBrk="1" fontAlgn="auto" latinLnBrk="0" hangingPunct="1">
              <a:lnSpc>
                <a:spcPct val="100000"/>
              </a:lnSpc>
              <a:spcBef>
                <a:spcPts val="0"/>
              </a:spcBef>
              <a:spcAft>
                <a:spcPts val="600"/>
              </a:spcAft>
              <a:buClr>
                <a:srgbClr val="202948"/>
              </a:buClr>
              <a:buSzPct val="150000"/>
              <a:buFontTx/>
              <a:buNone/>
              <a:tabLst/>
              <a:defRPr/>
            </a:pP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What part of the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data science process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are </a:t>
            </a:r>
            <a:r>
              <a:rPr kumimoji="0" lang="en-US" sz="3200" b="1" i="0" u="none" strike="noStrike" kern="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we discussing? </a:t>
            </a:r>
            <a:r>
              <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rPr>
              <a:t> </a:t>
            </a:r>
          </a:p>
          <a:p>
            <a:pPr marL="635000" marR="0" lvl="0" indent="-635000" algn="l" defTabSz="412750" rtl="0" eaLnBrk="1" fontAlgn="auto" latinLnBrk="0" hangingPunct="1">
              <a:lnSpc>
                <a:spcPct val="100000"/>
              </a:lnSpc>
              <a:spcBef>
                <a:spcPts val="0"/>
              </a:spcBef>
              <a:spcAft>
                <a:spcPts val="600"/>
              </a:spcAft>
              <a:buClr>
                <a:srgbClr val="202948"/>
              </a:buClr>
              <a:buSzPct val="200000"/>
              <a:buFontTx/>
              <a:buChar char="•"/>
              <a:tabLst/>
              <a:defRPr/>
            </a:pPr>
            <a:endParaRPr kumimoji="0" lang="en-US" sz="3200" b="0" i="0" u="none" strike="noStrike" kern="0" cap="none" spc="0" normalizeH="0" baseline="0" noProof="0">
              <a:ln>
                <a:noFill/>
              </a:ln>
              <a:solidFill>
                <a:prstClr val="black"/>
              </a:solidFill>
              <a:effectLst/>
              <a:uLnTx/>
              <a:uFillTx/>
              <a:latin typeface="ITC Franklin Gothic Std Book" panose="020B0504030503020204" pitchFamily="34" charset="0"/>
              <a:ea typeface="+mn-ea"/>
              <a:cs typeface="+mn-cs"/>
              <a:sym typeface="Helvetica Light"/>
            </a:endParaRPr>
          </a:p>
        </p:txBody>
      </p:sp>
      <p:sp>
        <p:nvSpPr>
          <p:cNvPr id="5" name="TextBox 4">
            <a:extLst>
              <a:ext uri="{FF2B5EF4-FFF2-40B4-BE49-F238E27FC236}">
                <a16:creationId xmlns:a16="http://schemas.microsoft.com/office/drawing/2014/main" id="{11E6986B-9BC5-B743-9B37-E479B202173D}"/>
              </a:ext>
            </a:extLst>
          </p:cNvPr>
          <p:cNvSpPr txBox="1"/>
          <p:nvPr/>
        </p:nvSpPr>
        <p:spPr>
          <a:xfrm>
            <a:off x="466879" y="393192"/>
            <a:ext cx="11372850" cy="1431226"/>
          </a:xfrm>
          <a:prstGeom prst="rect">
            <a:avLst/>
          </a:prstGeom>
          <a:noFill/>
          <a:ln>
            <a:noFill/>
          </a:ln>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Data acumen: how to use</a:t>
            </a:r>
            <a:b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b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rPr>
              <a:t>data to inform decisions?</a:t>
            </a:r>
          </a:p>
        </p:txBody>
      </p:sp>
    </p:spTree>
    <p:extLst>
      <p:ext uri="{BB962C8B-B14F-4D97-AF65-F5344CB8AC3E}">
        <p14:creationId xmlns:p14="http://schemas.microsoft.com/office/powerpoint/2010/main" val="4169069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FEE87B3-348F-CBAF-98EC-54E23964C13A}"/>
              </a:ext>
            </a:extLst>
          </p:cNvPr>
          <p:cNvGrpSpPr/>
          <p:nvPr/>
        </p:nvGrpSpPr>
        <p:grpSpPr>
          <a:xfrm>
            <a:off x="0" y="0"/>
            <a:ext cx="12192000" cy="6858000"/>
            <a:chOff x="0" y="0"/>
            <a:chExt cx="12192000" cy="6858000"/>
          </a:xfrm>
        </p:grpSpPr>
        <p:pic>
          <p:nvPicPr>
            <p:cNvPr id="6" name="Picture 5">
              <a:extLst>
                <a:ext uri="{FF2B5EF4-FFF2-40B4-BE49-F238E27FC236}">
                  <a16:creationId xmlns:a16="http://schemas.microsoft.com/office/drawing/2014/main" id="{3E4D2BCF-6BE2-F32A-2387-CD9BFE0919A1}"/>
                </a:ext>
              </a:extLst>
            </p:cNvPr>
            <p:cNvPicPr>
              <a:picLocks noChangeAspect="1"/>
            </p:cNvPicPr>
            <p:nvPr/>
          </p:nvPicPr>
          <p:blipFill>
            <a:blip r:embed="rId3"/>
            <a:stretch>
              <a:fillRect/>
            </a:stretch>
          </p:blipFill>
          <p:spPr>
            <a:xfrm>
              <a:off x="0" y="0"/>
              <a:ext cx="12192000" cy="6858000"/>
            </a:xfrm>
            <a:prstGeom prst="rect">
              <a:avLst/>
            </a:prstGeom>
          </p:spPr>
        </p:pic>
        <p:pic>
          <p:nvPicPr>
            <p:cNvPr id="7" name="NCMINILGU2AUG2021.001.jpeg" descr="NCMINILGU2AUG2021.001.jpeg">
              <a:extLst>
                <a:ext uri="{FF2B5EF4-FFF2-40B4-BE49-F238E27FC236}">
                  <a16:creationId xmlns:a16="http://schemas.microsoft.com/office/drawing/2014/main" id="{3A723785-8E32-618C-CE40-C2F43B1FA5B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4749800"/>
              <a:ext cx="12192000" cy="2108200"/>
            </a:xfrm>
            <a:prstGeom prst="rect">
              <a:avLst/>
            </a:prstGeom>
            <a:ln w="12700">
              <a:miter lim="400000"/>
            </a:ln>
          </p:spPr>
        </p:pic>
      </p:grpSp>
    </p:spTree>
    <p:extLst>
      <p:ext uri="{BB962C8B-B14F-4D97-AF65-F5344CB8AC3E}">
        <p14:creationId xmlns:p14="http://schemas.microsoft.com/office/powerpoint/2010/main" val="9889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group of people posing for a photo&#10;&#10;Description automatically generated">
            <a:extLst>
              <a:ext uri="{FF2B5EF4-FFF2-40B4-BE49-F238E27FC236}">
                <a16:creationId xmlns:a16="http://schemas.microsoft.com/office/drawing/2014/main" id="{697DDB8A-51C1-C04B-808E-559A40F5C4A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2000"/>
                    </a14:imgEffect>
                    <a14:imgEffect>
                      <a14:brightnessContrast bright="31000" contrast="-24000"/>
                    </a14:imgEffect>
                  </a14:imgLayer>
                </a14:imgProps>
              </a:ext>
              <a:ext uri="{28A0092B-C50C-407E-A947-70E740481C1C}">
                <a14:useLocalDpi xmlns:a14="http://schemas.microsoft.com/office/drawing/2010/main"/>
              </a:ext>
            </a:extLst>
          </a:blip>
          <a:srcRect l="-2036" t="663" r="2036" b="23838"/>
          <a:stretch/>
        </p:blipFill>
        <p:spPr>
          <a:xfrm>
            <a:off x="-108431" y="3610476"/>
            <a:ext cx="5640109" cy="3243302"/>
          </a:xfrm>
          <a:prstGeom prst="rect">
            <a:avLst/>
          </a:prstGeom>
          <a:effectLst>
            <a:softEdge rad="0"/>
          </a:effectLst>
        </p:spPr>
      </p:pic>
      <p:grpSp>
        <p:nvGrpSpPr>
          <p:cNvPr id="4" name="Group 3">
            <a:extLst>
              <a:ext uri="{FF2B5EF4-FFF2-40B4-BE49-F238E27FC236}">
                <a16:creationId xmlns:a16="http://schemas.microsoft.com/office/drawing/2014/main" id="{D3483AFB-D272-E441-A876-477AB5F8941B}"/>
              </a:ext>
            </a:extLst>
          </p:cNvPr>
          <p:cNvGrpSpPr/>
          <p:nvPr/>
        </p:nvGrpSpPr>
        <p:grpSpPr>
          <a:xfrm>
            <a:off x="-191728" y="205549"/>
            <a:ext cx="12383728" cy="840073"/>
            <a:chOff x="-191729" y="323538"/>
            <a:chExt cx="12383728" cy="846778"/>
          </a:xfrm>
        </p:grpSpPr>
        <p:sp>
          <p:nvSpPr>
            <p:cNvPr id="5" name="Rectangle 4">
              <a:extLst>
                <a:ext uri="{FF2B5EF4-FFF2-40B4-BE49-F238E27FC236}">
                  <a16:creationId xmlns:a16="http://schemas.microsoft.com/office/drawing/2014/main" id="{AA0B748D-3009-264B-BB7E-1C633A0F0651}"/>
                </a:ext>
              </a:extLst>
            </p:cNvPr>
            <p:cNvSpPr/>
            <p:nvPr/>
          </p:nvSpPr>
          <p:spPr>
            <a:xfrm>
              <a:off x="-1" y="323538"/>
              <a:ext cx="12192000" cy="846778"/>
            </a:xfrm>
            <a:prstGeom prst="rect">
              <a:avLst/>
            </a:prstGeom>
            <a:solidFill>
              <a:srgbClr val="222C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white"/>
                </a:solidFill>
                <a:effectLst/>
                <a:uLnTx/>
                <a:uFillTx/>
                <a:latin typeface="ITC Franklin Gothic Std Book" panose="020B0504030503020204" pitchFamily="34" charset="0"/>
              </a:endParaRPr>
            </a:p>
          </p:txBody>
        </p:sp>
        <p:sp>
          <p:nvSpPr>
            <p:cNvPr id="6" name="Title 2">
              <a:extLst>
                <a:ext uri="{FF2B5EF4-FFF2-40B4-BE49-F238E27FC236}">
                  <a16:creationId xmlns:a16="http://schemas.microsoft.com/office/drawing/2014/main" id="{D0B052B4-83DB-3648-8D37-B9B6C9F9F833}"/>
                </a:ext>
              </a:extLst>
            </p:cNvPr>
            <p:cNvSpPr txBox="1">
              <a:spLocks/>
            </p:cNvSpPr>
            <p:nvPr/>
          </p:nvSpPr>
          <p:spPr>
            <a:xfrm>
              <a:off x="-191729" y="450905"/>
              <a:ext cx="12192000" cy="55793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1" u="none" strike="noStrike" kern="1200" cap="none" spc="0" normalizeH="0" baseline="0" noProof="0" dirty="0">
                  <a:ln>
                    <a:noFill/>
                  </a:ln>
                  <a:solidFill>
                    <a:prstClr val="black"/>
                  </a:solidFill>
                  <a:effectLst/>
                  <a:uLnTx/>
                  <a:uFillTx/>
                  <a:latin typeface="ITC Franklin Gothic Std Book" panose="020B0504030503020204" pitchFamily="34" charset="0"/>
                </a:rPr>
                <a:t> </a:t>
              </a:r>
              <a:r>
                <a:rPr kumimoji="0" lang="en-US" sz="6000" b="1" u="none" strike="noStrike" kern="1200" cap="none" spc="0" normalizeH="0" baseline="0" noProof="0" dirty="0">
                  <a:ln>
                    <a:noFill/>
                  </a:ln>
                  <a:solidFill>
                    <a:schemeClr val="bg1"/>
                  </a:solidFill>
                  <a:effectLst/>
                  <a:uLnTx/>
                  <a:uFillTx/>
                  <a:latin typeface="ITC Franklin Gothic Std Book" panose="020B0504030503020204" pitchFamily="34" charset="0"/>
                </a:rPr>
                <a:t>Data Science for the Public Good </a:t>
              </a:r>
              <a:r>
                <a:rPr kumimoji="0" lang="en-US" sz="5800" b="1" u="none" strike="noStrike" kern="1200" cap="none" spc="0" normalizeH="0" baseline="0" noProof="0" dirty="0">
                  <a:ln>
                    <a:noFill/>
                  </a:ln>
                  <a:solidFill>
                    <a:prstClr val="white"/>
                  </a:solidFill>
                  <a:effectLst/>
                  <a:uLnTx/>
                  <a:uFillTx/>
                  <a:latin typeface="ITC Franklin Gothic Std Book" panose="020B0504030503020204" pitchFamily="34" charset="0"/>
                  <a:cs typeface="Arial" panose="020B0604020202020204" pitchFamily="34" charset="0"/>
                </a:rPr>
                <a:t>Students</a:t>
              </a:r>
              <a:endParaRPr kumimoji="0" lang="en-US" sz="3800" b="1" u="none" strike="noStrike" kern="1200" cap="none" spc="0" normalizeH="0" baseline="0" noProof="0" dirty="0">
                <a:ln>
                  <a:noFill/>
                </a:ln>
                <a:solidFill>
                  <a:prstClr val="white"/>
                </a:solidFill>
                <a:effectLst/>
                <a:uLnTx/>
                <a:uFillTx/>
                <a:latin typeface="ITC Franklin Gothic Std Book" panose="020B0504030503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B44F3025-5399-8449-AE11-385AE8F35827}"/>
              </a:ext>
            </a:extLst>
          </p:cNvPr>
          <p:cNvSpPr txBox="1"/>
          <p:nvPr/>
        </p:nvSpPr>
        <p:spPr>
          <a:xfrm>
            <a:off x="408076" y="1207332"/>
            <a:ext cx="2143536" cy="252376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Hannah Brinkley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Daniel Chen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Ronnie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Fecso</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David M. Hinkle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Zarni</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Htet</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Eirik</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Iversen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Claire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Kelling</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Joseph Kim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Lata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Kodali</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Chanida</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Lerdritsomboon</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black"/>
              </a:solidFill>
              <a:effectLst/>
              <a:uLnTx/>
              <a:uFillTx/>
              <a:latin typeface="ITC Franklin Gothic Std Book" panose="020B0504030503020204" pitchFamily="34" charset="0"/>
            </a:endParaRPr>
          </a:p>
        </p:txBody>
      </p:sp>
      <p:sp>
        <p:nvSpPr>
          <p:cNvPr id="21" name="TextBox 20">
            <a:extLst>
              <a:ext uri="{FF2B5EF4-FFF2-40B4-BE49-F238E27FC236}">
                <a16:creationId xmlns:a16="http://schemas.microsoft.com/office/drawing/2014/main" id="{555DFBAE-90EC-3B40-921D-0A4FCF4AA306}"/>
              </a:ext>
            </a:extLst>
          </p:cNvPr>
          <p:cNvSpPr txBox="1"/>
          <p:nvPr/>
        </p:nvSpPr>
        <p:spPr>
          <a:xfrm>
            <a:off x="2998931" y="1212687"/>
            <a:ext cx="1955664" cy="32932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rPr>
              <a:t>Megan </a:t>
            </a:r>
            <a:r>
              <a:rPr kumimoji="0" lang="en-US" sz="1400" u="none" strike="noStrike" kern="1200" cap="none" spc="0" normalizeH="0" baseline="0" noProof="0" dirty="0" err="1">
                <a:ln>
                  <a:noFill/>
                </a:ln>
                <a:solidFill>
                  <a:prstClr val="black"/>
                </a:solidFill>
                <a:effectLst/>
                <a:uLnTx/>
                <a:uFillTx/>
                <a:latin typeface="ITC Franklin Gothic Std Book" panose="020B0504030503020204" pitchFamily="34" charset="0"/>
                <a:cs typeface="Arial" panose="020B0604020202020204" pitchFamily="34" charset="0"/>
              </a:rPr>
              <a:t>Grondine</a:t>
            </a:r>
            <a:endPar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rPr>
              <a:t>Cory Kim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rPr>
              <a:t>Luke Kim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rPr>
              <a:t>Doug Mattingly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rPr>
              <a:t>Kelsey McMahon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err="1">
                <a:ln>
                  <a:noFill/>
                </a:ln>
                <a:solidFill>
                  <a:prstClr val="black"/>
                </a:solidFill>
                <a:effectLst/>
                <a:uLnTx/>
                <a:uFillTx/>
                <a:latin typeface="ITC Franklin Gothic Std Book" panose="020B0504030503020204" pitchFamily="34" charset="0"/>
                <a:cs typeface="Arial" panose="020B0604020202020204" pitchFamily="34" charset="0"/>
              </a:rPr>
              <a:t>Armi</a:t>
            </a:r>
            <a:r>
              <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rPr>
              <a:t> </a:t>
            </a:r>
            <a:r>
              <a:rPr kumimoji="0" lang="en-US" sz="1400" u="none" strike="noStrike" kern="1200" cap="none" spc="0" normalizeH="0" baseline="0" noProof="0" dirty="0" err="1">
                <a:ln>
                  <a:noFill/>
                </a:ln>
                <a:solidFill>
                  <a:prstClr val="black"/>
                </a:solidFill>
                <a:effectLst/>
                <a:uLnTx/>
                <a:uFillTx/>
                <a:latin typeface="ITC Franklin Gothic Std Book" panose="020B0504030503020204" pitchFamily="34" charset="0"/>
                <a:cs typeface="Arial" panose="020B0604020202020204" pitchFamily="34" charset="0"/>
              </a:rPr>
              <a:t>Mosavian</a:t>
            </a:r>
            <a:endPar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rPr>
              <a:t>Alexa </a:t>
            </a:r>
            <a:r>
              <a:rPr kumimoji="0" lang="en-US" sz="1400" u="none" strike="noStrike" kern="1200" cap="none" spc="0" normalizeH="0" baseline="0" noProof="0" dirty="0" err="1">
                <a:ln>
                  <a:noFill/>
                </a:ln>
                <a:solidFill>
                  <a:prstClr val="black"/>
                </a:solidFill>
                <a:effectLst/>
                <a:uLnTx/>
                <a:uFillTx/>
                <a:latin typeface="ITC Franklin Gothic Std Book" panose="020B0504030503020204" pitchFamily="34" charset="0"/>
                <a:cs typeface="Arial" panose="020B0604020202020204" pitchFamily="34" charset="0"/>
              </a:rPr>
              <a:t>Nosal</a:t>
            </a:r>
            <a:endPar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rPr>
              <a:t>Sawhney, Raghav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err="1">
                <a:ln>
                  <a:noFill/>
                </a:ln>
                <a:solidFill>
                  <a:prstClr val="black"/>
                </a:solidFill>
                <a:effectLst/>
                <a:uLnTx/>
                <a:uFillTx/>
                <a:latin typeface="ITC Franklin Gothic Std Book" panose="020B0504030503020204" pitchFamily="34" charset="0"/>
                <a:cs typeface="Arial" panose="020B0604020202020204" pitchFamily="34" charset="0"/>
              </a:rPr>
              <a:t>Weerasu</a:t>
            </a:r>
            <a:r>
              <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rPr>
              <a:t> </a:t>
            </a:r>
            <a:r>
              <a:rPr kumimoji="0" lang="en-US" sz="1400" u="none" strike="noStrike" kern="1200" cap="none" spc="0" normalizeH="0" baseline="0" noProof="0" dirty="0" err="1">
                <a:ln>
                  <a:noFill/>
                </a:ln>
                <a:solidFill>
                  <a:prstClr val="black"/>
                </a:solidFill>
                <a:effectLst/>
                <a:uLnTx/>
                <a:uFillTx/>
                <a:latin typeface="ITC Franklin Gothic Std Book" panose="020B0504030503020204" pitchFamily="34" charset="0"/>
                <a:cs typeface="Arial" panose="020B0604020202020204" pitchFamily="34" charset="0"/>
              </a:rPr>
              <a:t>Warajuntano</a:t>
            </a:r>
            <a:endPar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rPr>
              <a:t>Daniel Liden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black"/>
                </a:solidFill>
                <a:effectLst/>
                <a:uLnTx/>
                <a:uFillTx/>
                <a:latin typeface="ITC Franklin Gothic Std Book" panose="020B0504030503020204" pitchFamily="34" charset="0"/>
                <a:cs typeface="Arial" panose="020B0604020202020204" pitchFamily="34" charset="0"/>
              </a:rPr>
              <a:t>Craig Morton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black"/>
              </a:solidFill>
              <a:effectLst/>
              <a:uLnTx/>
              <a:uFillTx/>
              <a:latin typeface="ITC Franklin Gothic Std Book" panose="020B05040305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black"/>
              </a:solidFill>
              <a:effectLst/>
              <a:uLnTx/>
              <a:uFillTx/>
              <a:latin typeface="ITC Franklin Gothic Std Book" panose="020B05040305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black"/>
              </a:solidFill>
              <a:effectLst/>
              <a:uLnTx/>
              <a:uFillTx/>
              <a:latin typeface="ITC Franklin Gothic Std Book" panose="020B0504030503020204" pitchFamily="34" charset="0"/>
            </a:endParaRPr>
          </a:p>
        </p:txBody>
      </p:sp>
      <p:sp>
        <p:nvSpPr>
          <p:cNvPr id="22" name="TextBox 21">
            <a:extLst>
              <a:ext uri="{FF2B5EF4-FFF2-40B4-BE49-F238E27FC236}">
                <a16:creationId xmlns:a16="http://schemas.microsoft.com/office/drawing/2014/main" id="{654045E9-8A6B-6D40-8A75-860FD56B4491}"/>
              </a:ext>
            </a:extLst>
          </p:cNvPr>
          <p:cNvSpPr txBox="1"/>
          <p:nvPr/>
        </p:nvSpPr>
        <p:spPr>
          <a:xfrm>
            <a:off x="5428952" y="1207332"/>
            <a:ext cx="2106667" cy="57554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Calvin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Isch</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Jessica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Keast</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Sarah McDonald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Sean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Pietrowicz</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Sawhney, Raghav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Eliza Tobin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Daniel Bullock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Lara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Haase</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Madeline Claire Pickens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Susweta</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Finn Axel Roberts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Mary Solomon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Morgan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Stockham</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Riya Berry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Tasfia</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Chowdhury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Martha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Czernuszenko</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Chase Dawson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Gina Fendley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Ellen Graham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Aditi Mahabal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David Healey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Brian 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Catherine Irons</a:t>
            </a:r>
          </a:p>
          <a:p>
            <a:r>
              <a:rPr lang="en-US" sz="1400">
                <a:solidFill>
                  <a:prstClr val="black"/>
                </a:solidFill>
                <a:latin typeface="ITC Franklin Gothic Std Book" panose="020B0504030503020204" pitchFamily="34" charset="0"/>
                <a:cs typeface="Arial" panose="020B0604020202020204" pitchFamily="34" charset="0"/>
              </a:rPr>
              <a:t>Kyle Morgan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black"/>
              </a:solidFill>
              <a:effectLst/>
              <a:uLnTx/>
              <a:uFillTx/>
              <a:latin typeface="ITC Franklin Gothic Std Book" panose="020B0504030503020204" pitchFamily="34" charset="0"/>
            </a:endParaRPr>
          </a:p>
        </p:txBody>
      </p:sp>
      <p:sp>
        <p:nvSpPr>
          <p:cNvPr id="23" name="TextBox 22">
            <a:extLst>
              <a:ext uri="{FF2B5EF4-FFF2-40B4-BE49-F238E27FC236}">
                <a16:creationId xmlns:a16="http://schemas.microsoft.com/office/drawing/2014/main" id="{6E32498B-7A56-8444-89A4-BFCFE32CFF26}"/>
              </a:ext>
            </a:extLst>
          </p:cNvPr>
          <p:cNvSpPr txBox="1"/>
          <p:nvPr/>
        </p:nvSpPr>
        <p:spPr>
          <a:xfrm>
            <a:off x="7752912" y="1212644"/>
            <a:ext cx="2205703" cy="57554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Saimun</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Habib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Owen Hart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Morgan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Klutzke</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Ian MacLeod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Elizabeth Miller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Vatsala</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Ramanan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Joanna Schroeder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Crystal Zang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Emily L Kurtz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Digvijay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Ghotane</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Crystal Zang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Davon Woodard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Emily Sheen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Fanfang</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Lee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Devika Nair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Allegra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Pocinki</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Alyssa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Fowers</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Cong Cong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Quinton Neville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Tina Highfill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Jessica Phelan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Emily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Kurtx</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Heleigh</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Tomlin</a:t>
            </a:r>
          </a:p>
          <a:p>
            <a:r>
              <a:rPr lang="en-US" sz="1400">
                <a:solidFill>
                  <a:prstClr val="black"/>
                </a:solidFill>
                <a:latin typeface="ITC Franklin Gothic Std Book" panose="020B0504030503020204" pitchFamily="34" charset="0"/>
                <a:cs typeface="Arial" panose="020B0604020202020204" pitchFamily="34" charset="0"/>
              </a:rPr>
              <a:t>Daniel Wilkin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black"/>
              </a:solidFill>
              <a:effectLst/>
              <a:uLnTx/>
              <a:uFillTx/>
              <a:latin typeface="ITC Franklin Gothic Std Book" panose="020B0504030503020204" pitchFamily="34" charset="0"/>
            </a:endParaRPr>
          </a:p>
        </p:txBody>
      </p:sp>
      <p:sp>
        <p:nvSpPr>
          <p:cNvPr id="24" name="TextBox 23">
            <a:extLst>
              <a:ext uri="{FF2B5EF4-FFF2-40B4-BE49-F238E27FC236}">
                <a16:creationId xmlns:a16="http://schemas.microsoft.com/office/drawing/2014/main" id="{FC6D214C-9795-EA47-A94D-D87031DA46E7}"/>
              </a:ext>
            </a:extLst>
          </p:cNvPr>
          <p:cNvSpPr txBox="1"/>
          <p:nvPr/>
        </p:nvSpPr>
        <p:spPr>
          <a:xfrm>
            <a:off x="9838738" y="1190688"/>
            <a:ext cx="1867819" cy="57554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Dahnielle</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Milton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Suliah</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Apatira</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Isabel Gomez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Victoria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Halewicz</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Keren Chen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Morgan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Stockham</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Suscheta</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Sharma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Aditi Mahabal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Cierra Oliveira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Haleigh Tomlin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Asia Porter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Stephanie Zhang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Akilesh</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Ramakrishna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Harsimrat</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Pandher</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David Park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Sayali</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Phadke</a:t>
            </a: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Adrienne Rogers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Sean M. Pili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Ben Swartz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Alexis Bernal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Chase Dawson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Madeline Garrett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rPr>
              <a:t>Aditi </a:t>
            </a:r>
            <a:r>
              <a:rPr kumimoji="0" lang="en-US" sz="1400" u="none" strike="noStrike" kern="1200" cap="none" spc="0" normalizeH="0" baseline="0" noProof="0" err="1">
                <a:ln>
                  <a:noFill/>
                </a:ln>
                <a:solidFill>
                  <a:prstClr val="black"/>
                </a:solidFill>
                <a:effectLst/>
                <a:uLnTx/>
                <a:uFillTx/>
                <a:latin typeface="ITC Franklin Gothic Std Book" panose="020B0504030503020204" pitchFamily="34" charset="0"/>
                <a:cs typeface="Arial" panose="020B0604020202020204" pitchFamily="34" charset="0"/>
              </a:rPr>
              <a:t>Mahabal</a:t>
            </a: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r>
              <a:rPr lang="en-US" sz="1400">
                <a:solidFill>
                  <a:prstClr val="black"/>
                </a:solidFill>
                <a:latin typeface="ITC Franklin Gothic Std Book" panose="020B0504030503020204" pitchFamily="34" charset="0"/>
                <a:cs typeface="Arial" panose="020B0604020202020204" pitchFamily="34" charset="0"/>
              </a:rPr>
              <a:t>Kateryna </a:t>
            </a:r>
            <a:r>
              <a:rPr lang="en-US" sz="1400" err="1">
                <a:solidFill>
                  <a:prstClr val="black"/>
                </a:solidFill>
                <a:latin typeface="ITC Franklin Gothic Std Book" panose="020B0504030503020204" pitchFamily="34" charset="0"/>
                <a:cs typeface="Arial" panose="020B0604020202020204" pitchFamily="34" charset="0"/>
              </a:rPr>
              <a:t>Savchyn</a:t>
            </a:r>
            <a:endParaRPr lang="en-US" sz="1400">
              <a:solidFill>
                <a:prstClr val="black"/>
              </a:solidFill>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a:ln>
                <a:noFill/>
              </a:ln>
              <a:solidFill>
                <a:prstClr val="black"/>
              </a:solidFill>
              <a:effectLst/>
              <a:uLnTx/>
              <a:uFillTx/>
              <a:latin typeface="ITC Franklin Gothic Std Book" panose="020B0504030503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prstClr val="black"/>
              </a:solidFill>
              <a:effectLst/>
              <a:uLnTx/>
              <a:uFillTx/>
              <a:latin typeface="ITC Franklin Gothic Std Book" panose="020B0504030503020204" pitchFamily="34" charset="0"/>
            </a:endParaRPr>
          </a:p>
        </p:txBody>
      </p:sp>
    </p:spTree>
    <p:extLst>
      <p:ext uri="{BB962C8B-B14F-4D97-AF65-F5344CB8AC3E}">
        <p14:creationId xmlns:p14="http://schemas.microsoft.com/office/powerpoint/2010/main" val="370603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1D5C4F-8C71-8443-A354-9432F703A17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41889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26C49B-DE71-CA4C-87C0-E31907BDB2B8}"/>
              </a:ext>
            </a:extLst>
          </p:cNvPr>
          <p:cNvPicPr>
            <a:picLocks noChangeAspect="1"/>
          </p:cNvPicPr>
          <p:nvPr/>
        </p:nvPicPr>
        <p:blipFill rotWithShape="1">
          <a:blip r:embed="rId3">
            <a:extLst>
              <a:ext uri="{28A0092B-C50C-407E-A947-70E740481C1C}">
                <a14:useLocalDpi xmlns:a14="http://schemas.microsoft.com/office/drawing/2010/main"/>
              </a:ext>
            </a:extLst>
          </a:blip>
          <a:srcRect r="5891"/>
          <a:stretch/>
        </p:blipFill>
        <p:spPr>
          <a:xfrm>
            <a:off x="6350" y="0"/>
            <a:ext cx="11461750" cy="6858000"/>
          </a:xfrm>
          <a:prstGeom prst="rect">
            <a:avLst/>
          </a:prstGeom>
        </p:spPr>
      </p:pic>
    </p:spTree>
    <p:extLst>
      <p:ext uri="{BB962C8B-B14F-4D97-AF65-F5344CB8AC3E}">
        <p14:creationId xmlns:p14="http://schemas.microsoft.com/office/powerpoint/2010/main" val="355631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NCMINILGU2AUG2021.005.jpeg" descr="NCMINILGU2AUG2021.005.jpe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1684000" cy="6858000"/>
          </a:xfrm>
          <a:prstGeom prst="rect">
            <a:avLst/>
          </a:prstGeom>
          <a:ln w="12700">
            <a:miter lim="400000"/>
          </a:ln>
        </p:spPr>
      </p:pic>
      <p:sp>
        <p:nvSpPr>
          <p:cNvPr id="2" name="Rectangle 1">
            <a:extLst>
              <a:ext uri="{FF2B5EF4-FFF2-40B4-BE49-F238E27FC236}">
                <a16:creationId xmlns:a16="http://schemas.microsoft.com/office/drawing/2014/main" id="{6177F712-6C4B-4D45-92AB-478F06C96FE7}"/>
              </a:ext>
            </a:extLst>
          </p:cNvPr>
          <p:cNvSpPr/>
          <p:nvPr/>
        </p:nvSpPr>
        <p:spPr>
          <a:xfrm>
            <a:off x="11480800" y="165100"/>
            <a:ext cx="558800" cy="1905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69BFA5-0CCA-FF4F-925B-DC8BC4039757}"/>
              </a:ext>
            </a:extLst>
          </p:cNvPr>
          <p:cNvPicPr>
            <a:picLocks noChangeAspect="1"/>
          </p:cNvPicPr>
          <p:nvPr/>
        </p:nvPicPr>
        <p:blipFill>
          <a:blip r:embed="rId4"/>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3D7F65AA-2898-4BE0-272B-D9FB0F2EB787}"/>
              </a:ext>
            </a:extLst>
          </p:cNvPr>
          <p:cNvSpPr txBox="1"/>
          <p:nvPr/>
        </p:nvSpPr>
        <p:spPr>
          <a:xfrm>
            <a:off x="1923855" y="5679583"/>
            <a:ext cx="8439490" cy="830997"/>
          </a:xfrm>
          <a:prstGeom prst="rect">
            <a:avLst/>
          </a:prstGeom>
          <a:noFill/>
        </p:spPr>
        <p:txBody>
          <a:bodyPr wrap="none" rtlCol="0">
            <a:spAutoFit/>
          </a:bodyPr>
          <a:lstStyle/>
          <a:p>
            <a:pPr algn="ctr"/>
            <a:r>
              <a:rPr lang="en-US" sz="2400" dirty="0">
                <a:solidFill>
                  <a:schemeClr val="bg1"/>
                </a:solidFill>
              </a:rPr>
              <a:t>American Association of Public and Land Grant Universities (APLU)</a:t>
            </a:r>
          </a:p>
          <a:p>
            <a:pPr algn="ctr"/>
            <a:r>
              <a:rPr lang="en-US" sz="2400" dirty="0">
                <a:solidFill>
                  <a:schemeClr val="bg1"/>
                </a:solidFill>
              </a:rPr>
              <a:t>Extension Committee on Organization and Policy (ECOP)</a:t>
            </a:r>
          </a:p>
        </p:txBody>
      </p:sp>
      <p:sp>
        <p:nvSpPr>
          <p:cNvPr id="3" name="TextBox 2">
            <a:extLst>
              <a:ext uri="{FF2B5EF4-FFF2-40B4-BE49-F238E27FC236}">
                <a16:creationId xmlns:a16="http://schemas.microsoft.com/office/drawing/2014/main" id="{81394EEA-42BF-9511-6AE9-1529EC0A69A7}"/>
              </a:ext>
            </a:extLst>
          </p:cNvPr>
          <p:cNvSpPr txBox="1"/>
          <p:nvPr/>
        </p:nvSpPr>
        <p:spPr>
          <a:xfrm>
            <a:off x="2256312" y="347420"/>
            <a:ext cx="7386452" cy="4503797"/>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sz="4000" b="1" dirty="0"/>
              <a:t>USDA FARM BILL PROPOSAL </a:t>
            </a:r>
          </a:p>
          <a:p>
            <a:r>
              <a:rPr lang="en-US" sz="2000" dirty="0"/>
              <a:t>CREATING A NEW PURPOSE for 2023</a:t>
            </a:r>
          </a:p>
          <a:p>
            <a:endParaRPr lang="en-US" sz="2000" dirty="0"/>
          </a:p>
          <a:p>
            <a:pPr marL="466725">
              <a:spcAft>
                <a:spcPts val="400"/>
              </a:spcAft>
            </a:pPr>
            <a:r>
              <a:rPr lang="en-US" sz="3200" b="1" dirty="0"/>
              <a:t>NEW PURPOSE </a:t>
            </a:r>
          </a:p>
          <a:p>
            <a:pPr marL="466725">
              <a:spcAft>
                <a:spcPts val="400"/>
              </a:spcAft>
            </a:pPr>
            <a:r>
              <a:rPr lang="en-US" sz="2400" dirty="0"/>
              <a:t>Develop and sustain a national network of Community Learning through Data Driven Discovery (CLD3) partnerships that integrates data science and Cooperative Extension expertise.</a:t>
            </a:r>
          </a:p>
          <a:p>
            <a:pPr marL="466725"/>
            <a:r>
              <a:rPr lang="en-US" sz="2400" u="sng" dirty="0">
                <a:uFill>
                  <a:solidFill>
                    <a:srgbClr val="DA6D0E"/>
                  </a:solidFill>
                </a:uFill>
              </a:rPr>
              <a:t>Support the network with a curated National Data Commons </a:t>
            </a:r>
            <a:r>
              <a:rPr lang="en-US" sz="2400" dirty="0"/>
              <a:t>to ensure equitable evidence­ based program and policy development and practice.  </a:t>
            </a:r>
          </a:p>
        </p:txBody>
      </p:sp>
    </p:spTree>
    <p:custDataLst>
      <p:tags r:id="rId1"/>
    </p:custDataLst>
    <p:extLst>
      <p:ext uri="{BB962C8B-B14F-4D97-AF65-F5344CB8AC3E}">
        <p14:creationId xmlns:p14="http://schemas.microsoft.com/office/powerpoint/2010/main" val="99257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353D9-0CFC-1A46-A5C6-92A640A22D53}"/>
              </a:ext>
            </a:extLst>
          </p:cNvPr>
          <p:cNvSpPr>
            <a:spLocks noGrp="1"/>
          </p:cNvSpPr>
          <p:nvPr>
            <p:ph type="title" idx="4294967295"/>
          </p:nvPr>
        </p:nvSpPr>
        <p:spPr>
          <a:xfrm>
            <a:off x="0" y="399200"/>
            <a:ext cx="12192000" cy="693738"/>
          </a:xfrm>
        </p:spPr>
        <p:txBody>
          <a:bodyPr>
            <a:normAutofit/>
          </a:bodyPr>
          <a:lstStyle/>
          <a:p>
            <a:pPr algn="ctr"/>
            <a:r>
              <a:rPr lang="en-US" sz="3600" dirty="0"/>
              <a:t>U.S. Census Bureau in the News</a:t>
            </a:r>
            <a:endParaRPr lang="en-US" sz="3200" i="1" dirty="0"/>
          </a:p>
        </p:txBody>
      </p:sp>
      <p:grpSp>
        <p:nvGrpSpPr>
          <p:cNvPr id="4" name="Group 3">
            <a:extLst>
              <a:ext uri="{FF2B5EF4-FFF2-40B4-BE49-F238E27FC236}">
                <a16:creationId xmlns:a16="http://schemas.microsoft.com/office/drawing/2014/main" id="{2D717BBA-6C2C-AF9C-9281-01F87BCE6E26}"/>
              </a:ext>
            </a:extLst>
          </p:cNvPr>
          <p:cNvGrpSpPr/>
          <p:nvPr/>
        </p:nvGrpSpPr>
        <p:grpSpPr>
          <a:xfrm>
            <a:off x="0" y="1171976"/>
            <a:ext cx="11870956" cy="5686024"/>
            <a:chOff x="0" y="1171976"/>
            <a:chExt cx="11870956" cy="5686024"/>
          </a:xfrm>
        </p:grpSpPr>
        <p:grpSp>
          <p:nvGrpSpPr>
            <p:cNvPr id="30" name="Group 29">
              <a:extLst>
                <a:ext uri="{FF2B5EF4-FFF2-40B4-BE49-F238E27FC236}">
                  <a16:creationId xmlns:a16="http://schemas.microsoft.com/office/drawing/2014/main" id="{A6BBEAB4-8180-EE4E-90FB-18A48A8E24F6}"/>
                </a:ext>
              </a:extLst>
            </p:cNvPr>
            <p:cNvGrpSpPr>
              <a:grpSpLocks noChangeAspect="1"/>
            </p:cNvGrpSpPr>
            <p:nvPr/>
          </p:nvGrpSpPr>
          <p:grpSpPr>
            <a:xfrm rot="20946546">
              <a:off x="8348875" y="3492064"/>
              <a:ext cx="3522081" cy="843459"/>
              <a:chOff x="-49416" y="5772384"/>
              <a:chExt cx="3522081" cy="843459"/>
            </a:xfrm>
          </p:grpSpPr>
          <p:pic>
            <p:nvPicPr>
              <p:cNvPr id="1026" name="Picture 2">
                <a:extLst>
                  <a:ext uri="{FF2B5EF4-FFF2-40B4-BE49-F238E27FC236}">
                    <a16:creationId xmlns:a16="http://schemas.microsoft.com/office/drawing/2014/main" id="{D93EB107-F1A9-9D42-8E59-65BA3B25B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6" y="5772384"/>
                <a:ext cx="2057715" cy="33088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A4E3592-96B8-564A-BCF5-CC0B8164471E}"/>
                  </a:ext>
                </a:extLst>
              </p:cNvPr>
              <p:cNvPicPr>
                <a:picLocks noChangeAspect="1"/>
              </p:cNvPicPr>
              <p:nvPr/>
            </p:nvPicPr>
            <p:blipFill>
              <a:blip r:embed="rId4"/>
              <a:stretch>
                <a:fillRect/>
              </a:stretch>
            </p:blipFill>
            <p:spPr>
              <a:xfrm>
                <a:off x="-49416" y="6169851"/>
                <a:ext cx="3522081" cy="445992"/>
              </a:xfrm>
              <a:prstGeom prst="rect">
                <a:avLst/>
              </a:prstGeom>
            </p:spPr>
          </p:pic>
        </p:grpSp>
        <p:grpSp>
          <p:nvGrpSpPr>
            <p:cNvPr id="29" name="Group 28">
              <a:extLst>
                <a:ext uri="{FF2B5EF4-FFF2-40B4-BE49-F238E27FC236}">
                  <a16:creationId xmlns:a16="http://schemas.microsoft.com/office/drawing/2014/main" id="{75CB75CF-1229-8E42-AFBD-1218E3252423}"/>
                </a:ext>
              </a:extLst>
            </p:cNvPr>
            <p:cNvGrpSpPr>
              <a:grpSpLocks noChangeAspect="1"/>
            </p:cNvGrpSpPr>
            <p:nvPr/>
          </p:nvGrpSpPr>
          <p:grpSpPr>
            <a:xfrm>
              <a:off x="4344688" y="5893356"/>
              <a:ext cx="3318379" cy="964644"/>
              <a:chOff x="0" y="3623371"/>
              <a:chExt cx="4216400" cy="1225697"/>
            </a:xfrm>
          </p:grpSpPr>
          <p:pic>
            <p:nvPicPr>
              <p:cNvPr id="15" name="Picture 14">
                <a:extLst>
                  <a:ext uri="{FF2B5EF4-FFF2-40B4-BE49-F238E27FC236}">
                    <a16:creationId xmlns:a16="http://schemas.microsoft.com/office/drawing/2014/main" id="{73D57B47-AB3C-AC48-9E90-38450949354B}"/>
                  </a:ext>
                </a:extLst>
              </p:cNvPr>
              <p:cNvPicPr>
                <a:picLocks noChangeAspect="1"/>
              </p:cNvPicPr>
              <p:nvPr/>
            </p:nvPicPr>
            <p:blipFill>
              <a:blip r:embed="rId5"/>
              <a:stretch>
                <a:fillRect/>
              </a:stretch>
            </p:blipFill>
            <p:spPr>
              <a:xfrm>
                <a:off x="0" y="3623371"/>
                <a:ext cx="4216400" cy="673100"/>
              </a:xfrm>
              <a:prstGeom prst="rect">
                <a:avLst/>
              </a:prstGeom>
            </p:spPr>
          </p:pic>
          <p:pic>
            <p:nvPicPr>
              <p:cNvPr id="16" name="Picture 15">
                <a:extLst>
                  <a:ext uri="{FF2B5EF4-FFF2-40B4-BE49-F238E27FC236}">
                    <a16:creationId xmlns:a16="http://schemas.microsoft.com/office/drawing/2014/main" id="{1E01507D-33B4-5444-B262-036008E98956}"/>
                  </a:ext>
                </a:extLst>
              </p:cNvPr>
              <p:cNvPicPr>
                <a:picLocks noChangeAspect="1"/>
              </p:cNvPicPr>
              <p:nvPr/>
            </p:nvPicPr>
            <p:blipFill>
              <a:blip r:embed="rId6"/>
              <a:stretch>
                <a:fillRect/>
              </a:stretch>
            </p:blipFill>
            <p:spPr>
              <a:xfrm>
                <a:off x="189333" y="4187881"/>
                <a:ext cx="3915697" cy="661187"/>
              </a:xfrm>
              <a:prstGeom prst="rect">
                <a:avLst/>
              </a:prstGeom>
            </p:spPr>
          </p:pic>
        </p:grpSp>
        <p:grpSp>
          <p:nvGrpSpPr>
            <p:cNvPr id="27" name="Group 26">
              <a:extLst>
                <a:ext uri="{FF2B5EF4-FFF2-40B4-BE49-F238E27FC236}">
                  <a16:creationId xmlns:a16="http://schemas.microsoft.com/office/drawing/2014/main" id="{CAB42029-2CBC-1149-B7F8-EEDE0DEE95A9}"/>
                </a:ext>
              </a:extLst>
            </p:cNvPr>
            <p:cNvGrpSpPr>
              <a:grpSpLocks noChangeAspect="1"/>
            </p:cNvGrpSpPr>
            <p:nvPr/>
          </p:nvGrpSpPr>
          <p:grpSpPr>
            <a:xfrm>
              <a:off x="247436" y="5073315"/>
              <a:ext cx="3549094" cy="1573971"/>
              <a:chOff x="2803565" y="5079818"/>
              <a:chExt cx="4050773" cy="1796458"/>
            </a:xfrm>
          </p:grpSpPr>
          <p:pic>
            <p:nvPicPr>
              <p:cNvPr id="10" name="Picture 9">
                <a:extLst>
                  <a:ext uri="{FF2B5EF4-FFF2-40B4-BE49-F238E27FC236}">
                    <a16:creationId xmlns:a16="http://schemas.microsoft.com/office/drawing/2014/main" id="{5F12F977-1EBE-544E-8959-11CFC466B6EF}"/>
                  </a:ext>
                </a:extLst>
              </p:cNvPr>
              <p:cNvPicPr>
                <a:picLocks noChangeAspect="1"/>
              </p:cNvPicPr>
              <p:nvPr/>
            </p:nvPicPr>
            <p:blipFill>
              <a:blip r:embed="rId7"/>
              <a:stretch>
                <a:fillRect/>
              </a:stretch>
            </p:blipFill>
            <p:spPr>
              <a:xfrm>
                <a:off x="2803565" y="5393404"/>
                <a:ext cx="4050773" cy="1482872"/>
              </a:xfrm>
              <a:prstGeom prst="rect">
                <a:avLst/>
              </a:prstGeom>
            </p:spPr>
          </p:pic>
          <p:pic>
            <p:nvPicPr>
              <p:cNvPr id="24" name="Picture 23">
                <a:extLst>
                  <a:ext uri="{FF2B5EF4-FFF2-40B4-BE49-F238E27FC236}">
                    <a16:creationId xmlns:a16="http://schemas.microsoft.com/office/drawing/2014/main" id="{3AE6FE46-C359-5A4A-A91F-5EF5A149D6AB}"/>
                  </a:ext>
                </a:extLst>
              </p:cNvPr>
              <p:cNvPicPr>
                <a:picLocks noChangeAspect="1"/>
              </p:cNvPicPr>
              <p:nvPr/>
            </p:nvPicPr>
            <p:blipFill>
              <a:blip r:embed="rId8"/>
              <a:stretch>
                <a:fillRect/>
              </a:stretch>
            </p:blipFill>
            <p:spPr>
              <a:xfrm>
                <a:off x="3042005" y="5079818"/>
                <a:ext cx="3573892" cy="529996"/>
              </a:xfrm>
              <a:prstGeom prst="rect">
                <a:avLst/>
              </a:prstGeom>
            </p:spPr>
          </p:pic>
        </p:grpSp>
        <p:grpSp>
          <p:nvGrpSpPr>
            <p:cNvPr id="33" name="Group 32">
              <a:extLst>
                <a:ext uri="{FF2B5EF4-FFF2-40B4-BE49-F238E27FC236}">
                  <a16:creationId xmlns:a16="http://schemas.microsoft.com/office/drawing/2014/main" id="{F6648480-09F7-9646-A941-30D009C1EA4A}"/>
                </a:ext>
              </a:extLst>
            </p:cNvPr>
            <p:cNvGrpSpPr/>
            <p:nvPr/>
          </p:nvGrpSpPr>
          <p:grpSpPr>
            <a:xfrm>
              <a:off x="329651" y="1557997"/>
              <a:ext cx="3384664" cy="1614370"/>
              <a:chOff x="670200" y="5001635"/>
              <a:chExt cx="3384664" cy="1614370"/>
            </a:xfrm>
          </p:grpSpPr>
          <p:pic>
            <p:nvPicPr>
              <p:cNvPr id="14" name="Picture 13">
                <a:extLst>
                  <a:ext uri="{FF2B5EF4-FFF2-40B4-BE49-F238E27FC236}">
                    <a16:creationId xmlns:a16="http://schemas.microsoft.com/office/drawing/2014/main" id="{22415BBB-B6FB-3F44-AD80-4C9830E01020}"/>
                  </a:ext>
                </a:extLst>
              </p:cNvPr>
              <p:cNvPicPr>
                <a:picLocks noChangeAspect="1"/>
              </p:cNvPicPr>
              <p:nvPr/>
            </p:nvPicPr>
            <p:blipFill rotWithShape="1">
              <a:blip r:embed="rId9"/>
              <a:srcRect l="2393" t="6920" r="3594" b="5072"/>
              <a:stretch/>
            </p:blipFill>
            <p:spPr>
              <a:xfrm>
                <a:off x="670200" y="5459535"/>
                <a:ext cx="3384266" cy="1156470"/>
              </a:xfrm>
              <a:prstGeom prst="rect">
                <a:avLst/>
              </a:prstGeom>
            </p:spPr>
          </p:pic>
          <p:pic>
            <p:nvPicPr>
              <p:cNvPr id="8" name="Picture 7">
                <a:extLst>
                  <a:ext uri="{FF2B5EF4-FFF2-40B4-BE49-F238E27FC236}">
                    <a16:creationId xmlns:a16="http://schemas.microsoft.com/office/drawing/2014/main" id="{D762F91C-C8A9-5D49-B1AC-71EA21E3E1E7}"/>
                  </a:ext>
                </a:extLst>
              </p:cNvPr>
              <p:cNvPicPr>
                <a:picLocks noChangeAspect="1"/>
              </p:cNvPicPr>
              <p:nvPr/>
            </p:nvPicPr>
            <p:blipFill rotWithShape="1">
              <a:blip r:embed="rId8"/>
              <a:srcRect l="1495"/>
              <a:stretch/>
            </p:blipFill>
            <p:spPr>
              <a:xfrm>
                <a:off x="670200" y="5001635"/>
                <a:ext cx="3384664" cy="509552"/>
              </a:xfrm>
              <a:prstGeom prst="rect">
                <a:avLst/>
              </a:prstGeom>
            </p:spPr>
          </p:pic>
        </p:grpSp>
        <p:grpSp>
          <p:nvGrpSpPr>
            <p:cNvPr id="19" name="Group 18">
              <a:extLst>
                <a:ext uri="{FF2B5EF4-FFF2-40B4-BE49-F238E27FC236}">
                  <a16:creationId xmlns:a16="http://schemas.microsoft.com/office/drawing/2014/main" id="{B39F74FE-502C-544E-936F-A4A10F3C687F}"/>
                </a:ext>
              </a:extLst>
            </p:cNvPr>
            <p:cNvGrpSpPr>
              <a:grpSpLocks noChangeAspect="1"/>
            </p:cNvGrpSpPr>
            <p:nvPr/>
          </p:nvGrpSpPr>
          <p:grpSpPr>
            <a:xfrm rot="574640">
              <a:off x="8780721" y="1826477"/>
              <a:ext cx="2967708" cy="1378246"/>
              <a:chOff x="5100062" y="938291"/>
              <a:chExt cx="3641685" cy="1691251"/>
            </a:xfrm>
          </p:grpSpPr>
          <p:pic>
            <p:nvPicPr>
              <p:cNvPr id="6" name="Picture 5">
                <a:extLst>
                  <a:ext uri="{FF2B5EF4-FFF2-40B4-BE49-F238E27FC236}">
                    <a16:creationId xmlns:a16="http://schemas.microsoft.com/office/drawing/2014/main" id="{5587A19D-3635-D046-90CD-6DC2143EDAE0}"/>
                  </a:ext>
                </a:extLst>
              </p:cNvPr>
              <p:cNvPicPr>
                <a:picLocks noChangeAspect="1"/>
              </p:cNvPicPr>
              <p:nvPr/>
            </p:nvPicPr>
            <p:blipFill>
              <a:blip r:embed="rId10"/>
              <a:stretch>
                <a:fillRect/>
              </a:stretch>
            </p:blipFill>
            <p:spPr>
              <a:xfrm>
                <a:off x="5100062" y="938291"/>
                <a:ext cx="1727535" cy="479871"/>
              </a:xfrm>
              <a:prstGeom prst="rect">
                <a:avLst/>
              </a:prstGeom>
            </p:spPr>
          </p:pic>
          <p:pic>
            <p:nvPicPr>
              <p:cNvPr id="7" name="Picture 6">
                <a:extLst>
                  <a:ext uri="{FF2B5EF4-FFF2-40B4-BE49-F238E27FC236}">
                    <a16:creationId xmlns:a16="http://schemas.microsoft.com/office/drawing/2014/main" id="{F734B25E-DC93-5D4F-B22C-7743C39FC318}"/>
                  </a:ext>
                </a:extLst>
              </p:cNvPr>
              <p:cNvPicPr>
                <a:picLocks noChangeAspect="1"/>
              </p:cNvPicPr>
              <p:nvPr/>
            </p:nvPicPr>
            <p:blipFill>
              <a:blip r:embed="rId11"/>
              <a:stretch>
                <a:fillRect/>
              </a:stretch>
            </p:blipFill>
            <p:spPr>
              <a:xfrm>
                <a:off x="5100062" y="1376348"/>
                <a:ext cx="3641685" cy="1253194"/>
              </a:xfrm>
              <a:prstGeom prst="rect">
                <a:avLst/>
              </a:prstGeom>
            </p:spPr>
          </p:pic>
        </p:grpSp>
        <p:grpSp>
          <p:nvGrpSpPr>
            <p:cNvPr id="11" name="Group 10">
              <a:extLst>
                <a:ext uri="{FF2B5EF4-FFF2-40B4-BE49-F238E27FC236}">
                  <a16:creationId xmlns:a16="http://schemas.microsoft.com/office/drawing/2014/main" id="{5137687F-A219-1CD9-340C-7702F720C759}"/>
                </a:ext>
              </a:extLst>
            </p:cNvPr>
            <p:cNvGrpSpPr/>
            <p:nvPr/>
          </p:nvGrpSpPr>
          <p:grpSpPr>
            <a:xfrm>
              <a:off x="3661887" y="1171976"/>
              <a:ext cx="4868225" cy="4465033"/>
              <a:chOff x="3830034" y="1171976"/>
              <a:chExt cx="4868225" cy="4465033"/>
            </a:xfrm>
          </p:grpSpPr>
          <p:grpSp>
            <p:nvGrpSpPr>
              <p:cNvPr id="28" name="Group 27">
                <a:extLst>
                  <a:ext uri="{FF2B5EF4-FFF2-40B4-BE49-F238E27FC236}">
                    <a16:creationId xmlns:a16="http://schemas.microsoft.com/office/drawing/2014/main" id="{94D01820-9006-DF4C-99F9-F2707094B495}"/>
                  </a:ext>
                </a:extLst>
              </p:cNvPr>
              <p:cNvGrpSpPr>
                <a:grpSpLocks noChangeAspect="1"/>
              </p:cNvGrpSpPr>
              <p:nvPr/>
            </p:nvGrpSpPr>
            <p:grpSpPr>
              <a:xfrm>
                <a:off x="3830034" y="1171976"/>
                <a:ext cx="4868225" cy="2271373"/>
                <a:chOff x="7895774" y="4694972"/>
                <a:chExt cx="4150805" cy="1936647"/>
              </a:xfrm>
            </p:grpSpPr>
            <p:pic>
              <p:nvPicPr>
                <p:cNvPr id="9" name="Picture 8">
                  <a:extLst>
                    <a:ext uri="{FF2B5EF4-FFF2-40B4-BE49-F238E27FC236}">
                      <a16:creationId xmlns:a16="http://schemas.microsoft.com/office/drawing/2014/main" id="{714F5CE3-43E0-484C-9D39-8C3CBE436C0F}"/>
                    </a:ext>
                  </a:extLst>
                </p:cNvPr>
                <p:cNvPicPr>
                  <a:picLocks noChangeAspect="1"/>
                </p:cNvPicPr>
                <p:nvPr/>
              </p:nvPicPr>
              <p:blipFill>
                <a:blip r:embed="rId12"/>
                <a:stretch>
                  <a:fillRect/>
                </a:stretch>
              </p:blipFill>
              <p:spPr>
                <a:xfrm>
                  <a:off x="7895774" y="4944279"/>
                  <a:ext cx="4150805" cy="1687340"/>
                </a:xfrm>
                <a:prstGeom prst="rect">
                  <a:avLst/>
                </a:prstGeom>
              </p:spPr>
            </p:pic>
            <p:pic>
              <p:nvPicPr>
                <p:cNvPr id="25" name="Picture 24">
                  <a:extLst>
                    <a:ext uri="{FF2B5EF4-FFF2-40B4-BE49-F238E27FC236}">
                      <a16:creationId xmlns:a16="http://schemas.microsoft.com/office/drawing/2014/main" id="{70A114EB-7335-1B4F-AD45-D8AB4C6FCFDB}"/>
                    </a:ext>
                  </a:extLst>
                </p:cNvPr>
                <p:cNvPicPr>
                  <a:picLocks noChangeAspect="1"/>
                </p:cNvPicPr>
                <p:nvPr/>
              </p:nvPicPr>
              <p:blipFill>
                <a:blip r:embed="rId8"/>
                <a:stretch>
                  <a:fillRect/>
                </a:stretch>
              </p:blipFill>
              <p:spPr>
                <a:xfrm>
                  <a:off x="7990586" y="4694972"/>
                  <a:ext cx="3573892" cy="529996"/>
                </a:xfrm>
                <a:prstGeom prst="rect">
                  <a:avLst/>
                </a:prstGeom>
              </p:spPr>
            </p:pic>
          </p:grpSp>
          <p:pic>
            <p:nvPicPr>
              <p:cNvPr id="3" name="Picture 2" descr="Robert L. Santos is the first person of color to hold the top Census Bureau post. ">
                <a:extLst>
                  <a:ext uri="{FF2B5EF4-FFF2-40B4-BE49-F238E27FC236}">
                    <a16:creationId xmlns:a16="http://schemas.microsoft.com/office/drawing/2014/main" id="{3766CACA-5D94-5583-11A1-E5B7E4A0D6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1444" y="3323104"/>
                <a:ext cx="3470857" cy="23139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07D5BB3E-2DF1-9A75-68A4-C8E8A386F711}"/>
                </a:ext>
              </a:extLst>
            </p:cNvPr>
            <p:cNvGrpSpPr/>
            <p:nvPr/>
          </p:nvGrpSpPr>
          <p:grpSpPr>
            <a:xfrm>
              <a:off x="0" y="3361384"/>
              <a:ext cx="4043967" cy="1311688"/>
              <a:chOff x="103030" y="3245477"/>
              <a:chExt cx="4043967" cy="1311688"/>
            </a:xfrm>
          </p:grpSpPr>
          <p:pic>
            <p:nvPicPr>
              <p:cNvPr id="21" name="Picture 20">
                <a:extLst>
                  <a:ext uri="{FF2B5EF4-FFF2-40B4-BE49-F238E27FC236}">
                    <a16:creationId xmlns:a16="http://schemas.microsoft.com/office/drawing/2014/main" id="{500F2FC6-1B3B-DBD4-6B20-23D175948F46}"/>
                  </a:ext>
                </a:extLst>
              </p:cNvPr>
              <p:cNvPicPr>
                <a:picLocks noChangeAspect="1"/>
              </p:cNvPicPr>
              <p:nvPr/>
            </p:nvPicPr>
            <p:blipFill rotWithShape="1">
              <a:blip r:embed="rId14"/>
              <a:srcRect r="5904" b="31118"/>
              <a:stretch/>
            </p:blipFill>
            <p:spPr>
              <a:xfrm>
                <a:off x="103030" y="3749802"/>
                <a:ext cx="4043967" cy="807363"/>
              </a:xfrm>
              <a:prstGeom prst="rect">
                <a:avLst/>
              </a:prstGeom>
            </p:spPr>
          </p:pic>
          <p:pic>
            <p:nvPicPr>
              <p:cNvPr id="1030" name="Picture 6" descr="The Washington Post Jobs and Company Culture">
                <a:extLst>
                  <a:ext uri="{FF2B5EF4-FFF2-40B4-BE49-F238E27FC236}">
                    <a16:creationId xmlns:a16="http://schemas.microsoft.com/office/drawing/2014/main" id="{A90F2B35-943B-D66D-2042-A1F88D79BE0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7737" b="35502"/>
              <a:stretch/>
            </p:blipFill>
            <p:spPr bwMode="auto">
              <a:xfrm>
                <a:off x="852681" y="3245477"/>
                <a:ext cx="2798378"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2F93A18C-0DDC-0B76-D25C-5A4C23F568FB}"/>
                </a:ext>
              </a:extLst>
            </p:cNvPr>
            <p:cNvGrpSpPr/>
            <p:nvPr/>
          </p:nvGrpSpPr>
          <p:grpSpPr>
            <a:xfrm rot="1039992">
              <a:off x="8195527" y="4515422"/>
              <a:ext cx="3536662" cy="1904209"/>
              <a:chOff x="8195527" y="4566938"/>
              <a:chExt cx="3536662" cy="1904209"/>
            </a:xfrm>
          </p:grpSpPr>
          <p:pic>
            <p:nvPicPr>
              <p:cNvPr id="40" name="Picture 39">
                <a:extLst>
                  <a:ext uri="{FF2B5EF4-FFF2-40B4-BE49-F238E27FC236}">
                    <a16:creationId xmlns:a16="http://schemas.microsoft.com/office/drawing/2014/main" id="{83B39B3D-C02D-351B-5DD0-F9A4EB1375B6}"/>
                  </a:ext>
                </a:extLst>
              </p:cNvPr>
              <p:cNvPicPr>
                <a:picLocks noChangeAspect="1"/>
              </p:cNvPicPr>
              <p:nvPr/>
            </p:nvPicPr>
            <p:blipFill rotWithShape="1">
              <a:blip r:embed="rId16"/>
              <a:srcRect l="17708"/>
              <a:stretch/>
            </p:blipFill>
            <p:spPr>
              <a:xfrm>
                <a:off x="8195527" y="5621277"/>
                <a:ext cx="3536662" cy="849870"/>
              </a:xfrm>
              <a:prstGeom prst="rect">
                <a:avLst/>
              </a:prstGeom>
            </p:spPr>
          </p:pic>
          <p:pic>
            <p:nvPicPr>
              <p:cNvPr id="45" name="Picture 44">
                <a:extLst>
                  <a:ext uri="{FF2B5EF4-FFF2-40B4-BE49-F238E27FC236}">
                    <a16:creationId xmlns:a16="http://schemas.microsoft.com/office/drawing/2014/main" id="{5ED21262-818B-83D3-7960-0D7E4C5A19EC}"/>
                  </a:ext>
                </a:extLst>
              </p:cNvPr>
              <p:cNvPicPr>
                <a:picLocks noChangeAspect="1"/>
              </p:cNvPicPr>
              <p:nvPr/>
            </p:nvPicPr>
            <p:blipFill rotWithShape="1">
              <a:blip r:embed="rId16"/>
              <a:srcRect l="1419" t="16" r="83628" b="24415"/>
              <a:stretch/>
            </p:blipFill>
            <p:spPr>
              <a:xfrm>
                <a:off x="10235563" y="4566938"/>
                <a:ext cx="1328407" cy="1327592"/>
              </a:xfrm>
              <a:prstGeom prst="rect">
                <a:avLst/>
              </a:prstGeom>
            </p:spPr>
          </p:pic>
        </p:grpSp>
      </p:grpSp>
    </p:spTree>
    <p:extLst>
      <p:ext uri="{BB962C8B-B14F-4D97-AF65-F5344CB8AC3E}">
        <p14:creationId xmlns:p14="http://schemas.microsoft.com/office/powerpoint/2010/main" val="165752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F6FF60-CF03-DD48-BD2F-119DE09CBAAC}"/>
              </a:ext>
            </a:extLst>
          </p:cNvPr>
          <p:cNvPicPr>
            <a:picLocks noChangeAspect="1"/>
          </p:cNvPicPr>
          <p:nvPr/>
        </p:nvPicPr>
        <p:blipFill>
          <a:blip r:embed="rId3"/>
          <a:stretch>
            <a:fillRect/>
          </a:stretch>
        </p:blipFill>
        <p:spPr>
          <a:xfrm>
            <a:off x="6254021" y="1460220"/>
            <a:ext cx="5395213" cy="3819329"/>
          </a:xfrm>
          <a:prstGeom prst="rect">
            <a:avLst/>
          </a:prstGeom>
        </p:spPr>
      </p:pic>
      <p:sp>
        <p:nvSpPr>
          <p:cNvPr id="2" name="Frame 1">
            <a:extLst>
              <a:ext uri="{FF2B5EF4-FFF2-40B4-BE49-F238E27FC236}">
                <a16:creationId xmlns:a16="http://schemas.microsoft.com/office/drawing/2014/main" id="{EA2C402B-A60A-DE41-B679-C269675A7596}"/>
              </a:ext>
            </a:extLst>
          </p:cNvPr>
          <p:cNvSpPr/>
          <p:nvPr/>
        </p:nvSpPr>
        <p:spPr>
          <a:xfrm>
            <a:off x="0" y="-12700"/>
            <a:ext cx="12192000" cy="7040880"/>
          </a:xfrm>
          <a:prstGeom prst="frame">
            <a:avLst>
              <a:gd name="adj1" fmla="val 5590"/>
            </a:avLst>
          </a:prstGeom>
          <a:solidFill>
            <a:srgbClr val="2C516A"/>
          </a:solidFill>
          <a:ln>
            <a:solidFill>
              <a:srgbClr val="A0BF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F87632A-1C0B-3445-AE96-C0DB2B032D6A}"/>
              </a:ext>
            </a:extLst>
          </p:cNvPr>
          <p:cNvPicPr>
            <a:picLocks noChangeAspect="1"/>
          </p:cNvPicPr>
          <p:nvPr/>
        </p:nvPicPr>
        <p:blipFill rotWithShape="1">
          <a:blip r:embed="rId4">
            <a:extLst>
              <a:ext uri="{28A0092B-C50C-407E-A947-70E740481C1C}">
                <a14:useLocalDpi xmlns:a14="http://schemas.microsoft.com/office/drawing/2010/main"/>
              </a:ext>
            </a:extLst>
          </a:blip>
          <a:srcRect l="17432" t="12167"/>
          <a:stretch/>
        </p:blipFill>
        <p:spPr>
          <a:xfrm>
            <a:off x="0" y="0"/>
            <a:ext cx="2044797" cy="2375975"/>
          </a:xfrm>
          <a:prstGeom prst="rect">
            <a:avLst/>
          </a:prstGeom>
          <a:noFill/>
        </p:spPr>
      </p:pic>
      <p:sp>
        <p:nvSpPr>
          <p:cNvPr id="9" name="Text Placeholder 7">
            <a:extLst>
              <a:ext uri="{FF2B5EF4-FFF2-40B4-BE49-F238E27FC236}">
                <a16:creationId xmlns:a16="http://schemas.microsoft.com/office/drawing/2014/main" id="{376B803D-6376-5D4C-A46F-21C9C59C76BE}"/>
              </a:ext>
            </a:extLst>
          </p:cNvPr>
          <p:cNvSpPr txBox="1">
            <a:spLocks/>
          </p:cNvSpPr>
          <p:nvPr/>
        </p:nvSpPr>
        <p:spPr>
          <a:xfrm>
            <a:off x="512922" y="2693453"/>
            <a:ext cx="5640540" cy="2308648"/>
          </a:xfrm>
          <a:prstGeom prst="rect">
            <a:avLst/>
          </a:prstGeom>
        </p:spPr>
        <p:txBody>
          <a:bodyPr vert="horz"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4400"/>
              </a:lnSpc>
              <a:spcBef>
                <a:spcPts val="0"/>
              </a:spcBef>
              <a:spcAft>
                <a:spcPts val="0"/>
              </a:spcAft>
              <a:buClrTx/>
              <a:buSzTx/>
              <a:buFont typeface="Arial"/>
              <a:buNone/>
              <a:tabLst/>
              <a:defRPr/>
            </a:pPr>
            <a:r>
              <a:rPr kumimoji="0" lang="en-US" sz="3600" i="0" u="none" strike="noStrike" kern="1200" cap="none" spc="0" normalizeH="0" baseline="0" noProof="0">
                <a:ln>
                  <a:noFill/>
                </a:ln>
                <a:effectLst/>
                <a:uLnTx/>
                <a:uFillTx/>
                <a:latin typeface="Gill Sans MT" panose="020B0502020104020203" pitchFamily="34" charset="77"/>
              </a:rPr>
              <a:t>21st Century Census Bureau </a:t>
            </a:r>
          </a:p>
          <a:p>
            <a:pPr marL="0" marR="0" lvl="0" indent="0" algn="ctr" defTabSz="914400" rtl="0" eaLnBrk="1" fontAlgn="auto" latinLnBrk="0" hangingPunct="1">
              <a:lnSpc>
                <a:spcPct val="90000"/>
              </a:lnSpc>
              <a:spcBef>
                <a:spcPts val="1000"/>
              </a:spcBef>
              <a:spcAft>
                <a:spcPts val="0"/>
              </a:spcAft>
              <a:buClrTx/>
              <a:buSzTx/>
              <a:buFont typeface="Arial"/>
              <a:buNone/>
              <a:tabLst/>
              <a:defRPr/>
            </a:pPr>
            <a:r>
              <a:rPr lang="en-US" sz="3600" i="1">
                <a:latin typeface="Gill Sans MT" panose="020B0502020104020203" pitchFamily="34" charset="77"/>
              </a:rPr>
              <a:t>What are the opportunities?</a:t>
            </a:r>
            <a:endParaRPr kumimoji="0" lang="en-US" sz="4800" i="1" u="none" strike="noStrike" kern="1200" cap="none" spc="0" normalizeH="0" baseline="0" noProof="0">
              <a:ln>
                <a:noFill/>
              </a:ln>
              <a:effectLst/>
              <a:uLnTx/>
              <a:uFillTx/>
              <a:latin typeface="Gill Sans MT" panose="020B0502020104020203" pitchFamily="34" charset="77"/>
            </a:endParaRPr>
          </a:p>
          <a:p>
            <a:pPr marL="0" marR="0" lvl="0" indent="0" algn="ctr" defTabSz="914400" rtl="0" eaLnBrk="1" fontAlgn="auto" latinLnBrk="0" hangingPunct="1">
              <a:lnSpc>
                <a:spcPct val="90000"/>
              </a:lnSpc>
              <a:spcBef>
                <a:spcPts val="1000"/>
              </a:spcBef>
              <a:spcAft>
                <a:spcPts val="0"/>
              </a:spcAft>
              <a:buClrTx/>
              <a:buSzTx/>
              <a:buFont typeface="Arial"/>
              <a:buNone/>
              <a:tabLst/>
              <a:defRPr/>
            </a:pPr>
            <a:endParaRPr kumimoji="0" lang="en-US" sz="4800" i="0" u="none" strike="noStrike" kern="1200" cap="none" spc="0" normalizeH="0" baseline="0" noProof="0">
              <a:ln>
                <a:noFill/>
              </a:ln>
              <a:effectLst/>
              <a:uLnTx/>
              <a:uFillTx/>
              <a:latin typeface="Gill Sans MT" panose="020B0502020104020203" pitchFamily="34" charset="77"/>
            </a:endParaRPr>
          </a:p>
        </p:txBody>
      </p:sp>
      <p:pic>
        <p:nvPicPr>
          <p:cNvPr id="6" name="Picture 5">
            <a:extLst>
              <a:ext uri="{FF2B5EF4-FFF2-40B4-BE49-F238E27FC236}">
                <a16:creationId xmlns:a16="http://schemas.microsoft.com/office/drawing/2014/main" id="{33E536D6-1D0C-5E48-90F8-418FB33BF644}"/>
              </a:ext>
            </a:extLst>
          </p:cNvPr>
          <p:cNvPicPr>
            <a:picLocks noChangeAspect="1"/>
          </p:cNvPicPr>
          <p:nvPr/>
        </p:nvPicPr>
        <p:blipFill>
          <a:blip r:embed="rId5"/>
          <a:stretch>
            <a:fillRect/>
          </a:stretch>
        </p:blipFill>
        <p:spPr>
          <a:xfrm>
            <a:off x="8531757" y="5850610"/>
            <a:ext cx="1309829" cy="610543"/>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C2B52E07-0E12-7049-945D-9A4D9F7D5B7E}"/>
              </a:ext>
            </a:extLst>
          </p:cNvPr>
          <p:cNvPicPr>
            <a:picLocks noChangeAspect="1"/>
          </p:cNvPicPr>
          <p:nvPr/>
        </p:nvPicPr>
        <p:blipFill>
          <a:blip r:embed="rId6"/>
          <a:stretch>
            <a:fillRect/>
          </a:stretch>
        </p:blipFill>
        <p:spPr>
          <a:xfrm>
            <a:off x="1922791" y="5872305"/>
            <a:ext cx="2335762" cy="588848"/>
          </a:xfrm>
          <a:prstGeom prst="rect">
            <a:avLst/>
          </a:prstGeom>
        </p:spPr>
      </p:pic>
      <p:cxnSp>
        <p:nvCxnSpPr>
          <p:cNvPr id="15" name="Straight Connector 14">
            <a:extLst>
              <a:ext uri="{FF2B5EF4-FFF2-40B4-BE49-F238E27FC236}">
                <a16:creationId xmlns:a16="http://schemas.microsoft.com/office/drawing/2014/main" id="{9D42486F-2E21-DD49-84D9-51EA45420E3B}"/>
              </a:ext>
            </a:extLst>
          </p:cNvPr>
          <p:cNvCxnSpPr/>
          <p:nvPr/>
        </p:nvCxnSpPr>
        <p:spPr>
          <a:xfrm>
            <a:off x="6181344" y="377952"/>
            <a:ext cx="0" cy="6303264"/>
          </a:xfrm>
          <a:prstGeom prst="line">
            <a:avLst/>
          </a:prstGeom>
          <a:ln w="25400">
            <a:solidFill>
              <a:srgbClr val="2C516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11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5FC0C1F-6610-994B-83F7-14A5F0678527}"/>
              </a:ext>
            </a:extLst>
          </p:cNvPr>
          <p:cNvPicPr>
            <a:picLocks noChangeAspect="1"/>
          </p:cNvPicPr>
          <p:nvPr/>
        </p:nvPicPr>
        <p:blipFill>
          <a:blip r:embed="rId3">
            <a:biLevel thresh="25000"/>
          </a:blip>
          <a:stretch>
            <a:fillRect/>
          </a:stretch>
        </p:blipFill>
        <p:spPr>
          <a:xfrm>
            <a:off x="5852497" y="5545593"/>
            <a:ext cx="1097280" cy="1097280"/>
          </a:xfrm>
          <a:prstGeom prst="rect">
            <a:avLst/>
          </a:prstGeom>
        </p:spPr>
      </p:pic>
      <p:sp>
        <p:nvSpPr>
          <p:cNvPr id="2" name="Title 1">
            <a:extLst>
              <a:ext uri="{FF2B5EF4-FFF2-40B4-BE49-F238E27FC236}">
                <a16:creationId xmlns:a16="http://schemas.microsoft.com/office/drawing/2014/main" id="{D006562E-B2E0-2A4D-9C34-026C5BADC75C}"/>
              </a:ext>
            </a:extLst>
          </p:cNvPr>
          <p:cNvSpPr>
            <a:spLocks noGrp="1"/>
          </p:cNvSpPr>
          <p:nvPr>
            <p:ph type="title"/>
          </p:nvPr>
        </p:nvSpPr>
        <p:spPr>
          <a:xfrm>
            <a:off x="97437" y="439045"/>
            <a:ext cx="12157022" cy="670560"/>
          </a:xfrm>
        </p:spPr>
        <p:txBody>
          <a:bodyPr/>
          <a:lstStyle/>
          <a:p>
            <a:r>
              <a:rPr lang="en-US"/>
              <a:t>Paradigm Shift for Census Bureau:  Focus on Purpose and Use </a:t>
            </a:r>
          </a:p>
        </p:txBody>
      </p:sp>
      <p:sp>
        <p:nvSpPr>
          <p:cNvPr id="6" name="TextBox 5">
            <a:extLst>
              <a:ext uri="{FF2B5EF4-FFF2-40B4-BE49-F238E27FC236}">
                <a16:creationId xmlns:a16="http://schemas.microsoft.com/office/drawing/2014/main" id="{55C1CDB2-95F8-944D-B87C-5FAFC4714C2C}"/>
              </a:ext>
            </a:extLst>
          </p:cNvPr>
          <p:cNvSpPr txBox="1"/>
          <p:nvPr/>
        </p:nvSpPr>
        <p:spPr>
          <a:xfrm>
            <a:off x="558800" y="1188663"/>
            <a:ext cx="10795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With the accelerating pace of change in our society and economy, we must constantly innovate how we collect and report official statistics to understand who we are, and where we are going.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Narrow" panose="020B0604020202020204" pitchFamily="34" charset="0"/>
            </a:endParaRPr>
          </a:p>
        </p:txBody>
      </p:sp>
      <p:pic>
        <p:nvPicPr>
          <p:cNvPr id="34" name="Graphic 33" descr="Man With Pram with solid fill">
            <a:extLst>
              <a:ext uri="{FF2B5EF4-FFF2-40B4-BE49-F238E27FC236}">
                <a16:creationId xmlns:a16="http://schemas.microsoft.com/office/drawing/2014/main" id="{CD34473A-0518-4745-81E6-90639C8083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7667" y="2072351"/>
            <a:ext cx="914400" cy="914400"/>
          </a:xfrm>
          <a:prstGeom prst="rect">
            <a:avLst/>
          </a:prstGeom>
        </p:spPr>
      </p:pic>
      <p:pic>
        <p:nvPicPr>
          <p:cNvPr id="36" name="Graphic 35" descr="Family with two children with solid fill">
            <a:extLst>
              <a:ext uri="{FF2B5EF4-FFF2-40B4-BE49-F238E27FC236}">
                <a16:creationId xmlns:a16="http://schemas.microsoft.com/office/drawing/2014/main" id="{B00C3C23-68D5-D74D-8DDA-5D0DF8B2C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7152" y="2095290"/>
            <a:ext cx="1005840" cy="1005840"/>
          </a:xfrm>
          <a:prstGeom prst="rect">
            <a:avLst/>
          </a:prstGeom>
        </p:spPr>
      </p:pic>
      <p:pic>
        <p:nvPicPr>
          <p:cNvPr id="40" name="Graphic 39" descr="Bank with solid fill">
            <a:extLst>
              <a:ext uri="{FF2B5EF4-FFF2-40B4-BE49-F238E27FC236}">
                <a16:creationId xmlns:a16="http://schemas.microsoft.com/office/drawing/2014/main" id="{8D144F56-35D0-2044-AB41-3BF5DE1494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99635" y="2111209"/>
            <a:ext cx="914400" cy="914400"/>
          </a:xfrm>
          <a:prstGeom prst="rect">
            <a:avLst/>
          </a:prstGeom>
        </p:spPr>
      </p:pic>
      <p:pic>
        <p:nvPicPr>
          <p:cNvPr id="46" name="Graphic 45" descr="Wireless router with solid fill">
            <a:extLst>
              <a:ext uri="{FF2B5EF4-FFF2-40B4-BE49-F238E27FC236}">
                <a16:creationId xmlns:a16="http://schemas.microsoft.com/office/drawing/2014/main" id="{BB20B7C4-27E1-FB4C-B2A6-2A210ABA86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64" y="5599444"/>
            <a:ext cx="914400" cy="914400"/>
          </a:xfrm>
          <a:prstGeom prst="rect">
            <a:avLst/>
          </a:prstGeom>
        </p:spPr>
      </p:pic>
      <p:pic>
        <p:nvPicPr>
          <p:cNvPr id="4098" name="Picture 2" descr="Village pueblo Icon for village, pueblo, thorp, suburb, homegrown, hut, farm, country side, tree, mountain Cultivated stock vector">
            <a:extLst>
              <a:ext uri="{FF2B5EF4-FFF2-40B4-BE49-F238E27FC236}">
                <a16:creationId xmlns:a16="http://schemas.microsoft.com/office/drawing/2014/main" id="{FC625C0D-D2DB-7E4B-907C-8FFD27557123}"/>
              </a:ext>
            </a:extLst>
          </p:cNvPr>
          <p:cNvPicPr>
            <a:picLocks noChangeArrowheads="1"/>
          </p:cNvPicPr>
          <p:nvPr/>
        </p:nvPicPr>
        <p:blipFill rotWithShape="1">
          <a:blip r:embed="rId12">
            <a:extLst>
              <a:ext uri="{28A0092B-C50C-407E-A947-70E740481C1C}">
                <a14:useLocalDpi xmlns:a14="http://schemas.microsoft.com/office/drawing/2010/main"/>
              </a:ext>
            </a:extLst>
          </a:blip>
          <a:srcRect/>
          <a:stretch/>
        </p:blipFill>
        <p:spPr bwMode="auto">
          <a:xfrm>
            <a:off x="989893" y="3322566"/>
            <a:ext cx="806070" cy="83189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FAE0B691-9FB6-DD42-B323-3AB049191F7D}"/>
              </a:ext>
            </a:extLst>
          </p:cNvPr>
          <p:cNvPicPr>
            <a:picLocks noChangeAspect="1"/>
          </p:cNvPicPr>
          <p:nvPr/>
        </p:nvPicPr>
        <p:blipFill>
          <a:blip r:embed="rId13"/>
          <a:stretch>
            <a:fillRect/>
          </a:stretch>
        </p:blipFill>
        <p:spPr>
          <a:xfrm>
            <a:off x="1720035" y="4450553"/>
            <a:ext cx="914400" cy="898954"/>
          </a:xfrm>
          <a:prstGeom prst="rect">
            <a:avLst/>
          </a:prstGeom>
        </p:spPr>
      </p:pic>
      <p:pic>
        <p:nvPicPr>
          <p:cNvPr id="50" name="Graphic 49" descr="Luggage with solid fill">
            <a:extLst>
              <a:ext uri="{FF2B5EF4-FFF2-40B4-BE49-F238E27FC236}">
                <a16:creationId xmlns:a16="http://schemas.microsoft.com/office/drawing/2014/main" id="{055234F5-F54A-B04A-9C15-282E0D6F9523}"/>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10399635" y="3280025"/>
            <a:ext cx="914400" cy="914400"/>
          </a:xfrm>
          <a:prstGeom prst="rect">
            <a:avLst/>
          </a:prstGeom>
        </p:spPr>
      </p:pic>
      <p:pic>
        <p:nvPicPr>
          <p:cNvPr id="45" name="Picture 26" descr="Social colorful nation of diversity flower logo icon  equity and inclusion icon stock illustrations">
            <a:extLst>
              <a:ext uri="{FF2B5EF4-FFF2-40B4-BE49-F238E27FC236}">
                <a16:creationId xmlns:a16="http://schemas.microsoft.com/office/drawing/2014/main" id="{2B7929B6-6386-C747-A6D2-EE8E50F6425E}"/>
              </a:ext>
            </a:extLst>
          </p:cNvPr>
          <p:cNvPicPr>
            <a:picLocks noChangeAspect="1" noChangeArrowheads="1"/>
          </p:cNvPicPr>
          <p:nvPr/>
        </p:nvPicPr>
        <p:blipFill>
          <a:blip r:embed="rId16">
            <a:biLevel thresh="75000"/>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826511" y="1979587"/>
            <a:ext cx="914400" cy="912921"/>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Siren with solid fill">
            <a:extLst>
              <a:ext uri="{FF2B5EF4-FFF2-40B4-BE49-F238E27FC236}">
                <a16:creationId xmlns:a16="http://schemas.microsoft.com/office/drawing/2014/main" id="{F78BF9A3-B859-D74E-B7F6-667A02D676C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55990" y="5635587"/>
            <a:ext cx="914400" cy="914400"/>
          </a:xfrm>
          <a:prstGeom prst="rect">
            <a:avLst/>
          </a:prstGeom>
        </p:spPr>
      </p:pic>
      <p:pic>
        <p:nvPicPr>
          <p:cNvPr id="19" name="Graphic 18" descr="Move with solid fill">
            <a:extLst>
              <a:ext uri="{FF2B5EF4-FFF2-40B4-BE49-F238E27FC236}">
                <a16:creationId xmlns:a16="http://schemas.microsoft.com/office/drawing/2014/main" id="{65E1BF0F-045A-6A4F-8AEB-05316B3FF60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439400" y="5610529"/>
            <a:ext cx="914400" cy="914400"/>
          </a:xfrm>
          <a:prstGeom prst="rect">
            <a:avLst/>
          </a:prstGeom>
        </p:spPr>
      </p:pic>
      <p:pic>
        <p:nvPicPr>
          <p:cNvPr id="27" name="Picture 26">
            <a:extLst>
              <a:ext uri="{FF2B5EF4-FFF2-40B4-BE49-F238E27FC236}">
                <a16:creationId xmlns:a16="http://schemas.microsoft.com/office/drawing/2014/main" id="{0F3D67F9-BA90-0048-9127-E2FF9D6734F0}"/>
              </a:ext>
            </a:extLst>
          </p:cNvPr>
          <p:cNvPicPr>
            <a:picLocks noChangeAspect="1"/>
          </p:cNvPicPr>
          <p:nvPr/>
        </p:nvPicPr>
        <p:blipFill>
          <a:blip r:embed="rId22">
            <a:biLevel thresh="25000"/>
          </a:blip>
          <a:stretch>
            <a:fillRect/>
          </a:stretch>
        </p:blipFill>
        <p:spPr>
          <a:xfrm>
            <a:off x="7921590" y="5787445"/>
            <a:ext cx="1218047" cy="640080"/>
          </a:xfrm>
          <a:prstGeom prst="rect">
            <a:avLst/>
          </a:prstGeom>
        </p:spPr>
      </p:pic>
      <p:pic>
        <p:nvPicPr>
          <p:cNvPr id="29" name="Picture 28">
            <a:extLst>
              <a:ext uri="{FF2B5EF4-FFF2-40B4-BE49-F238E27FC236}">
                <a16:creationId xmlns:a16="http://schemas.microsoft.com/office/drawing/2014/main" id="{126B7D9F-C29F-6E4D-A172-59627EA9BDC7}"/>
              </a:ext>
            </a:extLst>
          </p:cNvPr>
          <p:cNvPicPr>
            <a:picLocks noChangeAspect="1"/>
          </p:cNvPicPr>
          <p:nvPr/>
        </p:nvPicPr>
        <p:blipFill rotWithShape="1">
          <a:blip r:embed="rId23">
            <a:extLst>
              <a:ext uri="{28A0092B-C50C-407E-A947-70E740481C1C}">
                <a14:useLocalDpi xmlns:a14="http://schemas.microsoft.com/office/drawing/2010/main"/>
              </a:ext>
            </a:extLst>
          </a:blip>
          <a:srcRect/>
          <a:stretch/>
        </p:blipFill>
        <p:spPr>
          <a:xfrm>
            <a:off x="6196139" y="3352399"/>
            <a:ext cx="823314" cy="822960"/>
          </a:xfrm>
          <a:prstGeom prst="rect">
            <a:avLst/>
          </a:prstGeom>
        </p:spPr>
      </p:pic>
      <p:pic>
        <p:nvPicPr>
          <p:cNvPr id="30" name="Picture 29">
            <a:extLst>
              <a:ext uri="{FF2B5EF4-FFF2-40B4-BE49-F238E27FC236}">
                <a16:creationId xmlns:a16="http://schemas.microsoft.com/office/drawing/2014/main" id="{81FBA378-C302-DC43-AD3A-10CEE27AE22E}"/>
              </a:ext>
            </a:extLst>
          </p:cNvPr>
          <p:cNvPicPr>
            <a:picLocks noChangeAspect="1"/>
          </p:cNvPicPr>
          <p:nvPr/>
        </p:nvPicPr>
        <p:blipFill rotWithShape="1">
          <a:blip r:embed="rId24">
            <a:extLst>
              <a:ext uri="{28A0092B-C50C-407E-A947-70E740481C1C}">
                <a14:useLocalDpi xmlns:a14="http://schemas.microsoft.com/office/drawing/2010/main"/>
              </a:ext>
            </a:extLst>
          </a:blip>
          <a:srcRect/>
          <a:stretch/>
        </p:blipFill>
        <p:spPr>
          <a:xfrm>
            <a:off x="7863520" y="2188579"/>
            <a:ext cx="883620" cy="731520"/>
          </a:xfrm>
          <a:prstGeom prst="rect">
            <a:avLst/>
          </a:prstGeom>
        </p:spPr>
      </p:pic>
      <p:pic>
        <p:nvPicPr>
          <p:cNvPr id="31" name="Picture 30">
            <a:extLst>
              <a:ext uri="{FF2B5EF4-FFF2-40B4-BE49-F238E27FC236}">
                <a16:creationId xmlns:a16="http://schemas.microsoft.com/office/drawing/2014/main" id="{A64D949C-0D20-B948-BA65-87ECD3B3018C}"/>
              </a:ext>
            </a:extLst>
          </p:cNvPr>
          <p:cNvPicPr>
            <a:picLocks noChangeAspect="1"/>
          </p:cNvPicPr>
          <p:nvPr/>
        </p:nvPicPr>
        <p:blipFill rotWithShape="1">
          <a:blip r:embed="rId25">
            <a:biLevel thresh="25000"/>
            <a:extLst>
              <a:ext uri="{28A0092B-C50C-407E-A947-70E740481C1C}">
                <a14:useLocalDpi xmlns:a14="http://schemas.microsoft.com/office/drawing/2010/main"/>
              </a:ext>
            </a:extLst>
          </a:blip>
          <a:srcRect/>
          <a:stretch/>
        </p:blipFill>
        <p:spPr>
          <a:xfrm>
            <a:off x="6587354" y="4436912"/>
            <a:ext cx="1005840" cy="880545"/>
          </a:xfrm>
          <a:prstGeom prst="rect">
            <a:avLst/>
          </a:prstGeom>
        </p:spPr>
      </p:pic>
      <p:pic>
        <p:nvPicPr>
          <p:cNvPr id="32" name="Picture 31">
            <a:extLst>
              <a:ext uri="{FF2B5EF4-FFF2-40B4-BE49-F238E27FC236}">
                <a16:creationId xmlns:a16="http://schemas.microsoft.com/office/drawing/2014/main" id="{E9525CFD-E48C-FC47-B7AD-3E8F16007F90}"/>
              </a:ext>
            </a:extLst>
          </p:cNvPr>
          <p:cNvPicPr>
            <a:picLocks noChangeAspect="1"/>
          </p:cNvPicPr>
          <p:nvPr/>
        </p:nvPicPr>
        <p:blipFill rotWithShape="1">
          <a:blip r:embed="rId26">
            <a:extLst>
              <a:ext uri="{28A0092B-C50C-407E-A947-70E740481C1C}">
                <a14:useLocalDpi xmlns:a14="http://schemas.microsoft.com/office/drawing/2010/main"/>
              </a:ext>
            </a:extLst>
          </a:blip>
          <a:srcRect/>
          <a:stretch/>
        </p:blipFill>
        <p:spPr>
          <a:xfrm>
            <a:off x="8496918" y="3323605"/>
            <a:ext cx="767171" cy="822960"/>
          </a:xfrm>
          <a:prstGeom prst="rect">
            <a:avLst/>
          </a:prstGeom>
        </p:spPr>
      </p:pic>
      <p:pic>
        <p:nvPicPr>
          <p:cNvPr id="33" name="Picture 32">
            <a:extLst>
              <a:ext uri="{FF2B5EF4-FFF2-40B4-BE49-F238E27FC236}">
                <a16:creationId xmlns:a16="http://schemas.microsoft.com/office/drawing/2014/main" id="{12F02544-8CB8-F045-9DA2-68BBC1AF9434}"/>
              </a:ext>
            </a:extLst>
          </p:cNvPr>
          <p:cNvPicPr>
            <a:picLocks noChangeAspect="1"/>
          </p:cNvPicPr>
          <p:nvPr/>
        </p:nvPicPr>
        <p:blipFill>
          <a:blip r:embed="rId27">
            <a:biLevel thresh="25000"/>
          </a:blip>
          <a:stretch>
            <a:fillRect/>
          </a:stretch>
        </p:blipFill>
        <p:spPr>
          <a:xfrm>
            <a:off x="9477960" y="4408578"/>
            <a:ext cx="1005840" cy="1005840"/>
          </a:xfrm>
          <a:prstGeom prst="rect">
            <a:avLst/>
          </a:prstGeom>
        </p:spPr>
      </p:pic>
      <p:pic>
        <p:nvPicPr>
          <p:cNvPr id="35" name="Picture 34">
            <a:extLst>
              <a:ext uri="{FF2B5EF4-FFF2-40B4-BE49-F238E27FC236}">
                <a16:creationId xmlns:a16="http://schemas.microsoft.com/office/drawing/2014/main" id="{8CDB6F85-FBAF-FC4C-B6C9-B42D48F622CB}"/>
              </a:ext>
            </a:extLst>
          </p:cNvPr>
          <p:cNvPicPr>
            <a:picLocks noChangeAspect="1"/>
          </p:cNvPicPr>
          <p:nvPr/>
        </p:nvPicPr>
        <p:blipFill>
          <a:blip r:embed="rId28"/>
          <a:stretch>
            <a:fillRect/>
          </a:stretch>
        </p:blipFill>
        <p:spPr>
          <a:xfrm>
            <a:off x="3969963" y="4574373"/>
            <a:ext cx="914400" cy="769587"/>
          </a:xfrm>
          <a:prstGeom prst="rect">
            <a:avLst/>
          </a:prstGeom>
        </p:spPr>
      </p:pic>
      <p:pic>
        <p:nvPicPr>
          <p:cNvPr id="37" name="Picture 36">
            <a:extLst>
              <a:ext uri="{FF2B5EF4-FFF2-40B4-BE49-F238E27FC236}">
                <a16:creationId xmlns:a16="http://schemas.microsoft.com/office/drawing/2014/main" id="{DEA23260-5E8B-9045-811F-BCFF4D3FD178}"/>
              </a:ext>
            </a:extLst>
          </p:cNvPr>
          <p:cNvPicPr>
            <a:picLocks noChangeAspect="1"/>
          </p:cNvPicPr>
          <p:nvPr/>
        </p:nvPicPr>
        <p:blipFill>
          <a:blip r:embed="rId29">
            <a:biLevel thresh="50000"/>
          </a:blip>
          <a:stretch>
            <a:fillRect/>
          </a:stretch>
        </p:blipFill>
        <p:spPr>
          <a:xfrm>
            <a:off x="3442999" y="3332529"/>
            <a:ext cx="873660" cy="914400"/>
          </a:xfrm>
          <a:prstGeom prst="rect">
            <a:avLst/>
          </a:prstGeom>
        </p:spPr>
      </p:pic>
      <p:sp>
        <p:nvSpPr>
          <p:cNvPr id="7" name="TextBox 6">
            <a:extLst>
              <a:ext uri="{FF2B5EF4-FFF2-40B4-BE49-F238E27FC236}">
                <a16:creationId xmlns:a16="http://schemas.microsoft.com/office/drawing/2014/main" id="{C4C2A7D4-7E8D-8B4E-8806-33D75D18C787}"/>
              </a:ext>
            </a:extLst>
          </p:cNvPr>
          <p:cNvSpPr txBox="1"/>
          <p:nvPr/>
        </p:nvSpPr>
        <p:spPr>
          <a:xfrm>
            <a:off x="187424" y="6381812"/>
            <a:ext cx="25206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Broadband Deployment</a:t>
            </a:r>
          </a:p>
        </p:txBody>
      </p:sp>
      <p:sp>
        <p:nvSpPr>
          <p:cNvPr id="9" name="TextBox 8">
            <a:extLst>
              <a:ext uri="{FF2B5EF4-FFF2-40B4-BE49-F238E27FC236}">
                <a16:creationId xmlns:a16="http://schemas.microsoft.com/office/drawing/2014/main" id="{94321919-377B-E043-A3AF-2AFFA334CE31}"/>
              </a:ext>
            </a:extLst>
          </p:cNvPr>
          <p:cNvSpPr txBox="1"/>
          <p:nvPr/>
        </p:nvSpPr>
        <p:spPr>
          <a:xfrm>
            <a:off x="1464056" y="5226526"/>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Climate Change</a:t>
            </a:r>
          </a:p>
        </p:txBody>
      </p:sp>
      <p:sp>
        <p:nvSpPr>
          <p:cNvPr id="12" name="TextBox 11">
            <a:extLst>
              <a:ext uri="{FF2B5EF4-FFF2-40B4-BE49-F238E27FC236}">
                <a16:creationId xmlns:a16="http://schemas.microsoft.com/office/drawing/2014/main" id="{7070BA23-E335-014B-9ECB-74E6648E727F}"/>
              </a:ext>
            </a:extLst>
          </p:cNvPr>
          <p:cNvSpPr txBox="1"/>
          <p:nvPr/>
        </p:nvSpPr>
        <p:spPr>
          <a:xfrm>
            <a:off x="5932534" y="5226526"/>
            <a:ext cx="223723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Workforce Automation</a:t>
            </a:r>
          </a:p>
        </p:txBody>
      </p:sp>
      <p:sp>
        <p:nvSpPr>
          <p:cNvPr id="14" name="TextBox 13">
            <a:extLst>
              <a:ext uri="{FF2B5EF4-FFF2-40B4-BE49-F238E27FC236}">
                <a16:creationId xmlns:a16="http://schemas.microsoft.com/office/drawing/2014/main" id="{DCA5055D-73FC-FD43-A159-E28009D44F18}"/>
              </a:ext>
            </a:extLst>
          </p:cNvPr>
          <p:cNvSpPr txBox="1"/>
          <p:nvPr/>
        </p:nvSpPr>
        <p:spPr>
          <a:xfrm>
            <a:off x="10087413" y="4074953"/>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Migration</a:t>
            </a:r>
          </a:p>
        </p:txBody>
      </p:sp>
      <p:sp>
        <p:nvSpPr>
          <p:cNvPr id="17" name="TextBox 16">
            <a:extLst>
              <a:ext uri="{FF2B5EF4-FFF2-40B4-BE49-F238E27FC236}">
                <a16:creationId xmlns:a16="http://schemas.microsoft.com/office/drawing/2014/main" id="{DC219DD1-665B-5B4F-89ED-3D4AC2F62E30}"/>
              </a:ext>
            </a:extLst>
          </p:cNvPr>
          <p:cNvSpPr txBox="1"/>
          <p:nvPr/>
        </p:nvSpPr>
        <p:spPr>
          <a:xfrm>
            <a:off x="7619082" y="6381812"/>
            <a:ext cx="18348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Commuting Patterns</a:t>
            </a:r>
          </a:p>
        </p:txBody>
      </p:sp>
      <p:sp>
        <p:nvSpPr>
          <p:cNvPr id="18" name="TextBox 17">
            <a:extLst>
              <a:ext uri="{FF2B5EF4-FFF2-40B4-BE49-F238E27FC236}">
                <a16:creationId xmlns:a16="http://schemas.microsoft.com/office/drawing/2014/main" id="{0CE880D4-D94E-8E4B-94B7-4F9FABEC015C}"/>
              </a:ext>
            </a:extLst>
          </p:cNvPr>
          <p:cNvSpPr txBox="1"/>
          <p:nvPr/>
        </p:nvSpPr>
        <p:spPr>
          <a:xfrm>
            <a:off x="8135262" y="4074953"/>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The Unhoused</a:t>
            </a:r>
          </a:p>
        </p:txBody>
      </p:sp>
      <p:sp>
        <p:nvSpPr>
          <p:cNvPr id="20" name="TextBox 19">
            <a:extLst>
              <a:ext uri="{FF2B5EF4-FFF2-40B4-BE49-F238E27FC236}">
                <a16:creationId xmlns:a16="http://schemas.microsoft.com/office/drawing/2014/main" id="{4DDB27A2-7076-0A4D-9584-54E0E3E2FDF2}"/>
              </a:ext>
            </a:extLst>
          </p:cNvPr>
          <p:cNvSpPr txBox="1"/>
          <p:nvPr/>
        </p:nvSpPr>
        <p:spPr>
          <a:xfrm>
            <a:off x="3698295" y="5226526"/>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Gig Economy</a:t>
            </a:r>
          </a:p>
        </p:txBody>
      </p:sp>
      <p:sp>
        <p:nvSpPr>
          <p:cNvPr id="21" name="TextBox 20">
            <a:extLst>
              <a:ext uri="{FF2B5EF4-FFF2-40B4-BE49-F238E27FC236}">
                <a16:creationId xmlns:a16="http://schemas.microsoft.com/office/drawing/2014/main" id="{4C6D6E55-4DCC-C648-ACA9-DA67BF52A732}"/>
              </a:ext>
            </a:extLst>
          </p:cNvPr>
          <p:cNvSpPr txBox="1"/>
          <p:nvPr/>
        </p:nvSpPr>
        <p:spPr>
          <a:xfrm>
            <a:off x="5557255" y="4074953"/>
            <a:ext cx="21396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Elderly Residential Care</a:t>
            </a:r>
          </a:p>
        </p:txBody>
      </p:sp>
      <p:sp>
        <p:nvSpPr>
          <p:cNvPr id="22" name="TextBox 21">
            <a:extLst>
              <a:ext uri="{FF2B5EF4-FFF2-40B4-BE49-F238E27FC236}">
                <a16:creationId xmlns:a16="http://schemas.microsoft.com/office/drawing/2014/main" id="{241FC9AC-D079-9941-AEEF-9FF232BA86A0}"/>
              </a:ext>
            </a:extLst>
          </p:cNvPr>
          <p:cNvSpPr txBox="1"/>
          <p:nvPr/>
        </p:nvSpPr>
        <p:spPr>
          <a:xfrm>
            <a:off x="5472062" y="6381812"/>
            <a:ext cx="18348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Economic Mobility</a:t>
            </a:r>
          </a:p>
        </p:txBody>
      </p:sp>
      <p:sp>
        <p:nvSpPr>
          <p:cNvPr id="24" name="TextBox 23">
            <a:extLst>
              <a:ext uri="{FF2B5EF4-FFF2-40B4-BE49-F238E27FC236}">
                <a16:creationId xmlns:a16="http://schemas.microsoft.com/office/drawing/2014/main" id="{D1CC4D46-8E8C-A74D-8C9C-8CF76F610B54}"/>
              </a:ext>
            </a:extLst>
          </p:cNvPr>
          <p:cNvSpPr txBox="1"/>
          <p:nvPr/>
        </p:nvSpPr>
        <p:spPr>
          <a:xfrm>
            <a:off x="8890165" y="5226526"/>
            <a:ext cx="21396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Differential Undercount</a:t>
            </a:r>
          </a:p>
        </p:txBody>
      </p:sp>
      <p:sp>
        <p:nvSpPr>
          <p:cNvPr id="11" name="TextBox 10">
            <a:extLst>
              <a:ext uri="{FF2B5EF4-FFF2-40B4-BE49-F238E27FC236}">
                <a16:creationId xmlns:a16="http://schemas.microsoft.com/office/drawing/2014/main" id="{F23C64BC-E82E-5742-8AD9-598CC784EF3D}"/>
              </a:ext>
            </a:extLst>
          </p:cNvPr>
          <p:cNvSpPr txBox="1"/>
          <p:nvPr/>
        </p:nvSpPr>
        <p:spPr>
          <a:xfrm>
            <a:off x="646097" y="4074953"/>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Tribal Areas</a:t>
            </a:r>
          </a:p>
        </p:txBody>
      </p:sp>
      <p:sp>
        <p:nvSpPr>
          <p:cNvPr id="39" name="TextBox 38">
            <a:extLst>
              <a:ext uri="{FF2B5EF4-FFF2-40B4-BE49-F238E27FC236}">
                <a16:creationId xmlns:a16="http://schemas.microsoft.com/office/drawing/2014/main" id="{4110DDEB-FA98-8E41-86A1-4C61773E5273}"/>
              </a:ext>
            </a:extLst>
          </p:cNvPr>
          <p:cNvSpPr txBox="1"/>
          <p:nvPr/>
        </p:nvSpPr>
        <p:spPr>
          <a:xfrm>
            <a:off x="3020244" y="6381812"/>
            <a:ext cx="213969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Emergency Preparedness</a:t>
            </a:r>
          </a:p>
        </p:txBody>
      </p:sp>
      <p:sp>
        <p:nvSpPr>
          <p:cNvPr id="43" name="TextBox 42">
            <a:extLst>
              <a:ext uri="{FF2B5EF4-FFF2-40B4-BE49-F238E27FC236}">
                <a16:creationId xmlns:a16="http://schemas.microsoft.com/office/drawing/2014/main" id="{4E626D82-D9B1-2E40-844B-60253B13B925}"/>
              </a:ext>
            </a:extLst>
          </p:cNvPr>
          <p:cNvSpPr txBox="1"/>
          <p:nvPr/>
        </p:nvSpPr>
        <p:spPr>
          <a:xfrm>
            <a:off x="9766102" y="6381812"/>
            <a:ext cx="213969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Changing Demographics</a:t>
            </a:r>
          </a:p>
        </p:txBody>
      </p:sp>
      <p:sp>
        <p:nvSpPr>
          <p:cNvPr id="25" name="TextBox 24">
            <a:extLst>
              <a:ext uri="{FF2B5EF4-FFF2-40B4-BE49-F238E27FC236}">
                <a16:creationId xmlns:a16="http://schemas.microsoft.com/office/drawing/2014/main" id="{B4F828E8-BA10-754C-B316-1BF5D9066905}"/>
              </a:ext>
            </a:extLst>
          </p:cNvPr>
          <p:cNvSpPr txBox="1"/>
          <p:nvPr/>
        </p:nvSpPr>
        <p:spPr>
          <a:xfrm>
            <a:off x="2598248" y="4074953"/>
            <a:ext cx="25206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Vulnerable Populations</a:t>
            </a:r>
          </a:p>
        </p:txBody>
      </p:sp>
      <p:sp>
        <p:nvSpPr>
          <p:cNvPr id="10" name="TextBox 9">
            <a:extLst>
              <a:ext uri="{FF2B5EF4-FFF2-40B4-BE49-F238E27FC236}">
                <a16:creationId xmlns:a16="http://schemas.microsoft.com/office/drawing/2014/main" id="{A07FFBA5-171D-DF46-968E-7A91FC8F889D}"/>
              </a:ext>
            </a:extLst>
          </p:cNvPr>
          <p:cNvSpPr txBox="1"/>
          <p:nvPr/>
        </p:nvSpPr>
        <p:spPr>
          <a:xfrm>
            <a:off x="7154370" y="2857120"/>
            <a:ext cx="228295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Rural Communities</a:t>
            </a:r>
          </a:p>
        </p:txBody>
      </p:sp>
      <p:sp>
        <p:nvSpPr>
          <p:cNvPr id="13" name="TextBox 12">
            <a:extLst>
              <a:ext uri="{FF2B5EF4-FFF2-40B4-BE49-F238E27FC236}">
                <a16:creationId xmlns:a16="http://schemas.microsoft.com/office/drawing/2014/main" id="{7BF3371E-658D-9842-8DA9-CC764566DA79}"/>
              </a:ext>
            </a:extLst>
          </p:cNvPr>
          <p:cNvSpPr txBox="1"/>
          <p:nvPr/>
        </p:nvSpPr>
        <p:spPr>
          <a:xfrm>
            <a:off x="2878438" y="2857120"/>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Counting Children</a:t>
            </a:r>
          </a:p>
        </p:txBody>
      </p:sp>
      <p:sp>
        <p:nvSpPr>
          <p:cNvPr id="16" name="TextBox 15">
            <a:extLst>
              <a:ext uri="{FF2B5EF4-FFF2-40B4-BE49-F238E27FC236}">
                <a16:creationId xmlns:a16="http://schemas.microsoft.com/office/drawing/2014/main" id="{803A725A-2C62-4F43-A1F3-497B8440FF18}"/>
              </a:ext>
            </a:extLst>
          </p:cNvPr>
          <p:cNvSpPr txBox="1"/>
          <p:nvPr/>
        </p:nvSpPr>
        <p:spPr>
          <a:xfrm>
            <a:off x="5016404" y="2857120"/>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Family Units</a:t>
            </a:r>
          </a:p>
        </p:txBody>
      </p:sp>
      <p:sp>
        <p:nvSpPr>
          <p:cNvPr id="23" name="TextBox 22">
            <a:extLst>
              <a:ext uri="{FF2B5EF4-FFF2-40B4-BE49-F238E27FC236}">
                <a16:creationId xmlns:a16="http://schemas.microsoft.com/office/drawing/2014/main" id="{7BBFD423-452F-4643-95FA-CD16BF8D935B}"/>
              </a:ext>
            </a:extLst>
          </p:cNvPr>
          <p:cNvSpPr txBox="1"/>
          <p:nvPr/>
        </p:nvSpPr>
        <p:spPr>
          <a:xfrm>
            <a:off x="419416" y="2857120"/>
            <a:ext cx="183489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Equity and Inclusion</a:t>
            </a:r>
          </a:p>
        </p:txBody>
      </p:sp>
      <p:sp>
        <p:nvSpPr>
          <p:cNvPr id="26" name="TextBox 25">
            <a:extLst>
              <a:ext uri="{FF2B5EF4-FFF2-40B4-BE49-F238E27FC236}">
                <a16:creationId xmlns:a16="http://schemas.microsoft.com/office/drawing/2014/main" id="{4FB24E98-62DD-F640-A1C5-46FA92FC5F37}"/>
              </a:ext>
            </a:extLst>
          </p:cNvPr>
          <p:cNvSpPr txBox="1"/>
          <p:nvPr/>
        </p:nvSpPr>
        <p:spPr>
          <a:xfrm>
            <a:off x="10061448" y="2857120"/>
            <a:ext cx="15138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A88717"/>
                </a:solidFill>
                <a:effectLst/>
                <a:uLnTx/>
                <a:uFillTx/>
                <a:latin typeface="Calibri" panose="020F0502020204030204"/>
                <a:ea typeface="+mn-ea"/>
                <a:cs typeface="Arial Narrow" panose="020B0604020202020204" pitchFamily="34" charset="0"/>
              </a:rPr>
              <a:t>Local Businesses</a:t>
            </a:r>
          </a:p>
        </p:txBody>
      </p:sp>
    </p:spTree>
    <p:extLst>
      <p:ext uri="{BB962C8B-B14F-4D97-AF65-F5344CB8AC3E}">
        <p14:creationId xmlns:p14="http://schemas.microsoft.com/office/powerpoint/2010/main" val="332067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52EA-A3EC-BA4F-ADDA-F13D0311235E}"/>
              </a:ext>
            </a:extLst>
          </p:cNvPr>
          <p:cNvSpPr>
            <a:spLocks noGrp="1"/>
          </p:cNvSpPr>
          <p:nvPr>
            <p:ph type="title"/>
          </p:nvPr>
        </p:nvSpPr>
        <p:spPr>
          <a:xfrm>
            <a:off x="0" y="416560"/>
            <a:ext cx="12192000" cy="670560"/>
          </a:xfrm>
        </p:spPr>
        <p:txBody>
          <a:bodyPr>
            <a:normAutofit/>
          </a:bodyPr>
          <a:lstStyle/>
          <a:p>
            <a:pPr algn="ctr"/>
            <a:r>
              <a:rPr lang="en-US" dirty="0"/>
              <a:t>Introducing the Curated Data Enterprise </a:t>
            </a:r>
          </a:p>
        </p:txBody>
      </p:sp>
      <p:sp>
        <p:nvSpPr>
          <p:cNvPr id="3" name="Content Placeholder 2">
            <a:extLst>
              <a:ext uri="{FF2B5EF4-FFF2-40B4-BE49-F238E27FC236}">
                <a16:creationId xmlns:a16="http://schemas.microsoft.com/office/drawing/2014/main" id="{4D53AD54-A036-0C4B-A528-AEF5D299123D}"/>
              </a:ext>
            </a:extLst>
          </p:cNvPr>
          <p:cNvSpPr>
            <a:spLocks noGrp="1"/>
          </p:cNvSpPr>
          <p:nvPr>
            <p:ph idx="1"/>
          </p:nvPr>
        </p:nvSpPr>
        <p:spPr>
          <a:xfrm>
            <a:off x="338328" y="1196022"/>
            <a:ext cx="11635056" cy="1651819"/>
          </a:xfrm>
        </p:spPr>
        <p:txBody>
          <a:bodyPr>
            <a:noAutofit/>
          </a:bodyPr>
          <a:lstStyle/>
          <a:p>
            <a:pPr marL="0" indent="0">
              <a:lnSpc>
                <a:spcPct val="100000"/>
              </a:lnSpc>
              <a:buNone/>
            </a:pPr>
            <a:r>
              <a:rPr lang="en-US" sz="2400" dirty="0">
                <a:solidFill>
                  <a:srgbClr val="2C516A"/>
                </a:solidFill>
              </a:rPr>
              <a:t>The U.S. Census Bureau has begun </a:t>
            </a:r>
            <a:r>
              <a:rPr lang="en-US" sz="2400" b="1" dirty="0">
                <a:solidFill>
                  <a:srgbClr val="2C516A"/>
                </a:solidFill>
              </a:rPr>
              <a:t>modernization activities towards creating a </a:t>
            </a:r>
            <a:r>
              <a:rPr lang="en-US" sz="2400" b="1" dirty="0">
                <a:solidFill>
                  <a:srgbClr val="2C516A"/>
                </a:solidFill>
                <a:uFill>
                  <a:solidFill>
                    <a:srgbClr val="632E8C"/>
                  </a:solidFill>
                </a:uFill>
              </a:rPr>
              <a:t>universal frame </a:t>
            </a:r>
            <a:r>
              <a:rPr lang="en-US" sz="2400" dirty="0">
                <a:solidFill>
                  <a:srgbClr val="2C516A"/>
                </a:solidFill>
                <a:uFill>
                  <a:solidFill>
                    <a:srgbClr val="632E8C"/>
                  </a:solidFill>
                </a:uFill>
              </a:rPr>
              <a:t>that could form the foundation for a transformative capability </a:t>
            </a:r>
            <a:r>
              <a:rPr lang="en-US" sz="2400" dirty="0">
                <a:solidFill>
                  <a:srgbClr val="2C516A"/>
                </a:solidFill>
              </a:rPr>
              <a:t>to integrate the Bureau’s demographic and economic surveys and censuses with administrative and third-party data. </a:t>
            </a:r>
          </a:p>
          <a:p>
            <a:pPr marL="0" indent="0">
              <a:lnSpc>
                <a:spcPct val="100000"/>
              </a:lnSpc>
              <a:buNone/>
            </a:pPr>
            <a:r>
              <a:rPr lang="en-US" sz="2400" b="1" dirty="0">
                <a:solidFill>
                  <a:srgbClr val="2C516A"/>
                </a:solidFill>
              </a:rPr>
              <a:t>We describe this new, innovative state as a Curated Data Enterprise (CDE). </a:t>
            </a:r>
          </a:p>
          <a:p>
            <a:pPr marL="0" indent="0">
              <a:lnSpc>
                <a:spcPct val="100000"/>
              </a:lnSpc>
              <a:buNone/>
            </a:pPr>
            <a:endParaRPr lang="en-US" sz="2000" dirty="0"/>
          </a:p>
        </p:txBody>
      </p:sp>
      <p:sp>
        <p:nvSpPr>
          <p:cNvPr id="6" name="TextBox 5">
            <a:extLst>
              <a:ext uri="{FF2B5EF4-FFF2-40B4-BE49-F238E27FC236}">
                <a16:creationId xmlns:a16="http://schemas.microsoft.com/office/drawing/2014/main" id="{7E36A2FB-8053-C043-8770-DD172544ECBE}"/>
              </a:ext>
            </a:extLst>
          </p:cNvPr>
          <p:cNvSpPr txBox="1"/>
          <p:nvPr/>
        </p:nvSpPr>
        <p:spPr>
          <a:xfrm>
            <a:off x="157655" y="6369269"/>
            <a:ext cx="5044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D24CE6-AA0E-3949-9A1E-696A6C95CA68}" type="slidenum">
              <a:rPr kumimoji="0" lang="en-US" sz="1800" b="0" i="0" u="none" strike="noStrike" kern="1200" cap="none" spc="0" normalizeH="0" baseline="0" noProof="0" smtClean="0">
                <a:ln>
                  <a:noFill/>
                </a:ln>
                <a:solidFill>
                  <a:srgbClr val="0C265C"/>
                </a:solidFill>
                <a:effectLst/>
                <a:uLnTx/>
                <a:uFillTx/>
                <a:latin typeface="Arial Narrow" panose="020B0604020202020204" pitchFamily="34" charset="0"/>
                <a:ea typeface="+mn-ea"/>
                <a:cs typeface="Arial Narrow"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srgbClr val="0C265C"/>
              </a:solidFill>
              <a:effectLst/>
              <a:uLnTx/>
              <a:uFillTx/>
              <a:latin typeface="Arial Narrow" panose="020B0604020202020204" pitchFamily="34" charset="0"/>
              <a:ea typeface="+mn-ea"/>
              <a:cs typeface="Arial Narrow" panose="020B0604020202020204" pitchFamily="34" charset="0"/>
            </a:endParaRPr>
          </a:p>
        </p:txBody>
      </p:sp>
      <p:sp>
        <p:nvSpPr>
          <p:cNvPr id="8" name="Content Placeholder 2">
            <a:extLst>
              <a:ext uri="{FF2B5EF4-FFF2-40B4-BE49-F238E27FC236}">
                <a16:creationId xmlns:a16="http://schemas.microsoft.com/office/drawing/2014/main" id="{87FF7C8D-70BC-C444-AE8C-620A11B0F075}"/>
              </a:ext>
            </a:extLst>
          </p:cNvPr>
          <p:cNvSpPr txBox="1">
            <a:spLocks/>
          </p:cNvSpPr>
          <p:nvPr/>
        </p:nvSpPr>
        <p:spPr>
          <a:xfrm>
            <a:off x="345220" y="3228552"/>
            <a:ext cx="11382809" cy="3521428"/>
          </a:xfrm>
          <a:prstGeom prst="rect">
            <a:avLst/>
          </a:prstGeom>
          <a:solidFill>
            <a:srgbClr val="A88717"/>
          </a:solidFill>
          <a:effectLst>
            <a:outerShdw blurRad="50800" dist="76200" dir="18900000" algn="bl" rotWithShape="0">
              <a:srgbClr val="2C516A">
                <a:alpha val="40000"/>
              </a:srgb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8788"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800" b="0" i="0" u="none" strike="noStrike" kern="1200" cap="none" spc="0" normalizeH="0" baseline="0" noProof="0">
              <a:ln>
                <a:noFill/>
              </a:ln>
              <a:solidFill>
                <a:prstClr val="white"/>
              </a:solidFill>
              <a:effectLst/>
              <a:uLnTx/>
              <a:uFillTx/>
              <a:latin typeface="Gill Sans MT" panose="020B0502020104020203" pitchFamily="34" charset="77"/>
              <a:ea typeface="+mn-ea"/>
              <a:cs typeface="Arial Narrow" panose="020B0604020202020204" pitchFamily="34" charset="0"/>
            </a:endParaRPr>
          </a:p>
        </p:txBody>
      </p:sp>
      <p:sp>
        <p:nvSpPr>
          <p:cNvPr id="5" name="Content Placeholder 2">
            <a:extLst>
              <a:ext uri="{FF2B5EF4-FFF2-40B4-BE49-F238E27FC236}">
                <a16:creationId xmlns:a16="http://schemas.microsoft.com/office/drawing/2014/main" id="{7AF51076-FCB6-1C43-8B56-A99E503E4BCA}"/>
              </a:ext>
            </a:extLst>
          </p:cNvPr>
          <p:cNvSpPr txBox="1">
            <a:spLocks/>
          </p:cNvSpPr>
          <p:nvPr/>
        </p:nvSpPr>
        <p:spPr>
          <a:xfrm>
            <a:off x="4890527" y="3341585"/>
            <a:ext cx="3225095" cy="32414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1" indent="-17145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endParaRPr>
          </a:p>
          <a:p>
            <a:pPr marL="0" marR="0" lvl="1" indent="0" algn="l" defTabSz="914400" rtl="0" eaLnBrk="1" fontAlgn="auto" latinLnBrk="0" hangingPunct="1">
              <a:lnSpc>
                <a:spcPct val="100000"/>
              </a:lnSpc>
              <a:spcBef>
                <a:spcPts val="500"/>
              </a:spcBef>
              <a:spcAft>
                <a:spcPts val="0"/>
              </a:spcAft>
              <a:buClrTx/>
              <a:buSzTx/>
              <a:buNone/>
              <a:tabLst/>
              <a:defRPr/>
            </a:pPr>
            <a:r>
              <a:rPr kumimoji="0" lang="en-US"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rPr>
              <a:t>Both an infrastructure and a continuously evolving ambition to empower and enable Bureau scientists and their data users to develop new measures of people, places, and the economy. </a:t>
            </a:r>
          </a:p>
          <a:p>
            <a:pPr marL="2286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endParaRPr>
          </a:p>
        </p:txBody>
      </p:sp>
      <p:sp>
        <p:nvSpPr>
          <p:cNvPr id="12" name="Rectangle 11">
            <a:extLst>
              <a:ext uri="{FF2B5EF4-FFF2-40B4-BE49-F238E27FC236}">
                <a16:creationId xmlns:a16="http://schemas.microsoft.com/office/drawing/2014/main" id="{9AD05DCA-A8FC-3942-8DA3-64A2F2E520E7}"/>
              </a:ext>
            </a:extLst>
          </p:cNvPr>
          <p:cNvSpPr/>
          <p:nvPr/>
        </p:nvSpPr>
        <p:spPr>
          <a:xfrm>
            <a:off x="630865" y="3501795"/>
            <a:ext cx="4165880" cy="314838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3438F057-011D-D342-9C66-B04B9CCA1CBB}"/>
              </a:ext>
            </a:extLst>
          </p:cNvPr>
          <p:cNvSpPr txBox="1">
            <a:spLocks/>
          </p:cNvSpPr>
          <p:nvPr/>
        </p:nvSpPr>
        <p:spPr>
          <a:xfrm>
            <a:off x="397078" y="3803656"/>
            <a:ext cx="4318571" cy="2779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Arial Narrow" panose="020B0604020202020204" pitchFamily="34" charset="0"/>
            </a:endParaRPr>
          </a:p>
          <a:p>
            <a:pPr marL="458788" marR="0" lvl="1" indent="0" algn="ctr" defTabSz="914400" rtl="0" eaLnBrk="1" fontAlgn="auto" latinLnBrk="0" hangingPunct="1">
              <a:lnSpc>
                <a:spcPts val="4000"/>
              </a:lnSpc>
              <a:spcBef>
                <a:spcPts val="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Arial Narrow" panose="020B0604020202020204" pitchFamily="34" charset="0"/>
              </a:rPr>
              <a:t>CURATED DATA </a:t>
            </a:r>
          </a:p>
          <a:p>
            <a:pPr marL="458788" marR="0" lvl="1" indent="0" algn="ctr" defTabSz="914400" rtl="0" eaLnBrk="1" fontAlgn="auto" latinLnBrk="0" hangingPunct="1">
              <a:lnSpc>
                <a:spcPts val="4000"/>
              </a:lnSpc>
              <a:spcBef>
                <a:spcPts val="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rPr>
              <a:t>ENTERPRISE</a:t>
            </a:r>
          </a:p>
          <a:p>
            <a:pPr marL="458788" marR="0" lvl="1"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prstClr val="white"/>
              </a:solidFill>
              <a:effectLst/>
              <a:uLnTx/>
              <a:uFillTx/>
              <a:latin typeface="Calibri Light" panose="020F0302020204030204"/>
              <a:ea typeface="+mn-ea"/>
              <a:cs typeface="Arial Narrow" panose="020B0604020202020204" pitchFamily="34" charset="0"/>
            </a:endParaRPr>
          </a:p>
          <a:p>
            <a:pPr marL="458788" marR="0" lvl="1"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white"/>
                </a:solidFill>
                <a:effectLst/>
                <a:uLnTx/>
                <a:uFillTx/>
                <a:latin typeface="Calibri Light" panose="020F0302020204030204"/>
                <a:ea typeface="+mn-ea"/>
                <a:cs typeface="Arial Narrow" panose="020B0604020202020204" pitchFamily="34" charset="0"/>
              </a:rPr>
              <a:t>The Census Bureau </a:t>
            </a:r>
            <a:br>
              <a:rPr kumimoji="0" lang="en-US" sz="2800" b="0" i="1" u="none" strike="noStrike" kern="1200" cap="none" spc="0" normalizeH="0" baseline="0" noProof="0" dirty="0">
                <a:ln>
                  <a:noFill/>
                </a:ln>
                <a:solidFill>
                  <a:prstClr val="white"/>
                </a:solidFill>
                <a:effectLst/>
                <a:uLnTx/>
                <a:uFillTx/>
                <a:latin typeface="Calibri Light" panose="020F0302020204030204"/>
                <a:ea typeface="+mn-ea"/>
                <a:cs typeface="Arial Narrow" panose="020B0604020202020204" pitchFamily="34" charset="0"/>
              </a:rPr>
            </a:br>
            <a:r>
              <a:rPr kumimoji="0" lang="en-US" sz="2800" b="0" i="1" u="none" strike="noStrike" kern="1200" cap="none" spc="0" normalizeH="0" baseline="0" noProof="0" dirty="0">
                <a:ln>
                  <a:noFill/>
                </a:ln>
                <a:solidFill>
                  <a:prstClr val="white"/>
                </a:solidFill>
                <a:effectLst/>
                <a:uLnTx/>
                <a:uFillTx/>
                <a:latin typeface="Calibri Light" panose="020F0302020204030204"/>
                <a:ea typeface="+mn-ea"/>
                <a:cs typeface="Arial Narrow" panose="020B0604020202020204" pitchFamily="34" charset="0"/>
              </a:rPr>
              <a:t>of the Future</a:t>
            </a:r>
          </a:p>
          <a:p>
            <a:pPr marL="342900" marR="0" lvl="1" indent="-342900" algn="ctr"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Gill Sans MT" panose="020B0502020104020203" pitchFamily="34" charset="77"/>
              <a:ea typeface="+mn-ea"/>
              <a:cs typeface="Arial Narrow" panose="020B0604020202020204" pitchFamily="34" charset="0"/>
            </a:endParaRPr>
          </a:p>
        </p:txBody>
      </p:sp>
      <p:sp>
        <p:nvSpPr>
          <p:cNvPr id="13" name="Content Placeholder 2">
            <a:extLst>
              <a:ext uri="{FF2B5EF4-FFF2-40B4-BE49-F238E27FC236}">
                <a16:creationId xmlns:a16="http://schemas.microsoft.com/office/drawing/2014/main" id="{C8B0E598-12DD-0F4A-81AF-1FB3FB80CC0A}"/>
              </a:ext>
            </a:extLst>
          </p:cNvPr>
          <p:cNvSpPr txBox="1">
            <a:spLocks/>
          </p:cNvSpPr>
          <p:nvPr/>
        </p:nvSpPr>
        <p:spPr>
          <a:xfrm>
            <a:off x="8331687" y="3340854"/>
            <a:ext cx="3396342" cy="33143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a:pPr>
            <a:endParaRPr kumimoji="0" lang="en-US" sz="800"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endParaRPr>
          </a:p>
          <a:p>
            <a:pPr marL="0" marR="0" lvl="1" indent="0" algn="l" defTabSz="914400" rtl="0" eaLnBrk="1" fontAlgn="auto" latinLnBrk="0" hangingPunct="1">
              <a:lnSpc>
                <a:spcPct val="100000"/>
              </a:lnSpc>
              <a:spcBef>
                <a:spcPts val="500"/>
              </a:spcBef>
              <a:spcAft>
                <a:spcPts val="0"/>
              </a:spcAft>
              <a:buClrTx/>
              <a:buSzTx/>
              <a:buNone/>
              <a:tabLst/>
              <a:defRPr/>
            </a:pPr>
            <a:r>
              <a:rPr kumimoji="0" lang="en-US" b="0" i="0" u="none" strike="noStrike" kern="1200" cap="none" spc="0" normalizeH="0" baseline="0" noProof="0" dirty="0">
                <a:ln>
                  <a:noFill/>
                </a:ln>
                <a:solidFill>
                  <a:prstClr val="white"/>
                </a:solidFill>
                <a:effectLst/>
                <a:uLnTx/>
                <a:uFillTx/>
                <a:latin typeface="Arial Narrow" panose="020B0604020202020204" pitchFamily="34" charset="0"/>
                <a:ea typeface="+mn-ea"/>
                <a:cs typeface="Arial Narrow" panose="020B0604020202020204" pitchFamily="34" charset="0"/>
              </a:rPr>
              <a:t>Exploits multiple data sources, from sample surveys, censuses, and other official administrative and third-party data, which can provide more robust, timely, and comprehensive measures when combined. </a:t>
            </a:r>
          </a:p>
        </p:txBody>
      </p:sp>
    </p:spTree>
    <p:extLst>
      <p:ext uri="{BB962C8B-B14F-4D97-AF65-F5344CB8AC3E}">
        <p14:creationId xmlns:p14="http://schemas.microsoft.com/office/powerpoint/2010/main" val="126958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AF16F-6415-6D46-A487-BA2D8B8B9E7E}"/>
              </a:ext>
            </a:extLst>
          </p:cNvPr>
          <p:cNvSpPr>
            <a:spLocks noGrp="1"/>
          </p:cNvSpPr>
          <p:nvPr>
            <p:ph type="title"/>
          </p:nvPr>
        </p:nvSpPr>
        <p:spPr>
          <a:xfrm>
            <a:off x="409903" y="416560"/>
            <a:ext cx="10786729" cy="670560"/>
          </a:xfrm>
        </p:spPr>
        <p:txBody>
          <a:bodyPr/>
          <a:lstStyle/>
          <a:p>
            <a:r>
              <a:rPr lang="en-US"/>
              <a:t>Early Discussions with Experts </a:t>
            </a:r>
          </a:p>
        </p:txBody>
      </p:sp>
      <p:sp>
        <p:nvSpPr>
          <p:cNvPr id="3" name="Content Placeholder 2">
            <a:extLst>
              <a:ext uri="{FF2B5EF4-FFF2-40B4-BE49-F238E27FC236}">
                <a16:creationId xmlns:a16="http://schemas.microsoft.com/office/drawing/2014/main" id="{56AB8487-0273-CA4A-ACDF-E821DCF2E968}"/>
              </a:ext>
            </a:extLst>
          </p:cNvPr>
          <p:cNvSpPr>
            <a:spLocks noGrp="1"/>
          </p:cNvSpPr>
          <p:nvPr>
            <p:ph idx="4294967295"/>
          </p:nvPr>
        </p:nvSpPr>
        <p:spPr>
          <a:xfrm>
            <a:off x="812820" y="2120816"/>
            <a:ext cx="4627085" cy="4744933"/>
          </a:xfrm>
        </p:spPr>
        <p:txBody>
          <a:bodyPr>
            <a:noAutofit/>
          </a:bodyPr>
          <a:lstStyle/>
          <a:p>
            <a:pPr marL="0" indent="0">
              <a:lnSpc>
                <a:spcPct val="100000"/>
              </a:lnSpc>
              <a:spcBef>
                <a:spcPts val="1600"/>
              </a:spcBef>
              <a:buClr>
                <a:srgbClr val="A88707"/>
              </a:buClr>
              <a:buSzPct val="150000"/>
              <a:buNone/>
            </a:pPr>
            <a:r>
              <a:rPr lang="en-US" sz="2400"/>
              <a:t>How will CDE </a:t>
            </a:r>
            <a:r>
              <a:rPr lang="en-US" sz="2400" b="1"/>
              <a:t>change stakeholder’s approach </a:t>
            </a:r>
            <a:r>
              <a:rPr lang="en-US" sz="2400"/>
              <a:t>to their research and activities?</a:t>
            </a:r>
          </a:p>
          <a:p>
            <a:pPr marL="0" indent="0">
              <a:spcBef>
                <a:spcPts val="1600"/>
              </a:spcBef>
              <a:buClr>
                <a:srgbClr val="A88707"/>
              </a:buClr>
              <a:buSzPct val="150000"/>
              <a:buNone/>
            </a:pPr>
            <a:r>
              <a:rPr lang="en-US" sz="2400"/>
              <a:t>What are the </a:t>
            </a:r>
            <a:r>
              <a:rPr lang="en-US" sz="2400" b="1"/>
              <a:t>implications for state, local, and tribal governments </a:t>
            </a:r>
            <a:r>
              <a:rPr lang="en-US" sz="2400"/>
              <a:t>in their ability to identify and address needs and create informed policies? </a:t>
            </a:r>
          </a:p>
          <a:p>
            <a:pPr marL="0" indent="0">
              <a:spcBef>
                <a:spcPts val="1600"/>
              </a:spcBef>
              <a:buClr>
                <a:srgbClr val="A88707"/>
              </a:buClr>
              <a:buSzPct val="150000"/>
              <a:buNone/>
            </a:pPr>
            <a:r>
              <a:rPr lang="en-US" sz="2400"/>
              <a:t>What will be the </a:t>
            </a:r>
            <a:r>
              <a:rPr lang="en-US" sz="2400" b="1"/>
              <a:t>barriers for development and adoption</a:t>
            </a:r>
            <a:r>
              <a:rPr lang="en-US" sz="2400"/>
              <a:t>?</a:t>
            </a:r>
          </a:p>
          <a:p>
            <a:pPr marL="0" indent="0">
              <a:lnSpc>
                <a:spcPct val="100000"/>
              </a:lnSpc>
              <a:spcBef>
                <a:spcPts val="1600"/>
              </a:spcBef>
              <a:spcAft>
                <a:spcPts val="600"/>
              </a:spcAft>
              <a:buClr>
                <a:srgbClr val="A88707"/>
              </a:buClr>
              <a:buSzPct val="150000"/>
              <a:buNone/>
            </a:pPr>
            <a:endParaRPr lang="en-US" sz="2400"/>
          </a:p>
        </p:txBody>
      </p:sp>
      <p:sp>
        <p:nvSpPr>
          <p:cNvPr id="4" name="TextBox 3">
            <a:extLst>
              <a:ext uri="{FF2B5EF4-FFF2-40B4-BE49-F238E27FC236}">
                <a16:creationId xmlns:a16="http://schemas.microsoft.com/office/drawing/2014/main" id="{52D1E692-EC9B-B442-84B6-7778D1583524}"/>
              </a:ext>
            </a:extLst>
          </p:cNvPr>
          <p:cNvSpPr txBox="1"/>
          <p:nvPr/>
        </p:nvSpPr>
        <p:spPr>
          <a:xfrm>
            <a:off x="157655" y="6369269"/>
            <a:ext cx="504497" cy="369332"/>
          </a:xfrm>
          <a:prstGeom prst="rect">
            <a:avLst/>
          </a:prstGeom>
          <a:noFill/>
        </p:spPr>
        <p:txBody>
          <a:bodyPr wrap="square" rtlCol="0">
            <a:spAutoFit/>
          </a:bodyPr>
          <a:lstStyle/>
          <a:p>
            <a:fld id="{ECD24CE6-AA0E-3949-9A1E-696A6C95CA68}" type="slidenum">
              <a:rPr lang="en-US" smtClean="0">
                <a:solidFill>
                  <a:srgbClr val="0C265C"/>
                </a:solidFill>
                <a:latin typeface="Arial Narrow" panose="020B0604020202020204" pitchFamily="34" charset="0"/>
                <a:cs typeface="Arial Narrow" panose="020B0604020202020204" pitchFamily="34" charset="0"/>
              </a:rPr>
              <a:t>38</a:t>
            </a:fld>
            <a:endParaRPr lang="en-US">
              <a:solidFill>
                <a:srgbClr val="0C265C"/>
              </a:solidFill>
              <a:latin typeface="Arial Narrow" panose="020B0604020202020204" pitchFamily="34" charset="0"/>
              <a:cs typeface="Arial Narrow" panose="020B0604020202020204" pitchFamily="34" charset="0"/>
            </a:endParaRPr>
          </a:p>
        </p:txBody>
      </p:sp>
      <p:sp>
        <p:nvSpPr>
          <p:cNvPr id="5" name="TextBox 4">
            <a:extLst>
              <a:ext uri="{FF2B5EF4-FFF2-40B4-BE49-F238E27FC236}">
                <a16:creationId xmlns:a16="http://schemas.microsoft.com/office/drawing/2014/main" id="{EFF714FF-36FE-3047-97D6-AF6E1B6082C2}"/>
              </a:ext>
            </a:extLst>
          </p:cNvPr>
          <p:cNvSpPr txBox="1"/>
          <p:nvPr/>
        </p:nvSpPr>
        <p:spPr>
          <a:xfrm>
            <a:off x="5910800" y="1152560"/>
            <a:ext cx="6026504" cy="5332229"/>
          </a:xfrm>
          <a:prstGeom prst="rect">
            <a:avLst/>
          </a:prstGeom>
          <a:noFill/>
        </p:spPr>
        <p:txBody>
          <a:bodyPr wrap="square" rtlCol="0">
            <a:spAutoFit/>
          </a:bodyPr>
          <a:lstStyle/>
          <a:p>
            <a:pPr marL="0" lvl="1" algn="ctr">
              <a:spcBef>
                <a:spcPts val="800"/>
              </a:spcBef>
              <a:spcAft>
                <a:spcPts val="600"/>
              </a:spcAft>
            </a:pPr>
            <a:r>
              <a:rPr lang="en-US" sz="2400" b="1">
                <a:solidFill>
                  <a:srgbClr val="A88707"/>
                </a:solidFill>
                <a:uFill>
                  <a:solidFill>
                    <a:srgbClr val="DB592A"/>
                  </a:solidFill>
                </a:uFill>
                <a:latin typeface="Arial Narrow" panose="020B0604020202020204" pitchFamily="34" charset="0"/>
                <a:cs typeface="Arial Narrow" panose="020B0604020202020204" pitchFamily="34" charset="0"/>
              </a:rPr>
              <a:t>Advice Received</a:t>
            </a:r>
          </a:p>
          <a:p>
            <a:pPr marL="342900" indent="-342900">
              <a:spcBef>
                <a:spcPts val="500"/>
              </a:spcBef>
              <a:buClr>
                <a:srgbClr val="A88707"/>
              </a:buClr>
              <a:buSzPct val="150000"/>
              <a:buFont typeface="Arial" panose="020B0604020202020204" pitchFamily="34" charset="0"/>
              <a:buChar char="•"/>
            </a:pPr>
            <a:r>
              <a:rPr lang="en-US" sz="2400">
                <a:latin typeface="Arial Narrow" panose="020B0604020202020204" pitchFamily="34" charset="0"/>
                <a:cs typeface="Arial Narrow" panose="020B0604020202020204" pitchFamily="34" charset="0"/>
              </a:rPr>
              <a:t>Rebuild trust with stakeholders.</a:t>
            </a:r>
          </a:p>
          <a:p>
            <a:pPr marL="342900" indent="-342900">
              <a:spcBef>
                <a:spcPts val="800"/>
              </a:spcBef>
              <a:buClr>
                <a:srgbClr val="A88707"/>
              </a:buClr>
              <a:buSzPct val="150000"/>
              <a:buFont typeface="Arial" panose="020B0604020202020204" pitchFamily="34" charset="0"/>
              <a:buChar char="•"/>
            </a:pPr>
            <a:r>
              <a:rPr lang="en-US" sz="2400">
                <a:latin typeface="Arial Narrow" panose="020B0604020202020204" pitchFamily="34" charset="0"/>
                <a:cs typeface="Arial Narrow" panose="020B0604020202020204" pitchFamily="34" charset="0"/>
              </a:rPr>
              <a:t>Partner and engage with local governments to build their capacity to use Bureau data products </a:t>
            </a:r>
          </a:p>
          <a:p>
            <a:pPr marL="342900" indent="-342900">
              <a:spcBef>
                <a:spcPts val="800"/>
              </a:spcBef>
              <a:buClr>
                <a:srgbClr val="A88707"/>
              </a:buClr>
              <a:buSzPct val="150000"/>
              <a:buFont typeface="Arial" panose="020B0604020202020204" pitchFamily="34" charset="0"/>
              <a:buChar char="•"/>
            </a:pPr>
            <a:r>
              <a:rPr lang="en-US" sz="2400">
                <a:latin typeface="Arial Narrow" panose="020B0604020202020204" pitchFamily="34" charset="0"/>
                <a:cs typeface="Arial Narrow" panose="020B0604020202020204" pitchFamily="34" charset="0"/>
              </a:rPr>
              <a:t>Provide data products to meet data users at all levels of expertise </a:t>
            </a:r>
          </a:p>
          <a:p>
            <a:pPr marL="457200" lvl="2">
              <a:spcBef>
                <a:spcPts val="800"/>
              </a:spcBef>
              <a:spcAft>
                <a:spcPts val="600"/>
              </a:spcAft>
            </a:pPr>
            <a:r>
              <a:rPr lang="en-US" sz="2400" b="1">
                <a:solidFill>
                  <a:srgbClr val="A88707"/>
                </a:solidFill>
                <a:latin typeface="Arial Narrow" panose="020B0604020202020204" pitchFamily="34" charset="0"/>
                <a:cs typeface="Arial Narrow" panose="020B0604020202020204" pitchFamily="34" charset="0"/>
              </a:rPr>
              <a:t>OMB: </a:t>
            </a:r>
            <a:r>
              <a:rPr lang="en-US" sz="2400">
                <a:latin typeface="Arial Narrow" panose="020B0604020202020204" pitchFamily="34" charset="0"/>
                <a:cs typeface="Arial Narrow" panose="020B0604020202020204" pitchFamily="34" charset="0"/>
              </a:rPr>
              <a:t>Support a </a:t>
            </a:r>
            <a:r>
              <a:rPr lang="en-US" sz="2400" b="1">
                <a:latin typeface="Arial Narrow" panose="020B0604020202020204" pitchFamily="34" charset="0"/>
                <a:cs typeface="Arial Narrow" panose="020B0604020202020204" pitchFamily="34" charset="0"/>
              </a:rPr>
              <a:t>decadal budget</a:t>
            </a:r>
            <a:r>
              <a:rPr lang="en-US" sz="2400">
                <a:latin typeface="Arial Narrow" panose="020B0604020202020204" pitchFamily="34" charset="0"/>
                <a:cs typeface="Arial Narrow" panose="020B0604020202020204" pitchFamily="34" charset="0"/>
              </a:rPr>
              <a:t>.</a:t>
            </a:r>
          </a:p>
          <a:p>
            <a:pPr marL="457200" lvl="2">
              <a:spcBef>
                <a:spcPts val="800"/>
              </a:spcBef>
              <a:spcAft>
                <a:spcPts val="600"/>
              </a:spcAft>
            </a:pPr>
            <a:r>
              <a:rPr lang="en-US" sz="2400" b="1">
                <a:solidFill>
                  <a:srgbClr val="A88707"/>
                </a:solidFill>
                <a:latin typeface="Arial Narrow" panose="020B0604020202020204" pitchFamily="34" charset="0"/>
                <a:cs typeface="Arial Narrow" panose="020B0604020202020204" pitchFamily="34" charset="0"/>
              </a:rPr>
              <a:t>Congress</a:t>
            </a:r>
            <a:r>
              <a:rPr lang="en-US" sz="2400">
                <a:solidFill>
                  <a:srgbClr val="DB592A"/>
                </a:solidFill>
                <a:latin typeface="Arial Narrow" panose="020B0604020202020204" pitchFamily="34" charset="0"/>
                <a:cs typeface="Arial Narrow" panose="020B0604020202020204" pitchFamily="34" charset="0"/>
              </a:rPr>
              <a:t>: </a:t>
            </a:r>
            <a:r>
              <a:rPr lang="en-US" sz="2400">
                <a:latin typeface="Arial Narrow" panose="020B0604020202020204" pitchFamily="34" charset="0"/>
                <a:cs typeface="Arial Narrow" panose="020B0604020202020204" pitchFamily="34" charset="0"/>
              </a:rPr>
              <a:t>Protect Bureau from </a:t>
            </a:r>
            <a:r>
              <a:rPr lang="en-US" sz="2400" b="1">
                <a:latin typeface="Arial Narrow" panose="020B0604020202020204" pitchFamily="34" charset="0"/>
                <a:cs typeface="Arial Narrow" panose="020B0604020202020204" pitchFamily="34" charset="0"/>
              </a:rPr>
              <a:t>political interference</a:t>
            </a:r>
            <a:r>
              <a:rPr lang="en-US" sz="2400">
                <a:latin typeface="Arial Narrow" panose="020B0604020202020204" pitchFamily="34" charset="0"/>
                <a:cs typeface="Arial Narrow" panose="020B0604020202020204" pitchFamily="34" charset="0"/>
              </a:rPr>
              <a:t>. </a:t>
            </a:r>
          </a:p>
          <a:p>
            <a:pPr marL="457200" lvl="2">
              <a:spcBef>
                <a:spcPts val="800"/>
              </a:spcBef>
              <a:spcAft>
                <a:spcPts val="600"/>
              </a:spcAft>
            </a:pPr>
            <a:r>
              <a:rPr lang="en-US" sz="2400" b="1">
                <a:solidFill>
                  <a:srgbClr val="A88707"/>
                </a:solidFill>
                <a:latin typeface="Arial Narrow" panose="020B0604020202020204" pitchFamily="34" charset="0"/>
                <a:cs typeface="Arial Narrow" panose="020B0604020202020204" pitchFamily="34" charset="0"/>
              </a:rPr>
              <a:t>Stakeholders: </a:t>
            </a:r>
            <a:r>
              <a:rPr lang="en-US" sz="2400">
                <a:latin typeface="Arial Narrow" panose="020B0604020202020204" pitchFamily="34" charset="0"/>
                <a:cs typeface="Arial Narrow" panose="020B0604020202020204" pitchFamily="34" charset="0"/>
              </a:rPr>
              <a:t> Acknowledge there will be  </a:t>
            </a:r>
            <a:r>
              <a:rPr lang="en-US" sz="2400" b="1">
                <a:latin typeface="Arial Narrow" panose="020B0604020202020204" pitchFamily="34" charset="0"/>
                <a:cs typeface="Arial Narrow" panose="020B0604020202020204" pitchFamily="34" charset="0"/>
              </a:rPr>
              <a:t>trade-offs embedded in new strategies </a:t>
            </a:r>
            <a:r>
              <a:rPr lang="en-US" sz="2400">
                <a:latin typeface="Arial Narrow" panose="020B0604020202020204" pitchFamily="34" charset="0"/>
                <a:cs typeface="Arial Narrow" panose="020B0604020202020204" pitchFamily="34" charset="0"/>
              </a:rPr>
              <a:t>and seek </a:t>
            </a:r>
            <a:r>
              <a:rPr lang="en-US" sz="2400" b="1">
                <a:latin typeface="Arial Narrow" panose="020B0604020202020204" pitchFamily="34" charset="0"/>
                <a:cs typeface="Arial Narrow" panose="020B0604020202020204" pitchFamily="34" charset="0"/>
              </a:rPr>
              <a:t>input and cooperation </a:t>
            </a:r>
            <a:r>
              <a:rPr lang="en-US" sz="2400">
                <a:latin typeface="Arial Narrow" panose="020B0604020202020204" pitchFamily="34" charset="0"/>
                <a:cs typeface="Arial Narrow" panose="020B0604020202020204" pitchFamily="34" charset="0"/>
              </a:rPr>
              <a:t>in making choices. </a:t>
            </a:r>
          </a:p>
        </p:txBody>
      </p:sp>
      <p:pic>
        <p:nvPicPr>
          <p:cNvPr id="14" name="Graphic 13" descr="Help with solid fill">
            <a:extLst>
              <a:ext uri="{FF2B5EF4-FFF2-40B4-BE49-F238E27FC236}">
                <a16:creationId xmlns:a16="http://schemas.microsoft.com/office/drawing/2014/main" id="{934B6692-E806-B944-913D-DED642D4B1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587" y="1957657"/>
            <a:ext cx="4267200" cy="4267200"/>
          </a:xfrm>
          <a:prstGeom prst="rect">
            <a:avLst/>
          </a:prstGeom>
        </p:spPr>
      </p:pic>
    </p:spTree>
    <p:extLst>
      <p:ext uri="{BB962C8B-B14F-4D97-AF65-F5344CB8AC3E}">
        <p14:creationId xmlns:p14="http://schemas.microsoft.com/office/powerpoint/2010/main" val="175614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59F976-07AE-2448-83A9-999315A00F2A}"/>
              </a:ext>
            </a:extLst>
          </p:cNvPr>
          <p:cNvSpPr>
            <a:spLocks noGrp="1"/>
          </p:cNvSpPr>
          <p:nvPr>
            <p:ph type="title"/>
          </p:nvPr>
        </p:nvSpPr>
        <p:spPr>
          <a:xfrm>
            <a:off x="595423" y="401320"/>
            <a:ext cx="11870897" cy="670560"/>
          </a:xfrm>
        </p:spPr>
        <p:txBody>
          <a:bodyPr anchor="b">
            <a:normAutofit/>
          </a:bodyPr>
          <a:lstStyle/>
          <a:p>
            <a:r>
              <a:rPr lang="en-US">
                <a:cs typeface="Arial" panose="020B0604020202020204" pitchFamily="34" charset="0"/>
              </a:rPr>
              <a:t>Census Bureau MOU Tasking </a:t>
            </a:r>
          </a:p>
        </p:txBody>
      </p:sp>
      <p:sp>
        <p:nvSpPr>
          <p:cNvPr id="6" name="Content Placeholder 5">
            <a:extLst>
              <a:ext uri="{FF2B5EF4-FFF2-40B4-BE49-F238E27FC236}">
                <a16:creationId xmlns:a16="http://schemas.microsoft.com/office/drawing/2014/main" id="{1977F9F1-17CD-8242-8B37-D82F6E345C99}"/>
              </a:ext>
            </a:extLst>
          </p:cNvPr>
          <p:cNvSpPr>
            <a:spLocks noGrp="1"/>
          </p:cNvSpPr>
          <p:nvPr>
            <p:ph idx="1"/>
          </p:nvPr>
        </p:nvSpPr>
        <p:spPr>
          <a:xfrm>
            <a:off x="4476307" y="1717084"/>
            <a:ext cx="7393388" cy="4928248"/>
          </a:xfrm>
        </p:spPr>
        <p:txBody>
          <a:bodyPr anchor="ctr">
            <a:noAutofit/>
          </a:bodyPr>
          <a:lstStyle/>
          <a:p>
            <a:pPr marL="0" indent="0">
              <a:lnSpc>
                <a:spcPct val="100000"/>
              </a:lnSpc>
              <a:spcAft>
                <a:spcPts val="2000"/>
              </a:spcAft>
              <a:buNone/>
            </a:pPr>
            <a:r>
              <a:rPr lang="en-US" sz="2400"/>
              <a:t>UVA will conduct workshops, webinars, and other activities </a:t>
            </a:r>
            <a:br>
              <a:rPr lang="en-US" sz="2400"/>
            </a:br>
            <a:r>
              <a:rPr lang="en-US" sz="2400"/>
              <a:t>with stakeholders to culminate into a comprehensive communication and outreach strategy relative to the innovation and modernization opportunities for the Census Bureau during this next decade.</a:t>
            </a:r>
          </a:p>
          <a:p>
            <a:pPr marL="0" indent="0">
              <a:lnSpc>
                <a:spcPct val="100000"/>
              </a:lnSpc>
              <a:buNone/>
            </a:pPr>
            <a:endParaRPr lang="en-US" sz="2400"/>
          </a:p>
          <a:p>
            <a:pPr marL="0" indent="0">
              <a:lnSpc>
                <a:spcPct val="100000"/>
              </a:lnSpc>
              <a:buNone/>
            </a:pPr>
            <a:r>
              <a:rPr lang="en-US" sz="2400"/>
              <a:t>UVA will synthesize findings from workshops, webinars, and other activities with stakeholder communities to highlight big opportunity areas, technical challenges, and barriers to the innovation and modernization opportunities for the Census Bureau during this next decade.</a:t>
            </a:r>
            <a:endParaRPr lang="en-US" sz="2400">
              <a:highlight>
                <a:srgbClr val="FFFF00"/>
              </a:highlight>
            </a:endParaRPr>
          </a:p>
        </p:txBody>
      </p:sp>
      <p:pic>
        <p:nvPicPr>
          <p:cNvPr id="7" name="Picture 2">
            <a:extLst>
              <a:ext uri="{FF2B5EF4-FFF2-40B4-BE49-F238E27FC236}">
                <a16:creationId xmlns:a16="http://schemas.microsoft.com/office/drawing/2014/main" id="{F4BB2A2A-46E4-C84E-9C08-C76FB0DCD8B8}"/>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82881" y="1491824"/>
            <a:ext cx="3749040" cy="492824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32EB5BA-1F56-B646-9F41-150E0ADFC865}"/>
              </a:ext>
            </a:extLst>
          </p:cNvPr>
          <p:cNvSpPr/>
          <p:nvPr/>
        </p:nvSpPr>
        <p:spPr>
          <a:xfrm>
            <a:off x="4146361" y="4333482"/>
            <a:ext cx="491024" cy="1323439"/>
          </a:xfrm>
          <a:prstGeom prst="rect">
            <a:avLst/>
          </a:prstGeom>
        </p:spPr>
        <p:txBody>
          <a:bodyPr wrap="square">
            <a:spAutoFit/>
          </a:bodyPr>
          <a:lstStyle/>
          <a:p>
            <a:r>
              <a:rPr lang="en-US" sz="8000">
                <a:solidFill>
                  <a:srgbClr val="A88709"/>
                </a:solidFill>
                <a:latin typeface="Big Caslon" panose="02000603090000020003" pitchFamily="2" charset="-79"/>
                <a:cs typeface="Big Caslon" panose="02000603090000020003" pitchFamily="2" charset="-79"/>
              </a:rPr>
              <a:t>“</a:t>
            </a:r>
            <a:endParaRPr lang="en-US" sz="8000">
              <a:solidFill>
                <a:srgbClr val="A88709"/>
              </a:solidFill>
              <a:effectLst/>
              <a:latin typeface="Big Caslon" panose="02000603090000020003" pitchFamily="2" charset="-79"/>
              <a:cs typeface="Big Caslon" panose="02000603090000020003" pitchFamily="2" charset="-79"/>
            </a:endParaRPr>
          </a:p>
        </p:txBody>
      </p:sp>
      <p:sp>
        <p:nvSpPr>
          <p:cNvPr id="9" name="Rectangle 8">
            <a:extLst>
              <a:ext uri="{FF2B5EF4-FFF2-40B4-BE49-F238E27FC236}">
                <a16:creationId xmlns:a16="http://schemas.microsoft.com/office/drawing/2014/main" id="{8E3D4848-1741-114F-901B-2D8533B96028}"/>
              </a:ext>
            </a:extLst>
          </p:cNvPr>
          <p:cNvSpPr/>
          <p:nvPr/>
        </p:nvSpPr>
        <p:spPr>
          <a:xfrm rot="10800000">
            <a:off x="8018833" y="5253181"/>
            <a:ext cx="458780" cy="1323439"/>
          </a:xfrm>
          <a:prstGeom prst="rect">
            <a:avLst/>
          </a:prstGeom>
        </p:spPr>
        <p:txBody>
          <a:bodyPr wrap="none">
            <a:spAutoFit/>
          </a:bodyPr>
          <a:lstStyle/>
          <a:p>
            <a:r>
              <a:rPr lang="en-US" sz="8000">
                <a:solidFill>
                  <a:srgbClr val="A88709"/>
                </a:solidFill>
                <a:latin typeface="Big Caslon" panose="02000603090000020003" pitchFamily="2" charset="-79"/>
                <a:cs typeface="Big Caslon" panose="02000603090000020003" pitchFamily="2" charset="-79"/>
              </a:rPr>
              <a:t>“</a:t>
            </a:r>
            <a:endParaRPr lang="en-US" sz="8000">
              <a:solidFill>
                <a:srgbClr val="A88709"/>
              </a:solidFill>
              <a:effectLst/>
              <a:latin typeface="Big Caslon" panose="02000603090000020003" pitchFamily="2" charset="-79"/>
              <a:cs typeface="Big Caslon" panose="02000603090000020003" pitchFamily="2" charset="-79"/>
            </a:endParaRPr>
          </a:p>
        </p:txBody>
      </p:sp>
      <p:sp>
        <p:nvSpPr>
          <p:cNvPr id="10" name="Rectangle 9">
            <a:extLst>
              <a:ext uri="{FF2B5EF4-FFF2-40B4-BE49-F238E27FC236}">
                <a16:creationId xmlns:a16="http://schemas.microsoft.com/office/drawing/2014/main" id="{B41D7620-3E72-B246-9698-02575907E1B4}"/>
              </a:ext>
            </a:extLst>
          </p:cNvPr>
          <p:cNvSpPr/>
          <p:nvPr/>
        </p:nvSpPr>
        <p:spPr>
          <a:xfrm>
            <a:off x="4146361" y="1631671"/>
            <a:ext cx="491024" cy="1323439"/>
          </a:xfrm>
          <a:prstGeom prst="rect">
            <a:avLst/>
          </a:prstGeom>
        </p:spPr>
        <p:txBody>
          <a:bodyPr wrap="square">
            <a:spAutoFit/>
          </a:bodyPr>
          <a:lstStyle/>
          <a:p>
            <a:r>
              <a:rPr lang="en-US" sz="8000">
                <a:solidFill>
                  <a:srgbClr val="A88709"/>
                </a:solidFill>
                <a:latin typeface="Big Caslon" panose="02000603090000020003" pitchFamily="2" charset="-79"/>
                <a:cs typeface="Big Caslon" panose="02000603090000020003" pitchFamily="2" charset="-79"/>
              </a:rPr>
              <a:t>“</a:t>
            </a:r>
            <a:endParaRPr lang="en-US" sz="8000">
              <a:solidFill>
                <a:srgbClr val="A88709"/>
              </a:solidFill>
              <a:effectLst/>
              <a:latin typeface="Big Caslon" panose="02000603090000020003" pitchFamily="2" charset="-79"/>
              <a:cs typeface="Big Caslon" panose="02000603090000020003" pitchFamily="2" charset="-79"/>
            </a:endParaRPr>
          </a:p>
        </p:txBody>
      </p:sp>
      <p:sp>
        <p:nvSpPr>
          <p:cNvPr id="11" name="Rectangle 10">
            <a:extLst>
              <a:ext uri="{FF2B5EF4-FFF2-40B4-BE49-F238E27FC236}">
                <a16:creationId xmlns:a16="http://schemas.microsoft.com/office/drawing/2014/main" id="{89C1DE43-B32B-ED46-9FB1-3991FC34858C}"/>
              </a:ext>
            </a:extLst>
          </p:cNvPr>
          <p:cNvSpPr/>
          <p:nvPr/>
        </p:nvSpPr>
        <p:spPr>
          <a:xfrm rot="10800000">
            <a:off x="6389101" y="2562810"/>
            <a:ext cx="458780" cy="1323439"/>
          </a:xfrm>
          <a:prstGeom prst="rect">
            <a:avLst/>
          </a:prstGeom>
        </p:spPr>
        <p:txBody>
          <a:bodyPr wrap="none">
            <a:spAutoFit/>
          </a:bodyPr>
          <a:lstStyle/>
          <a:p>
            <a:r>
              <a:rPr lang="en-US" sz="8000">
                <a:solidFill>
                  <a:srgbClr val="A88709"/>
                </a:solidFill>
                <a:latin typeface="Big Caslon" panose="02000603090000020003" pitchFamily="2" charset="-79"/>
                <a:cs typeface="Big Caslon" panose="02000603090000020003" pitchFamily="2" charset="-79"/>
              </a:rPr>
              <a:t>“</a:t>
            </a:r>
            <a:endParaRPr lang="en-US" sz="8000">
              <a:solidFill>
                <a:srgbClr val="A88709"/>
              </a:solidFill>
              <a:effectLst/>
              <a:latin typeface="Big Caslon" panose="02000603090000020003" pitchFamily="2" charset="-79"/>
              <a:cs typeface="Big Caslon" panose="02000603090000020003" pitchFamily="2" charset="-79"/>
            </a:endParaRPr>
          </a:p>
        </p:txBody>
      </p:sp>
      <p:sp>
        <p:nvSpPr>
          <p:cNvPr id="12" name="Content Placeholder 5">
            <a:extLst>
              <a:ext uri="{FF2B5EF4-FFF2-40B4-BE49-F238E27FC236}">
                <a16:creationId xmlns:a16="http://schemas.microsoft.com/office/drawing/2014/main" id="{EEB9AC53-91D2-E540-83A0-E83EF30840DD}"/>
              </a:ext>
            </a:extLst>
          </p:cNvPr>
          <p:cNvSpPr txBox="1">
            <a:spLocks/>
          </p:cNvSpPr>
          <p:nvPr/>
        </p:nvSpPr>
        <p:spPr>
          <a:xfrm>
            <a:off x="4093196" y="1320106"/>
            <a:ext cx="7520354" cy="53824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a:solidFill>
                  <a:srgbClr val="2B506A"/>
                </a:solidFill>
              </a:rPr>
              <a:t>Identify and Characterize Stakeholder Communities </a:t>
            </a:r>
          </a:p>
        </p:txBody>
      </p:sp>
      <p:sp>
        <p:nvSpPr>
          <p:cNvPr id="13" name="Content Placeholder 5">
            <a:extLst>
              <a:ext uri="{FF2B5EF4-FFF2-40B4-BE49-F238E27FC236}">
                <a16:creationId xmlns:a16="http://schemas.microsoft.com/office/drawing/2014/main" id="{DA2EB089-ECF9-6340-ACE6-846E76358417}"/>
              </a:ext>
            </a:extLst>
          </p:cNvPr>
          <p:cNvSpPr txBox="1">
            <a:spLocks/>
          </p:cNvSpPr>
          <p:nvPr/>
        </p:nvSpPr>
        <p:spPr>
          <a:xfrm>
            <a:off x="4093196" y="4117332"/>
            <a:ext cx="7520354" cy="67056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a:solidFill>
                  <a:srgbClr val="2B506A"/>
                </a:solidFill>
              </a:rPr>
              <a:t>Develop a Research Agenda</a:t>
            </a:r>
          </a:p>
          <a:p>
            <a:pPr marL="0" indent="0">
              <a:lnSpc>
                <a:spcPct val="100000"/>
              </a:lnSpc>
              <a:spcBef>
                <a:spcPts val="0"/>
              </a:spcBef>
              <a:spcAft>
                <a:spcPts val="1300"/>
              </a:spcAft>
              <a:buFont typeface="Arial" panose="020B0604020202020204" pitchFamily="34" charset="0"/>
              <a:buNone/>
            </a:pPr>
            <a:endParaRPr lang="en-US" sz="2400">
              <a:solidFill>
                <a:srgbClr val="0C265C"/>
              </a:solidFill>
            </a:endParaRPr>
          </a:p>
        </p:txBody>
      </p:sp>
    </p:spTree>
    <p:extLst>
      <p:ext uri="{BB962C8B-B14F-4D97-AF65-F5344CB8AC3E}">
        <p14:creationId xmlns:p14="http://schemas.microsoft.com/office/powerpoint/2010/main" val="23720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2DB7F5-4541-D44D-B361-D2A1BF652AFF}"/>
              </a:ext>
            </a:extLst>
          </p:cNvPr>
          <p:cNvSpPr txBox="1"/>
          <p:nvPr/>
        </p:nvSpPr>
        <p:spPr>
          <a:xfrm>
            <a:off x="294968" y="270150"/>
            <a:ext cx="11897031" cy="8504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Our data science research model</a:t>
            </a:r>
          </a:p>
        </p:txBody>
      </p:sp>
      <p:sp>
        <p:nvSpPr>
          <p:cNvPr id="16" name="Rectangle 15">
            <a:extLst>
              <a:ext uri="{FF2B5EF4-FFF2-40B4-BE49-F238E27FC236}">
                <a16:creationId xmlns:a16="http://schemas.microsoft.com/office/drawing/2014/main" id="{C2331111-36ED-9C47-B0DB-65D558A33002}"/>
              </a:ext>
            </a:extLst>
          </p:cNvPr>
          <p:cNvSpPr/>
          <p:nvPr/>
        </p:nvSpPr>
        <p:spPr>
          <a:xfrm>
            <a:off x="2678632" y="5790130"/>
            <a:ext cx="3054248" cy="5373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B1A70FC-F172-FB44-8E3E-847523F18083}"/>
              </a:ext>
            </a:extLst>
          </p:cNvPr>
          <p:cNvSpPr/>
          <p:nvPr/>
        </p:nvSpPr>
        <p:spPr>
          <a:xfrm>
            <a:off x="7033056" y="5790130"/>
            <a:ext cx="3054248" cy="5373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7845F99-A1BC-AA4F-81B5-40698549A783}"/>
              </a:ext>
            </a:extLst>
          </p:cNvPr>
          <p:cNvSpPr/>
          <p:nvPr/>
        </p:nvSpPr>
        <p:spPr>
          <a:xfrm>
            <a:off x="2693540" y="2761730"/>
            <a:ext cx="3210394" cy="5373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 descr="Science of All Data Graphic">
            <a:extLst>
              <a:ext uri="{FF2B5EF4-FFF2-40B4-BE49-F238E27FC236}">
                <a16:creationId xmlns:a16="http://schemas.microsoft.com/office/drawing/2014/main" id="{67632E40-C465-468C-AB9B-121008429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1100" y="1097282"/>
            <a:ext cx="9875520" cy="5554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50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0105B38-A67C-3F62-FA77-9B7F7F6D723C}"/>
              </a:ext>
            </a:extLst>
          </p:cNvPr>
          <p:cNvGrpSpPr>
            <a:grpSpLocks noChangeAspect="1"/>
          </p:cNvGrpSpPr>
          <p:nvPr/>
        </p:nvGrpSpPr>
        <p:grpSpPr>
          <a:xfrm>
            <a:off x="2026920" y="419717"/>
            <a:ext cx="8138160" cy="6209683"/>
            <a:chOff x="3893625" y="484157"/>
            <a:chExt cx="7932476" cy="6052739"/>
          </a:xfrm>
          <a:effectLst>
            <a:outerShdw blurRad="50800" dist="38100" dir="2700000" algn="tl" rotWithShape="0">
              <a:prstClr val="black">
                <a:alpha val="40000"/>
              </a:prstClr>
            </a:outerShdw>
          </a:effectLst>
        </p:grpSpPr>
        <p:sp>
          <p:nvSpPr>
            <p:cNvPr id="17" name="Rectangle 16">
              <a:extLst>
                <a:ext uri="{FF2B5EF4-FFF2-40B4-BE49-F238E27FC236}">
                  <a16:creationId xmlns:a16="http://schemas.microsoft.com/office/drawing/2014/main" id="{2D85CD5A-3C19-FA47-BBBA-88721700718F}"/>
                </a:ext>
              </a:extLst>
            </p:cNvPr>
            <p:cNvSpPr/>
            <p:nvPr/>
          </p:nvSpPr>
          <p:spPr>
            <a:xfrm>
              <a:off x="5137079" y="2589088"/>
              <a:ext cx="5691883" cy="846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948DBE9E-ACB9-AF47-9A54-72E91FF6A850}"/>
                </a:ext>
              </a:extLst>
            </p:cNvPr>
            <p:cNvGrpSpPr>
              <a:grpSpLocks noChangeAspect="1"/>
            </p:cNvGrpSpPr>
            <p:nvPr/>
          </p:nvGrpSpPr>
          <p:grpSpPr>
            <a:xfrm>
              <a:off x="3893625" y="484157"/>
              <a:ext cx="7932476" cy="6052739"/>
              <a:chOff x="3944995" y="114293"/>
              <a:chExt cx="7932476" cy="6052739"/>
            </a:xfrm>
          </p:grpSpPr>
          <p:pic>
            <p:nvPicPr>
              <p:cNvPr id="15" name="Picture 14">
                <a:extLst>
                  <a:ext uri="{FF2B5EF4-FFF2-40B4-BE49-F238E27FC236}">
                    <a16:creationId xmlns:a16="http://schemas.microsoft.com/office/drawing/2014/main" id="{4FA58B0A-7287-D64A-980B-9D525CE50EA8}"/>
                  </a:ext>
                </a:extLst>
              </p:cNvPr>
              <p:cNvPicPr>
                <a:picLocks noChangeAspect="1"/>
              </p:cNvPicPr>
              <p:nvPr/>
            </p:nvPicPr>
            <p:blipFill>
              <a:blip r:embed="rId3"/>
              <a:stretch>
                <a:fillRect/>
              </a:stretch>
            </p:blipFill>
            <p:spPr>
              <a:xfrm>
                <a:off x="3944994" y="114293"/>
                <a:ext cx="7931649" cy="3368235"/>
              </a:xfrm>
              <a:prstGeom prst="rect">
                <a:avLst/>
              </a:prstGeom>
            </p:spPr>
          </p:pic>
          <p:pic>
            <p:nvPicPr>
              <p:cNvPr id="16" name="Picture 15">
                <a:extLst>
                  <a:ext uri="{FF2B5EF4-FFF2-40B4-BE49-F238E27FC236}">
                    <a16:creationId xmlns:a16="http://schemas.microsoft.com/office/drawing/2014/main" id="{18B933E4-7688-2340-B742-AB704B1318D3}"/>
                  </a:ext>
                </a:extLst>
              </p:cNvPr>
              <p:cNvPicPr>
                <a:picLocks noChangeAspect="1"/>
              </p:cNvPicPr>
              <p:nvPr/>
            </p:nvPicPr>
            <p:blipFill>
              <a:blip r:embed="rId4"/>
              <a:stretch>
                <a:fillRect/>
              </a:stretch>
            </p:blipFill>
            <p:spPr>
              <a:xfrm>
                <a:off x="3955269" y="2798797"/>
                <a:ext cx="7922202" cy="3368235"/>
              </a:xfrm>
              <a:prstGeom prst="rect">
                <a:avLst/>
              </a:prstGeom>
            </p:spPr>
          </p:pic>
        </p:grpSp>
        <p:sp>
          <p:nvSpPr>
            <p:cNvPr id="19" name="Rectangle 18">
              <a:extLst>
                <a:ext uri="{FF2B5EF4-FFF2-40B4-BE49-F238E27FC236}">
                  <a16:creationId xmlns:a16="http://schemas.microsoft.com/office/drawing/2014/main" id="{D39CA8FD-4710-B049-9377-7AB6A8E8805B}"/>
                </a:ext>
              </a:extLst>
            </p:cNvPr>
            <p:cNvSpPr/>
            <p:nvPr/>
          </p:nvSpPr>
          <p:spPr>
            <a:xfrm>
              <a:off x="3903899" y="484157"/>
              <a:ext cx="7921375" cy="605273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Rectangle 26">
            <a:extLst>
              <a:ext uri="{FF2B5EF4-FFF2-40B4-BE49-F238E27FC236}">
                <a16:creationId xmlns:a16="http://schemas.microsoft.com/office/drawing/2014/main" id="{521E4349-4614-994D-B0FE-E2728205A814}"/>
              </a:ext>
            </a:extLst>
          </p:cNvPr>
          <p:cNvSpPr>
            <a:spLocks noChangeAspect="1"/>
          </p:cNvSpPr>
          <p:nvPr/>
        </p:nvSpPr>
        <p:spPr>
          <a:xfrm rot="18751752">
            <a:off x="940797" y="2684480"/>
            <a:ext cx="1645021" cy="19839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5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F1CE1F-39E9-4F4D-95ED-320446CCB648}"/>
              </a:ext>
            </a:extLst>
          </p:cNvPr>
          <p:cNvSpPr>
            <a:spLocks noGrp="1"/>
          </p:cNvSpPr>
          <p:nvPr>
            <p:ph type="title"/>
          </p:nvPr>
        </p:nvSpPr>
        <p:spPr>
          <a:xfrm>
            <a:off x="0" y="416560"/>
            <a:ext cx="12192000" cy="670560"/>
          </a:xfrm>
        </p:spPr>
        <p:txBody>
          <a:bodyPr>
            <a:normAutofit/>
          </a:bodyPr>
          <a:lstStyle/>
          <a:p>
            <a:pPr algn="ctr"/>
            <a:r>
              <a:rPr lang="en-US" dirty="0"/>
              <a:t>Use Cases - Three Compelling Examples of “Purpose and Use”</a:t>
            </a:r>
          </a:p>
        </p:txBody>
      </p:sp>
      <p:pic>
        <p:nvPicPr>
          <p:cNvPr id="6" name="Picture 5" descr="A picture containing text, person, indoor&#10;&#10;Description automatically generated">
            <a:extLst>
              <a:ext uri="{FF2B5EF4-FFF2-40B4-BE49-F238E27FC236}">
                <a16:creationId xmlns:a16="http://schemas.microsoft.com/office/drawing/2014/main" id="{FCC19517-81ED-C65D-882B-1C7AEF47AAE9}"/>
              </a:ext>
            </a:extLst>
          </p:cNvPr>
          <p:cNvPicPr>
            <a:picLocks noChangeAspect="1"/>
          </p:cNvPicPr>
          <p:nvPr/>
        </p:nvPicPr>
        <p:blipFill>
          <a:blip r:embed="rId3"/>
          <a:stretch>
            <a:fillRect/>
          </a:stretch>
        </p:blipFill>
        <p:spPr>
          <a:xfrm>
            <a:off x="192324" y="2634355"/>
            <a:ext cx="3779142" cy="3797990"/>
          </a:xfrm>
          <a:prstGeom prst="rect">
            <a:avLst/>
          </a:prstGeom>
        </p:spPr>
      </p:pic>
      <p:pic>
        <p:nvPicPr>
          <p:cNvPr id="10" name="Picture 9" descr="A person holding a phone&#10;&#10;Description automatically generated with medium confidence">
            <a:extLst>
              <a:ext uri="{FF2B5EF4-FFF2-40B4-BE49-F238E27FC236}">
                <a16:creationId xmlns:a16="http://schemas.microsoft.com/office/drawing/2014/main" id="{861F8362-60F1-D4DF-7FB4-38480D86ABE3}"/>
              </a:ext>
            </a:extLst>
          </p:cNvPr>
          <p:cNvPicPr>
            <a:picLocks noChangeAspect="1"/>
          </p:cNvPicPr>
          <p:nvPr/>
        </p:nvPicPr>
        <p:blipFill>
          <a:blip r:embed="rId4"/>
          <a:stretch>
            <a:fillRect/>
          </a:stretch>
        </p:blipFill>
        <p:spPr>
          <a:xfrm>
            <a:off x="4144129" y="2634355"/>
            <a:ext cx="3807487" cy="3797990"/>
          </a:xfrm>
          <a:prstGeom prst="rect">
            <a:avLst/>
          </a:prstGeom>
        </p:spPr>
      </p:pic>
      <p:pic>
        <p:nvPicPr>
          <p:cNvPr id="12" name="Picture 11" descr="A picture containing person, outdoor, crowd&#10;&#10;Description automatically generated">
            <a:extLst>
              <a:ext uri="{FF2B5EF4-FFF2-40B4-BE49-F238E27FC236}">
                <a16:creationId xmlns:a16="http://schemas.microsoft.com/office/drawing/2014/main" id="{45FA34A0-15A1-6BF6-4556-1BB0EDC8BC61}"/>
              </a:ext>
            </a:extLst>
          </p:cNvPr>
          <p:cNvPicPr>
            <a:picLocks noChangeAspect="1"/>
          </p:cNvPicPr>
          <p:nvPr/>
        </p:nvPicPr>
        <p:blipFill>
          <a:blip r:embed="rId5"/>
          <a:stretch>
            <a:fillRect/>
          </a:stretch>
        </p:blipFill>
        <p:spPr>
          <a:xfrm>
            <a:off x="8124282" y="2634355"/>
            <a:ext cx="3855782" cy="3836502"/>
          </a:xfrm>
          <a:prstGeom prst="rect">
            <a:avLst/>
          </a:prstGeom>
        </p:spPr>
      </p:pic>
      <p:sp>
        <p:nvSpPr>
          <p:cNvPr id="16" name="TextBox 15">
            <a:extLst>
              <a:ext uri="{FF2B5EF4-FFF2-40B4-BE49-F238E27FC236}">
                <a16:creationId xmlns:a16="http://schemas.microsoft.com/office/drawing/2014/main" id="{236F1F00-AB40-AEE2-251F-6D6D265D53FF}"/>
              </a:ext>
            </a:extLst>
          </p:cNvPr>
          <p:cNvSpPr txBox="1"/>
          <p:nvPr/>
        </p:nvSpPr>
        <p:spPr>
          <a:xfrm>
            <a:off x="0" y="1168240"/>
            <a:ext cx="12192000" cy="138499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lumMod val="75000"/>
                  </a:srgbClr>
                </a:solidFill>
                <a:effectLst/>
                <a:uLnTx/>
                <a:uFillTx/>
                <a:latin typeface="Arial Narrow" panose="020B0604020202020204" pitchFamily="34" charset="0"/>
                <a:ea typeface="Times New Roman" panose="02020603050405020304" pitchFamily="18" charset="0"/>
                <a:cs typeface="Arial Narrow" panose="020B0604020202020204" pitchFamily="34" charset="0"/>
              </a:rPr>
              <a:t>Use Case -  a research method to identify, clarify, and organize requirements to</a:t>
            </a:r>
            <a:br>
              <a:rPr kumimoji="0" lang="en-US" sz="2800" b="1" i="0" u="none" strike="noStrike" kern="1200" cap="none" spc="0" normalizeH="0" baseline="0" noProof="0" dirty="0">
                <a:ln>
                  <a:noFill/>
                </a:ln>
                <a:solidFill>
                  <a:srgbClr val="FFC000">
                    <a:lumMod val="75000"/>
                  </a:srgbClr>
                </a:solidFill>
                <a:effectLst/>
                <a:uLnTx/>
                <a:uFillTx/>
                <a:latin typeface="Arial Narrow" panose="020B0604020202020204" pitchFamily="34" charset="0"/>
                <a:ea typeface="Times New Roman" panose="02020603050405020304" pitchFamily="18" charset="0"/>
                <a:cs typeface="Arial Narrow" panose="020B0604020202020204" pitchFamily="34" charset="0"/>
              </a:rPr>
            </a:br>
            <a:r>
              <a:rPr kumimoji="0" lang="en-US" sz="2800" b="1" i="0" u="none" strike="noStrike" kern="1200" cap="none" spc="0" normalizeH="0" baseline="0" noProof="0" dirty="0">
                <a:ln>
                  <a:noFill/>
                </a:ln>
                <a:solidFill>
                  <a:srgbClr val="FFC000">
                    <a:lumMod val="75000"/>
                  </a:srgbClr>
                </a:solidFill>
                <a:effectLst/>
                <a:uLnTx/>
                <a:uFillTx/>
                <a:latin typeface="Arial Narrow" panose="020B0604020202020204" pitchFamily="34" charset="0"/>
                <a:ea typeface="Times New Roman" panose="02020603050405020304" pitchFamily="18" charset="0"/>
                <a:cs typeface="Arial Narrow" panose="020B0604020202020204" pitchFamily="34" charset="0"/>
              </a:rPr>
              <a:t>create a system or overall system component, such as the Curated Data Enterprise.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lumMod val="75000"/>
                  </a:srgbClr>
                </a:solidFill>
                <a:effectLst/>
                <a:uLnTx/>
                <a:uFillTx/>
                <a:latin typeface="Arial Narrow" panose="020B0604020202020204" pitchFamily="34" charset="0"/>
                <a:ea typeface="+mn-ea"/>
                <a:cs typeface="Arial Narrow" panose="020B0604020202020204" pitchFamily="34" charset="0"/>
              </a:rPr>
              <a:t>Goal: Build the CDE Use Case by Use Case.</a:t>
            </a:r>
            <a:endParaRPr kumimoji="0" lang="en-US" sz="3200" b="0" i="0" u="none" strike="noStrike" kern="1200" cap="none" spc="0" normalizeH="0" baseline="0" noProof="0" dirty="0">
              <a:ln>
                <a:noFill/>
              </a:ln>
              <a:solidFill>
                <a:srgbClr val="FFC000">
                  <a:lumMod val="75000"/>
                </a:srgbClr>
              </a:solidFill>
              <a:effectLst/>
              <a:uLnTx/>
              <a:uFillTx/>
              <a:latin typeface="Arial Narrow" panose="020B0604020202020204" pitchFamily="34" charset="0"/>
              <a:ea typeface="+mn-ea"/>
              <a:cs typeface="Arial Narrow" panose="020B0604020202020204" pitchFamily="34" charset="0"/>
            </a:endParaRPr>
          </a:p>
        </p:txBody>
      </p:sp>
    </p:spTree>
    <p:extLst>
      <p:ext uri="{BB962C8B-B14F-4D97-AF65-F5344CB8AC3E}">
        <p14:creationId xmlns:p14="http://schemas.microsoft.com/office/powerpoint/2010/main" val="777331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53B0C0D-46AF-2DB7-60E0-8FD81CD9B440}"/>
              </a:ext>
            </a:extLst>
          </p:cNvPr>
          <p:cNvGrpSpPr/>
          <p:nvPr/>
        </p:nvGrpSpPr>
        <p:grpSpPr>
          <a:xfrm>
            <a:off x="1755089" y="254220"/>
            <a:ext cx="9855761" cy="5640594"/>
            <a:chOff x="1949460" y="613133"/>
            <a:chExt cx="9855761" cy="5833587"/>
          </a:xfrm>
        </p:grpSpPr>
        <p:pic>
          <p:nvPicPr>
            <p:cNvPr id="12" name="Picture 2" descr="Image result for american statistical association logo">
              <a:extLst>
                <a:ext uri="{FF2B5EF4-FFF2-40B4-BE49-F238E27FC236}">
                  <a16:creationId xmlns:a16="http://schemas.microsoft.com/office/drawing/2014/main" id="{FF81BE60-948C-F2D1-A062-61A575C62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8871" y="2304238"/>
              <a:ext cx="1520949" cy="71514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Shape 855">
              <a:extLst>
                <a:ext uri="{FF2B5EF4-FFF2-40B4-BE49-F238E27FC236}">
                  <a16:creationId xmlns:a16="http://schemas.microsoft.com/office/drawing/2014/main" id="{6EFF9608-F157-DF79-D625-A33FB4CD46C5}"/>
                </a:ext>
              </a:extLst>
            </p:cNvPr>
            <p:cNvSpPr/>
            <p:nvPr/>
          </p:nvSpPr>
          <p:spPr>
            <a:xfrm>
              <a:off x="6756842" y="2002276"/>
              <a:ext cx="2140404" cy="358497"/>
            </a:xfrm>
            <a:custGeom>
              <a:avLst/>
              <a:gdLst/>
              <a:ahLst/>
              <a:cxnLst>
                <a:cxn ang="0">
                  <a:pos x="wd2" y="hd2"/>
                </a:cxn>
                <a:cxn ang="5400000">
                  <a:pos x="wd2" y="hd2"/>
                </a:cxn>
                <a:cxn ang="10800000">
                  <a:pos x="wd2" y="hd2"/>
                </a:cxn>
                <a:cxn ang="16200000">
                  <a:pos x="wd2" y="hd2"/>
                </a:cxn>
              </a:cxnLst>
              <a:rect l="0" t="0" r="r" b="b"/>
              <a:pathLst>
                <a:path w="21600" h="21600" extrusionOk="0">
                  <a:moveTo>
                    <a:pt x="8108" y="21106"/>
                  </a:moveTo>
                  <a:cubicBezTo>
                    <a:pt x="5850" y="10121"/>
                    <a:pt x="3055" y="2864"/>
                    <a:pt x="0" y="1061"/>
                  </a:cubicBezTo>
                  <a:lnTo>
                    <a:pt x="0" y="0"/>
                  </a:lnTo>
                  <a:cubicBezTo>
                    <a:pt x="2997" y="1679"/>
                    <a:pt x="5805" y="8566"/>
                    <a:pt x="8145" y="19921"/>
                  </a:cubicBezTo>
                  <a:lnTo>
                    <a:pt x="11374" y="642"/>
                  </a:lnTo>
                  <a:lnTo>
                    <a:pt x="11374" y="420"/>
                  </a:lnTo>
                  <a:lnTo>
                    <a:pt x="21600" y="420"/>
                  </a:lnTo>
                  <a:lnTo>
                    <a:pt x="21600" y="1827"/>
                  </a:lnTo>
                  <a:lnTo>
                    <a:pt x="11502" y="1827"/>
                  </a:lnTo>
                  <a:lnTo>
                    <a:pt x="8191" y="21600"/>
                  </a:lnTo>
                  <a:lnTo>
                    <a:pt x="8108" y="21106"/>
                  </a:lnTo>
                </a:path>
              </a:pathLst>
            </a:custGeom>
            <a:solidFill>
              <a:srgbClr val="0066FF"/>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14" name="Shape 856">
              <a:extLst>
                <a:ext uri="{FF2B5EF4-FFF2-40B4-BE49-F238E27FC236}">
                  <a16:creationId xmlns:a16="http://schemas.microsoft.com/office/drawing/2014/main" id="{A33DEA6D-062F-BE05-7F85-FE7401C00B7A}"/>
                </a:ext>
              </a:extLst>
            </p:cNvPr>
            <p:cNvSpPr/>
            <p:nvPr/>
          </p:nvSpPr>
          <p:spPr>
            <a:xfrm>
              <a:off x="4318444" y="4679529"/>
              <a:ext cx="2140404" cy="358497"/>
            </a:xfrm>
            <a:custGeom>
              <a:avLst/>
              <a:gdLst/>
              <a:ahLst/>
              <a:cxnLst>
                <a:cxn ang="0">
                  <a:pos x="wd2" y="hd2"/>
                </a:cxn>
                <a:cxn ang="5400000">
                  <a:pos x="wd2" y="hd2"/>
                </a:cxn>
                <a:cxn ang="10800000">
                  <a:pos x="wd2" y="hd2"/>
                </a:cxn>
                <a:cxn ang="16200000">
                  <a:pos x="wd2" y="hd2"/>
                </a:cxn>
              </a:cxnLst>
              <a:rect l="0" t="0" r="r" b="b"/>
              <a:pathLst>
                <a:path w="21600" h="21600" extrusionOk="0">
                  <a:moveTo>
                    <a:pt x="13492" y="494"/>
                  </a:moveTo>
                  <a:cubicBezTo>
                    <a:pt x="15754" y="11479"/>
                    <a:pt x="18549" y="18736"/>
                    <a:pt x="21600" y="20539"/>
                  </a:cubicBezTo>
                  <a:lnTo>
                    <a:pt x="21600" y="21600"/>
                  </a:lnTo>
                  <a:cubicBezTo>
                    <a:pt x="18607" y="19921"/>
                    <a:pt x="15800" y="13034"/>
                    <a:pt x="13459" y="1679"/>
                  </a:cubicBezTo>
                  <a:lnTo>
                    <a:pt x="10230" y="20958"/>
                  </a:lnTo>
                  <a:lnTo>
                    <a:pt x="10230" y="21180"/>
                  </a:lnTo>
                  <a:lnTo>
                    <a:pt x="0" y="21180"/>
                  </a:lnTo>
                  <a:lnTo>
                    <a:pt x="0" y="19773"/>
                  </a:lnTo>
                  <a:lnTo>
                    <a:pt x="10102" y="19773"/>
                  </a:lnTo>
                  <a:lnTo>
                    <a:pt x="13409" y="0"/>
                  </a:lnTo>
                  <a:lnTo>
                    <a:pt x="13492" y="494"/>
                  </a:lnTo>
                </a:path>
              </a:pathLst>
            </a:custGeom>
            <a:solidFill>
              <a:srgbClr val="0066FF"/>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15" name="Shape 857">
              <a:extLst>
                <a:ext uri="{FF2B5EF4-FFF2-40B4-BE49-F238E27FC236}">
                  <a16:creationId xmlns:a16="http://schemas.microsoft.com/office/drawing/2014/main" id="{3DF6CC85-F8B9-6CA9-305A-26F73363B608}"/>
                </a:ext>
              </a:extLst>
            </p:cNvPr>
            <p:cNvSpPr/>
            <p:nvPr/>
          </p:nvSpPr>
          <p:spPr>
            <a:xfrm>
              <a:off x="7770437" y="2552358"/>
              <a:ext cx="2163850" cy="8274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333" y="21600"/>
                  </a:lnTo>
                  <a:lnTo>
                    <a:pt x="3333" y="21301"/>
                  </a:lnTo>
                  <a:cubicBezTo>
                    <a:pt x="3030" y="13379"/>
                    <a:pt x="1834" y="6139"/>
                    <a:pt x="0" y="331"/>
                  </a:cubicBezTo>
                  <a:lnTo>
                    <a:pt x="127" y="0"/>
                  </a:lnTo>
                  <a:cubicBezTo>
                    <a:pt x="2030" y="6022"/>
                    <a:pt x="3181" y="13250"/>
                    <a:pt x="3492" y="21002"/>
                  </a:cubicBezTo>
                  <a:lnTo>
                    <a:pt x="21600" y="21002"/>
                  </a:lnTo>
                  <a:lnTo>
                    <a:pt x="21600" y="21600"/>
                  </a:lnTo>
                </a:path>
              </a:pathLst>
            </a:custGeom>
            <a:solidFill>
              <a:srgbClr val="0066FF"/>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16" name="Shape 858">
              <a:extLst>
                <a:ext uri="{FF2B5EF4-FFF2-40B4-BE49-F238E27FC236}">
                  <a16:creationId xmlns:a16="http://schemas.microsoft.com/office/drawing/2014/main" id="{683DE123-540E-0E73-61FC-A8F2A7E7CB41}"/>
                </a:ext>
              </a:extLst>
            </p:cNvPr>
            <p:cNvSpPr/>
            <p:nvPr/>
          </p:nvSpPr>
          <p:spPr>
            <a:xfrm>
              <a:off x="5644053" y="1553191"/>
              <a:ext cx="827421" cy="800368"/>
            </a:xfrm>
            <a:custGeom>
              <a:avLst/>
              <a:gdLst/>
              <a:ahLst/>
              <a:cxnLst>
                <a:cxn ang="0">
                  <a:pos x="wd2" y="hd2"/>
                </a:cxn>
                <a:cxn ang="5400000">
                  <a:pos x="wd2" y="hd2"/>
                </a:cxn>
                <a:cxn ang="10800000">
                  <a:pos x="wd2" y="hd2"/>
                </a:cxn>
                <a:cxn ang="16200000">
                  <a:pos x="wd2" y="hd2"/>
                </a:cxn>
              </a:cxnLst>
              <a:rect l="0" t="0" r="r" b="b"/>
              <a:pathLst>
                <a:path w="21600" h="21600" extrusionOk="0">
                  <a:moveTo>
                    <a:pt x="20992" y="12168"/>
                  </a:moveTo>
                  <a:lnTo>
                    <a:pt x="20992" y="0"/>
                  </a:lnTo>
                  <a:lnTo>
                    <a:pt x="21600" y="0"/>
                  </a:lnTo>
                  <a:lnTo>
                    <a:pt x="21600" y="12609"/>
                  </a:lnTo>
                  <a:lnTo>
                    <a:pt x="21291" y="12609"/>
                  </a:lnTo>
                  <a:cubicBezTo>
                    <a:pt x="13372" y="13415"/>
                    <a:pt x="6147" y="16658"/>
                    <a:pt x="331" y="21600"/>
                  </a:cubicBezTo>
                  <a:lnTo>
                    <a:pt x="0" y="21258"/>
                  </a:lnTo>
                  <a:cubicBezTo>
                    <a:pt x="6030" y="16128"/>
                    <a:pt x="13255" y="13006"/>
                    <a:pt x="20992" y="12168"/>
                  </a:cubicBezTo>
                </a:path>
              </a:pathLst>
            </a:custGeom>
            <a:solidFill>
              <a:srgbClr val="0066FF"/>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17" name="Shape 859">
              <a:extLst>
                <a:ext uri="{FF2B5EF4-FFF2-40B4-BE49-F238E27FC236}">
                  <a16:creationId xmlns:a16="http://schemas.microsoft.com/office/drawing/2014/main" id="{4D346BC5-3369-4089-7C48-7BC70CD053AC}"/>
                </a:ext>
              </a:extLst>
            </p:cNvPr>
            <p:cNvSpPr/>
            <p:nvPr/>
          </p:nvSpPr>
          <p:spPr>
            <a:xfrm>
              <a:off x="4103823" y="2220505"/>
              <a:ext cx="1348646" cy="1146649"/>
            </a:xfrm>
            <a:custGeom>
              <a:avLst/>
              <a:gdLst/>
              <a:ahLst/>
              <a:cxnLst>
                <a:cxn ang="0">
                  <a:pos x="wd2" y="hd2"/>
                </a:cxn>
                <a:cxn ang="5400000">
                  <a:pos x="wd2" y="hd2"/>
                </a:cxn>
                <a:cxn ang="10800000">
                  <a:pos x="wd2" y="hd2"/>
                </a:cxn>
                <a:cxn ang="16200000">
                  <a:pos x="wd2" y="hd2"/>
                </a:cxn>
              </a:cxnLst>
              <a:rect l="0" t="0" r="r" b="b"/>
              <a:pathLst>
                <a:path w="21600" h="21600" extrusionOk="0">
                  <a:moveTo>
                    <a:pt x="21161" y="6407"/>
                  </a:moveTo>
                  <a:lnTo>
                    <a:pt x="16100" y="431"/>
                  </a:lnTo>
                  <a:lnTo>
                    <a:pt x="0" y="431"/>
                  </a:lnTo>
                  <a:lnTo>
                    <a:pt x="0" y="0"/>
                  </a:lnTo>
                  <a:lnTo>
                    <a:pt x="16225" y="0"/>
                  </a:lnTo>
                  <a:lnTo>
                    <a:pt x="16225" y="154"/>
                  </a:lnTo>
                  <a:lnTo>
                    <a:pt x="16303" y="62"/>
                  </a:lnTo>
                  <a:lnTo>
                    <a:pt x="21600" y="6299"/>
                  </a:lnTo>
                  <a:lnTo>
                    <a:pt x="21476" y="6453"/>
                  </a:lnTo>
                  <a:lnTo>
                    <a:pt x="21495" y="6476"/>
                  </a:lnTo>
                  <a:cubicBezTo>
                    <a:pt x="18555" y="10688"/>
                    <a:pt x="16630" y="15909"/>
                    <a:pt x="16153" y="21600"/>
                  </a:cubicBezTo>
                  <a:lnTo>
                    <a:pt x="15878" y="21600"/>
                  </a:lnTo>
                  <a:cubicBezTo>
                    <a:pt x="16316" y="16017"/>
                    <a:pt x="18149" y="10781"/>
                    <a:pt x="21161" y="6407"/>
                  </a:cubicBezTo>
                </a:path>
              </a:pathLst>
            </a:custGeom>
            <a:solidFill>
              <a:srgbClr val="0066FF"/>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18" name="Shape 860">
              <a:extLst>
                <a:ext uri="{FF2B5EF4-FFF2-40B4-BE49-F238E27FC236}">
                  <a16:creationId xmlns:a16="http://schemas.microsoft.com/office/drawing/2014/main" id="{FEFB2C93-7AC0-DEA4-1864-34CC6A3EEBDF}"/>
                </a:ext>
              </a:extLst>
            </p:cNvPr>
            <p:cNvSpPr/>
            <p:nvPr/>
          </p:nvSpPr>
          <p:spPr>
            <a:xfrm>
              <a:off x="3892807" y="3652522"/>
              <a:ext cx="1550644" cy="8274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953" y="0"/>
                  </a:lnTo>
                  <a:lnTo>
                    <a:pt x="16953" y="299"/>
                  </a:lnTo>
                  <a:cubicBezTo>
                    <a:pt x="17375" y="8221"/>
                    <a:pt x="19043" y="15461"/>
                    <a:pt x="21600" y="21269"/>
                  </a:cubicBezTo>
                  <a:lnTo>
                    <a:pt x="21423" y="21600"/>
                  </a:lnTo>
                  <a:cubicBezTo>
                    <a:pt x="18770" y="15578"/>
                    <a:pt x="17164" y="8350"/>
                    <a:pt x="16731" y="598"/>
                  </a:cubicBezTo>
                  <a:lnTo>
                    <a:pt x="0" y="598"/>
                  </a:lnTo>
                  <a:lnTo>
                    <a:pt x="0" y="0"/>
                  </a:lnTo>
                </a:path>
              </a:pathLst>
            </a:custGeom>
            <a:solidFill>
              <a:srgbClr val="0066FF"/>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19" name="Shape 861">
              <a:extLst>
                <a:ext uri="{FF2B5EF4-FFF2-40B4-BE49-F238E27FC236}">
                  <a16:creationId xmlns:a16="http://schemas.microsoft.com/office/drawing/2014/main" id="{F1AF7047-D0CC-408C-EF57-63C7C15B7DC7}"/>
                </a:ext>
              </a:extLst>
            </p:cNvPr>
            <p:cNvSpPr/>
            <p:nvPr/>
          </p:nvSpPr>
          <p:spPr>
            <a:xfrm>
              <a:off x="7763223" y="3665147"/>
              <a:ext cx="1736409" cy="1146649"/>
            </a:xfrm>
            <a:custGeom>
              <a:avLst/>
              <a:gdLst/>
              <a:ahLst/>
              <a:cxnLst>
                <a:cxn ang="0">
                  <a:pos x="wd2" y="hd2"/>
                </a:cxn>
                <a:cxn ang="5400000">
                  <a:pos x="wd2" y="hd2"/>
                </a:cxn>
                <a:cxn ang="10800000">
                  <a:pos x="wd2" y="hd2"/>
                </a:cxn>
                <a:cxn ang="16200000">
                  <a:pos x="wd2" y="hd2"/>
                </a:cxn>
              </a:cxnLst>
              <a:rect l="0" t="0" r="r" b="b"/>
              <a:pathLst>
                <a:path w="21600" h="21600" extrusionOk="0">
                  <a:moveTo>
                    <a:pt x="4277" y="21146"/>
                  </a:moveTo>
                  <a:lnTo>
                    <a:pt x="4277" y="21169"/>
                  </a:lnTo>
                  <a:lnTo>
                    <a:pt x="21600" y="21169"/>
                  </a:lnTo>
                  <a:lnTo>
                    <a:pt x="21600" y="21600"/>
                  </a:lnTo>
                  <a:lnTo>
                    <a:pt x="4120" y="21600"/>
                  </a:lnTo>
                  <a:lnTo>
                    <a:pt x="4120" y="21538"/>
                  </a:lnTo>
                  <a:lnTo>
                    <a:pt x="0" y="15301"/>
                  </a:lnTo>
                  <a:lnTo>
                    <a:pt x="102" y="15147"/>
                  </a:lnTo>
                  <a:lnTo>
                    <a:pt x="86" y="15124"/>
                  </a:lnTo>
                  <a:cubicBezTo>
                    <a:pt x="2370" y="10912"/>
                    <a:pt x="3860" y="5691"/>
                    <a:pt x="4237" y="0"/>
                  </a:cubicBezTo>
                  <a:lnTo>
                    <a:pt x="4450" y="0"/>
                  </a:lnTo>
                  <a:cubicBezTo>
                    <a:pt x="4104" y="5583"/>
                    <a:pt x="2685" y="10819"/>
                    <a:pt x="346" y="15193"/>
                  </a:cubicBezTo>
                  <a:lnTo>
                    <a:pt x="4277" y="21146"/>
                  </a:lnTo>
                </a:path>
              </a:pathLst>
            </a:custGeom>
            <a:solidFill>
              <a:srgbClr val="0066FF"/>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20" name="Shape 862">
              <a:extLst>
                <a:ext uri="{FF2B5EF4-FFF2-40B4-BE49-F238E27FC236}">
                  <a16:creationId xmlns:a16="http://schemas.microsoft.com/office/drawing/2014/main" id="{13ACAB4B-3529-B2FA-2B90-D2FF462D2D8A}"/>
                </a:ext>
              </a:extLst>
            </p:cNvPr>
            <p:cNvSpPr/>
            <p:nvPr/>
          </p:nvSpPr>
          <p:spPr>
            <a:xfrm>
              <a:off x="6735200" y="4671527"/>
              <a:ext cx="827421" cy="800368"/>
            </a:xfrm>
            <a:custGeom>
              <a:avLst/>
              <a:gdLst/>
              <a:ahLst/>
              <a:cxnLst>
                <a:cxn ang="0">
                  <a:pos x="wd2" y="hd2"/>
                </a:cxn>
                <a:cxn ang="5400000">
                  <a:pos x="wd2" y="hd2"/>
                </a:cxn>
                <a:cxn ang="10800000">
                  <a:pos x="wd2" y="hd2"/>
                </a:cxn>
                <a:cxn ang="16200000">
                  <a:pos x="wd2" y="hd2"/>
                </a:cxn>
              </a:cxnLst>
              <a:rect l="0" t="0" r="r" b="b"/>
              <a:pathLst>
                <a:path w="21600" h="21600" extrusionOk="0">
                  <a:moveTo>
                    <a:pt x="598" y="9432"/>
                  </a:moveTo>
                  <a:lnTo>
                    <a:pt x="598" y="21600"/>
                  </a:lnTo>
                  <a:lnTo>
                    <a:pt x="0" y="21600"/>
                  </a:lnTo>
                  <a:lnTo>
                    <a:pt x="0" y="8991"/>
                  </a:lnTo>
                  <a:lnTo>
                    <a:pt x="299" y="8991"/>
                  </a:lnTo>
                  <a:cubicBezTo>
                    <a:pt x="8221" y="8185"/>
                    <a:pt x="15450" y="4953"/>
                    <a:pt x="21269" y="0"/>
                  </a:cubicBezTo>
                  <a:lnTo>
                    <a:pt x="21600" y="342"/>
                  </a:lnTo>
                  <a:cubicBezTo>
                    <a:pt x="15578" y="5483"/>
                    <a:pt x="8339" y="8594"/>
                    <a:pt x="598" y="9432"/>
                  </a:cubicBezTo>
                </a:path>
              </a:pathLst>
            </a:custGeom>
            <a:solidFill>
              <a:srgbClr val="0066FF"/>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21" name="Shape 863">
              <a:extLst>
                <a:ext uri="{FF2B5EF4-FFF2-40B4-BE49-F238E27FC236}">
                  <a16:creationId xmlns:a16="http://schemas.microsoft.com/office/drawing/2014/main" id="{CBD70629-510D-EBB7-BE0C-CEE0085A68F7}"/>
                </a:ext>
              </a:extLst>
            </p:cNvPr>
            <p:cNvSpPr/>
            <p:nvPr/>
          </p:nvSpPr>
          <p:spPr>
            <a:xfrm>
              <a:off x="5112006" y="2555965"/>
              <a:ext cx="495568" cy="832830"/>
            </a:xfrm>
            <a:custGeom>
              <a:avLst/>
              <a:gdLst/>
              <a:ahLst/>
              <a:cxnLst>
                <a:cxn ang="0">
                  <a:pos x="wd2" y="hd2"/>
                </a:cxn>
                <a:cxn ang="5400000">
                  <a:pos x="wd2" y="hd2"/>
                </a:cxn>
                <a:cxn ang="10800000">
                  <a:pos x="wd2" y="hd2"/>
                </a:cxn>
                <a:cxn ang="16200000">
                  <a:pos x="wd2" y="hd2"/>
                </a:cxn>
              </a:cxnLst>
              <a:rect l="0" t="0" r="r" b="b"/>
              <a:pathLst>
                <a:path w="21600" h="21600" extrusionOk="0">
                  <a:moveTo>
                    <a:pt x="21600" y="3354"/>
                  </a:moveTo>
                  <a:cubicBezTo>
                    <a:pt x="14566" y="8385"/>
                    <a:pt x="10008" y="14680"/>
                    <a:pt x="8886" y="21600"/>
                  </a:cubicBezTo>
                  <a:lnTo>
                    <a:pt x="0" y="21091"/>
                  </a:lnTo>
                  <a:cubicBezTo>
                    <a:pt x="0" y="21091"/>
                    <a:pt x="659" y="8184"/>
                    <a:pt x="14815" y="0"/>
                  </a:cubicBezTo>
                  <a:lnTo>
                    <a:pt x="21600" y="3354"/>
                  </a:lnTo>
                </a:path>
              </a:pathLst>
            </a:custGeom>
            <a:solidFill>
              <a:schemeClr val="accent1">
                <a:lumMod val="40000"/>
                <a:lumOff val="60000"/>
              </a:schemeClr>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22" name="Shape 864">
              <a:extLst>
                <a:ext uri="{FF2B5EF4-FFF2-40B4-BE49-F238E27FC236}">
                  <a16:creationId xmlns:a16="http://schemas.microsoft.com/office/drawing/2014/main" id="{C8AC1BF5-AA9D-3F2B-E47F-4430E9F5EEF3}"/>
                </a:ext>
              </a:extLst>
            </p:cNvPr>
            <p:cNvSpPr/>
            <p:nvPr/>
          </p:nvSpPr>
          <p:spPr>
            <a:xfrm>
              <a:off x="5112006" y="3643505"/>
              <a:ext cx="493765" cy="823813"/>
            </a:xfrm>
            <a:custGeom>
              <a:avLst/>
              <a:gdLst/>
              <a:ahLst/>
              <a:cxnLst>
                <a:cxn ang="0">
                  <a:pos x="wd2" y="hd2"/>
                </a:cxn>
                <a:cxn ang="5400000">
                  <a:pos x="wd2" y="hd2"/>
                </a:cxn>
                <a:cxn ang="10800000">
                  <a:pos x="wd2" y="hd2"/>
                </a:cxn>
                <a:cxn ang="16200000">
                  <a:pos x="wd2" y="hd2"/>
                </a:cxn>
              </a:cxnLst>
              <a:rect l="0" t="0" r="r" b="b"/>
              <a:pathLst>
                <a:path w="21600" h="21600" extrusionOk="0">
                  <a:moveTo>
                    <a:pt x="8923" y="0"/>
                  </a:moveTo>
                  <a:cubicBezTo>
                    <a:pt x="10085" y="6871"/>
                    <a:pt x="14626" y="13099"/>
                    <a:pt x="21600" y="18127"/>
                  </a:cubicBezTo>
                  <a:lnTo>
                    <a:pt x="14591" y="21600"/>
                  </a:lnTo>
                  <a:cubicBezTo>
                    <a:pt x="14591" y="21600"/>
                    <a:pt x="1359" y="13528"/>
                    <a:pt x="0" y="547"/>
                  </a:cubicBezTo>
                  <a:lnTo>
                    <a:pt x="8923" y="0"/>
                  </a:lnTo>
                </a:path>
              </a:pathLst>
            </a:custGeom>
            <a:solidFill>
              <a:schemeClr val="accent1">
                <a:lumMod val="40000"/>
                <a:lumOff val="60000"/>
              </a:schemeClr>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23" name="Shape 865">
              <a:extLst>
                <a:ext uri="{FF2B5EF4-FFF2-40B4-BE49-F238E27FC236}">
                  <a16:creationId xmlns:a16="http://schemas.microsoft.com/office/drawing/2014/main" id="{12862217-CBDC-0EE0-E643-8FE66FBA7B54}"/>
                </a:ext>
              </a:extLst>
            </p:cNvPr>
            <p:cNvSpPr/>
            <p:nvPr/>
          </p:nvSpPr>
          <p:spPr>
            <a:xfrm>
              <a:off x="5647660" y="4511011"/>
              <a:ext cx="832831" cy="501020"/>
            </a:xfrm>
            <a:custGeom>
              <a:avLst/>
              <a:gdLst/>
              <a:ahLst/>
              <a:cxnLst>
                <a:cxn ang="0">
                  <a:pos x="wd2" y="hd2"/>
                </a:cxn>
                <a:cxn ang="5400000">
                  <a:pos x="wd2" y="hd2"/>
                </a:cxn>
                <a:cxn ang="10800000">
                  <a:pos x="wd2" y="hd2"/>
                </a:cxn>
                <a:cxn ang="16200000">
                  <a:pos x="wd2" y="hd2"/>
                </a:cxn>
              </a:cxnLst>
              <a:rect l="0" t="0" r="r" b="b"/>
              <a:pathLst>
                <a:path w="21600" h="21220" extrusionOk="0">
                  <a:moveTo>
                    <a:pt x="3445" y="0"/>
                  </a:moveTo>
                  <a:cubicBezTo>
                    <a:pt x="8468" y="6790"/>
                    <a:pt x="14721" y="11242"/>
                    <a:pt x="21600" y="12264"/>
                  </a:cubicBezTo>
                  <a:lnTo>
                    <a:pt x="21059" y="21219"/>
                  </a:lnTo>
                  <a:cubicBezTo>
                    <a:pt x="21059" y="21219"/>
                    <a:pt x="10652" y="21600"/>
                    <a:pt x="0" y="6790"/>
                  </a:cubicBezTo>
                  <a:lnTo>
                    <a:pt x="3445" y="0"/>
                  </a:lnTo>
                </a:path>
              </a:pathLst>
            </a:custGeom>
            <a:solidFill>
              <a:schemeClr val="accent1">
                <a:lumMod val="40000"/>
                <a:lumOff val="60000"/>
              </a:schemeClr>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24" name="Shape 866">
              <a:extLst>
                <a:ext uri="{FF2B5EF4-FFF2-40B4-BE49-F238E27FC236}">
                  <a16:creationId xmlns:a16="http://schemas.microsoft.com/office/drawing/2014/main" id="{A76951F8-56DF-ADD1-C654-05A7B6DD4AB0}"/>
                </a:ext>
              </a:extLst>
            </p:cNvPr>
            <p:cNvSpPr/>
            <p:nvPr/>
          </p:nvSpPr>
          <p:spPr>
            <a:xfrm>
              <a:off x="6717165" y="4516423"/>
              <a:ext cx="832831" cy="488353"/>
            </a:xfrm>
            <a:custGeom>
              <a:avLst/>
              <a:gdLst/>
              <a:ahLst/>
              <a:cxnLst>
                <a:cxn ang="0">
                  <a:pos x="wd2" y="hd2"/>
                </a:cxn>
                <a:cxn ang="5400000">
                  <a:pos x="wd2" y="hd2"/>
                </a:cxn>
                <a:cxn ang="10800000">
                  <a:pos x="wd2" y="hd2"/>
                </a:cxn>
                <a:cxn ang="16200000">
                  <a:pos x="wd2" y="hd2"/>
                </a:cxn>
              </a:cxnLst>
              <a:rect l="0" t="0" r="r" b="b"/>
              <a:pathLst>
                <a:path w="21600" h="21600" extrusionOk="0">
                  <a:moveTo>
                    <a:pt x="0" y="12663"/>
                  </a:moveTo>
                  <a:cubicBezTo>
                    <a:pt x="6920" y="11632"/>
                    <a:pt x="13247" y="7037"/>
                    <a:pt x="18310" y="0"/>
                  </a:cubicBezTo>
                  <a:lnTo>
                    <a:pt x="21600" y="6838"/>
                  </a:lnTo>
                  <a:cubicBezTo>
                    <a:pt x="13692" y="20623"/>
                    <a:pt x="456" y="21600"/>
                    <a:pt x="456" y="21600"/>
                  </a:cubicBezTo>
                  <a:lnTo>
                    <a:pt x="0" y="12663"/>
                  </a:lnTo>
                </a:path>
              </a:pathLst>
            </a:custGeom>
            <a:solidFill>
              <a:schemeClr val="accent1">
                <a:lumMod val="40000"/>
                <a:lumOff val="60000"/>
              </a:schemeClr>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25" name="Shape 867">
              <a:extLst>
                <a:ext uri="{FF2B5EF4-FFF2-40B4-BE49-F238E27FC236}">
                  <a16:creationId xmlns:a16="http://schemas.microsoft.com/office/drawing/2014/main" id="{105CAF2F-EC4E-499A-EAFB-5DE76260D3CA}"/>
                </a:ext>
              </a:extLst>
            </p:cNvPr>
            <p:cNvSpPr/>
            <p:nvPr/>
          </p:nvSpPr>
          <p:spPr>
            <a:xfrm>
              <a:off x="7599100" y="3643505"/>
              <a:ext cx="502782" cy="832831"/>
            </a:xfrm>
            <a:custGeom>
              <a:avLst/>
              <a:gdLst/>
              <a:ahLst/>
              <a:cxnLst>
                <a:cxn ang="0">
                  <a:pos x="wd2" y="hd2"/>
                </a:cxn>
                <a:cxn ang="5400000">
                  <a:pos x="wd2" y="hd2"/>
                </a:cxn>
                <a:cxn ang="10800000">
                  <a:pos x="wd2" y="hd2"/>
                </a:cxn>
                <a:cxn ang="16200000">
                  <a:pos x="wd2" y="hd2"/>
                </a:cxn>
              </a:cxnLst>
              <a:rect l="0" t="0" r="r" b="b"/>
              <a:pathLst>
                <a:path w="21600" h="21600" extrusionOk="0">
                  <a:moveTo>
                    <a:pt x="12626" y="0"/>
                  </a:moveTo>
                  <a:lnTo>
                    <a:pt x="21600" y="541"/>
                  </a:lnTo>
                  <a:cubicBezTo>
                    <a:pt x="21196" y="12655"/>
                    <a:pt x="6972" y="21600"/>
                    <a:pt x="6972" y="21600"/>
                  </a:cubicBezTo>
                  <a:lnTo>
                    <a:pt x="0" y="18071"/>
                  </a:lnTo>
                  <a:cubicBezTo>
                    <a:pt x="6937" y="13079"/>
                    <a:pt x="11485" y="6857"/>
                    <a:pt x="12626" y="0"/>
                  </a:cubicBezTo>
                </a:path>
              </a:pathLst>
            </a:custGeom>
            <a:solidFill>
              <a:schemeClr val="accent1">
                <a:lumMod val="40000"/>
                <a:lumOff val="60000"/>
              </a:schemeClr>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26" name="Shape 868">
              <a:extLst>
                <a:ext uri="{FF2B5EF4-FFF2-40B4-BE49-F238E27FC236}">
                  <a16:creationId xmlns:a16="http://schemas.microsoft.com/office/drawing/2014/main" id="{409B2199-F064-8AC4-3508-E6355C841643}"/>
                </a:ext>
              </a:extLst>
            </p:cNvPr>
            <p:cNvSpPr/>
            <p:nvPr/>
          </p:nvSpPr>
          <p:spPr>
            <a:xfrm>
              <a:off x="7611724" y="2564983"/>
              <a:ext cx="493764" cy="832831"/>
            </a:xfrm>
            <a:custGeom>
              <a:avLst/>
              <a:gdLst/>
              <a:ahLst/>
              <a:cxnLst>
                <a:cxn ang="0">
                  <a:pos x="wd2" y="hd2"/>
                </a:cxn>
                <a:cxn ang="5400000">
                  <a:pos x="wd2" y="hd2"/>
                </a:cxn>
                <a:cxn ang="10800000">
                  <a:pos x="wd2" y="hd2"/>
                </a:cxn>
                <a:cxn ang="16200000">
                  <a:pos x="wd2" y="hd2"/>
                </a:cxn>
              </a:cxnLst>
              <a:rect l="0" t="0" r="r" b="b"/>
              <a:pathLst>
                <a:path w="21600" h="21600" extrusionOk="0">
                  <a:moveTo>
                    <a:pt x="12463" y="21600"/>
                  </a:moveTo>
                  <a:cubicBezTo>
                    <a:pt x="11444" y="14718"/>
                    <a:pt x="6902" y="8441"/>
                    <a:pt x="0" y="3383"/>
                  </a:cubicBezTo>
                  <a:lnTo>
                    <a:pt x="7009" y="0"/>
                  </a:lnTo>
                  <a:cubicBezTo>
                    <a:pt x="21493" y="9363"/>
                    <a:pt x="21600" y="21123"/>
                    <a:pt x="21600" y="21123"/>
                  </a:cubicBezTo>
                  <a:lnTo>
                    <a:pt x="12463" y="21600"/>
                  </a:lnTo>
                </a:path>
              </a:pathLst>
            </a:custGeom>
            <a:solidFill>
              <a:schemeClr val="accent1">
                <a:lumMod val="40000"/>
                <a:lumOff val="60000"/>
              </a:schemeClr>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27" name="Shape 869">
              <a:extLst>
                <a:ext uri="{FF2B5EF4-FFF2-40B4-BE49-F238E27FC236}">
                  <a16:creationId xmlns:a16="http://schemas.microsoft.com/office/drawing/2014/main" id="{F386639B-DD85-47EA-C0A4-0016F5D0F96F}"/>
                </a:ext>
              </a:extLst>
            </p:cNvPr>
            <p:cNvSpPr/>
            <p:nvPr/>
          </p:nvSpPr>
          <p:spPr>
            <a:xfrm>
              <a:off x="6737003" y="2020311"/>
              <a:ext cx="831028" cy="499174"/>
            </a:xfrm>
            <a:custGeom>
              <a:avLst/>
              <a:gdLst/>
              <a:ahLst/>
              <a:cxnLst>
                <a:cxn ang="0">
                  <a:pos x="wd2" y="hd2"/>
                </a:cxn>
                <a:cxn ang="5400000">
                  <a:pos x="wd2" y="hd2"/>
                </a:cxn>
                <a:cxn ang="10800000">
                  <a:pos x="wd2" y="hd2"/>
                </a:cxn>
                <a:cxn ang="16200000">
                  <a:pos x="wd2" y="hd2"/>
                </a:cxn>
              </a:cxnLst>
              <a:rect l="0" t="0" r="r" b="b"/>
              <a:pathLst>
                <a:path w="21600" h="21600" extrusionOk="0">
                  <a:moveTo>
                    <a:pt x="18188" y="21600"/>
                  </a:moveTo>
                  <a:cubicBezTo>
                    <a:pt x="13170" y="14601"/>
                    <a:pt x="6878" y="9941"/>
                    <a:pt x="0" y="8789"/>
                  </a:cubicBezTo>
                  <a:lnTo>
                    <a:pt x="489" y="0"/>
                  </a:lnTo>
                  <a:cubicBezTo>
                    <a:pt x="14648" y="1949"/>
                    <a:pt x="21600" y="14743"/>
                    <a:pt x="21600" y="14743"/>
                  </a:cubicBezTo>
                  <a:lnTo>
                    <a:pt x="18188" y="21600"/>
                  </a:lnTo>
                </a:path>
              </a:pathLst>
            </a:custGeom>
            <a:solidFill>
              <a:schemeClr val="accent1">
                <a:lumMod val="40000"/>
                <a:lumOff val="60000"/>
              </a:schemeClr>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28" name="Shape 870">
              <a:extLst>
                <a:ext uri="{FF2B5EF4-FFF2-40B4-BE49-F238E27FC236}">
                  <a16:creationId xmlns:a16="http://schemas.microsoft.com/office/drawing/2014/main" id="{A3488F16-1AC9-3F93-696E-70A038C84CF5}"/>
                </a:ext>
              </a:extLst>
            </p:cNvPr>
            <p:cNvSpPr/>
            <p:nvPr/>
          </p:nvSpPr>
          <p:spPr>
            <a:xfrm>
              <a:off x="5656678" y="2019735"/>
              <a:ext cx="832832" cy="490732"/>
            </a:xfrm>
            <a:custGeom>
              <a:avLst/>
              <a:gdLst/>
              <a:ahLst/>
              <a:cxnLst>
                <a:cxn ang="0">
                  <a:pos x="wd2" y="hd2"/>
                </a:cxn>
                <a:cxn ang="5400000">
                  <a:pos x="wd2" y="hd2"/>
                </a:cxn>
                <a:cxn ang="10800000">
                  <a:pos x="wd2" y="hd2"/>
                </a:cxn>
                <a:cxn ang="16200000">
                  <a:pos x="wd2" y="hd2"/>
                </a:cxn>
              </a:cxnLst>
              <a:rect l="0" t="0" r="r" b="b"/>
              <a:pathLst>
                <a:path w="21600" h="21546" extrusionOk="0">
                  <a:moveTo>
                    <a:pt x="21600" y="8877"/>
                  </a:moveTo>
                  <a:cubicBezTo>
                    <a:pt x="14690" y="9883"/>
                    <a:pt x="8405" y="14502"/>
                    <a:pt x="3317" y="21546"/>
                  </a:cubicBezTo>
                  <a:lnTo>
                    <a:pt x="0" y="14646"/>
                  </a:lnTo>
                  <a:cubicBezTo>
                    <a:pt x="9422" y="-54"/>
                    <a:pt x="21123" y="0"/>
                    <a:pt x="21123" y="0"/>
                  </a:cubicBezTo>
                  <a:lnTo>
                    <a:pt x="21600" y="8877"/>
                  </a:lnTo>
                </a:path>
              </a:pathLst>
            </a:custGeom>
            <a:solidFill>
              <a:schemeClr val="accent1">
                <a:lumMod val="40000"/>
                <a:lumOff val="60000"/>
              </a:schemeClr>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29" name="Shape 872">
              <a:extLst>
                <a:ext uri="{FF2B5EF4-FFF2-40B4-BE49-F238E27FC236}">
                  <a16:creationId xmlns:a16="http://schemas.microsoft.com/office/drawing/2014/main" id="{702A6E9E-4444-F7F8-F767-F71145D03E66}"/>
                </a:ext>
              </a:extLst>
            </p:cNvPr>
            <p:cNvSpPr/>
            <p:nvPr/>
          </p:nvSpPr>
          <p:spPr>
            <a:xfrm>
              <a:off x="5965415" y="613133"/>
              <a:ext cx="351283" cy="418015"/>
            </a:xfrm>
            <a:custGeom>
              <a:avLst/>
              <a:gdLst/>
              <a:ahLst/>
              <a:cxnLst>
                <a:cxn ang="0">
                  <a:pos x="wd2" y="hd2"/>
                </a:cxn>
                <a:cxn ang="5400000">
                  <a:pos x="wd2" y="hd2"/>
                </a:cxn>
                <a:cxn ang="10800000">
                  <a:pos x="wd2" y="hd2"/>
                </a:cxn>
                <a:cxn ang="16200000">
                  <a:pos x="wd2" y="hd2"/>
                </a:cxn>
              </a:cxnLst>
              <a:rect l="0" t="0" r="r" b="b"/>
              <a:pathLst>
                <a:path w="21600" h="21600" extrusionOk="0">
                  <a:moveTo>
                    <a:pt x="2492" y="5876"/>
                  </a:moveTo>
                  <a:cubicBezTo>
                    <a:pt x="3323" y="2790"/>
                    <a:pt x="7401" y="0"/>
                    <a:pt x="11832" y="0"/>
                  </a:cubicBezTo>
                  <a:cubicBezTo>
                    <a:pt x="17220" y="0"/>
                    <a:pt x="21600" y="3656"/>
                    <a:pt x="21600" y="8200"/>
                  </a:cubicBezTo>
                  <a:cubicBezTo>
                    <a:pt x="21600" y="10821"/>
                    <a:pt x="20140" y="13146"/>
                    <a:pt x="17849" y="14647"/>
                  </a:cubicBezTo>
                  <a:lnTo>
                    <a:pt x="17849" y="21600"/>
                  </a:lnTo>
                  <a:lnTo>
                    <a:pt x="15432" y="21600"/>
                  </a:lnTo>
                  <a:lnTo>
                    <a:pt x="15432" y="20480"/>
                  </a:lnTo>
                  <a:lnTo>
                    <a:pt x="13141" y="20480"/>
                  </a:lnTo>
                  <a:lnTo>
                    <a:pt x="13141" y="21600"/>
                  </a:lnTo>
                  <a:lnTo>
                    <a:pt x="7477" y="21600"/>
                  </a:lnTo>
                  <a:lnTo>
                    <a:pt x="7477" y="19085"/>
                  </a:lnTo>
                  <a:lnTo>
                    <a:pt x="5941" y="19085"/>
                  </a:lnTo>
                  <a:cubicBezTo>
                    <a:pt x="3827" y="19085"/>
                    <a:pt x="2090" y="17627"/>
                    <a:pt x="2090" y="15851"/>
                  </a:cubicBezTo>
                  <a:lnTo>
                    <a:pt x="2090" y="13569"/>
                  </a:lnTo>
                  <a:lnTo>
                    <a:pt x="780" y="13569"/>
                  </a:lnTo>
                  <a:cubicBezTo>
                    <a:pt x="327" y="13569"/>
                    <a:pt x="0" y="13252"/>
                    <a:pt x="0" y="12914"/>
                  </a:cubicBezTo>
                  <a:cubicBezTo>
                    <a:pt x="0" y="12808"/>
                    <a:pt x="0" y="12744"/>
                    <a:pt x="50" y="12639"/>
                  </a:cubicBezTo>
                  <a:lnTo>
                    <a:pt x="2090" y="8348"/>
                  </a:lnTo>
                  <a:cubicBezTo>
                    <a:pt x="2090" y="8348"/>
                    <a:pt x="2291" y="6552"/>
                    <a:pt x="2492" y="5876"/>
                  </a:cubicBezTo>
                  <a:close/>
                  <a:moveTo>
                    <a:pt x="13141" y="15978"/>
                  </a:moveTo>
                  <a:lnTo>
                    <a:pt x="13141" y="17035"/>
                  </a:lnTo>
                  <a:lnTo>
                    <a:pt x="15432" y="17035"/>
                  </a:lnTo>
                  <a:lnTo>
                    <a:pt x="15432" y="15978"/>
                  </a:lnTo>
                  <a:lnTo>
                    <a:pt x="13141" y="15978"/>
                  </a:lnTo>
                  <a:close/>
                  <a:moveTo>
                    <a:pt x="13141" y="14499"/>
                  </a:moveTo>
                  <a:lnTo>
                    <a:pt x="13141" y="15555"/>
                  </a:lnTo>
                  <a:lnTo>
                    <a:pt x="15432" y="15555"/>
                  </a:lnTo>
                  <a:lnTo>
                    <a:pt x="15432" y="14499"/>
                  </a:lnTo>
                  <a:lnTo>
                    <a:pt x="13141" y="14499"/>
                  </a:lnTo>
                  <a:close/>
                  <a:moveTo>
                    <a:pt x="13141" y="17479"/>
                  </a:moveTo>
                  <a:lnTo>
                    <a:pt x="13141" y="18535"/>
                  </a:lnTo>
                  <a:lnTo>
                    <a:pt x="15432" y="18535"/>
                  </a:lnTo>
                  <a:lnTo>
                    <a:pt x="15432" y="17479"/>
                  </a:lnTo>
                  <a:lnTo>
                    <a:pt x="13141" y="17479"/>
                  </a:lnTo>
                  <a:close/>
                  <a:moveTo>
                    <a:pt x="13141" y="18979"/>
                  </a:moveTo>
                  <a:lnTo>
                    <a:pt x="13141" y="20036"/>
                  </a:lnTo>
                  <a:lnTo>
                    <a:pt x="15432" y="20036"/>
                  </a:lnTo>
                  <a:lnTo>
                    <a:pt x="15432" y="18979"/>
                  </a:lnTo>
                  <a:lnTo>
                    <a:pt x="13141" y="18979"/>
                  </a:lnTo>
                  <a:close/>
                  <a:moveTo>
                    <a:pt x="13141" y="12998"/>
                  </a:moveTo>
                  <a:lnTo>
                    <a:pt x="13141" y="14055"/>
                  </a:lnTo>
                  <a:lnTo>
                    <a:pt x="15457" y="14055"/>
                  </a:lnTo>
                  <a:lnTo>
                    <a:pt x="15457" y="12998"/>
                  </a:lnTo>
                  <a:lnTo>
                    <a:pt x="13141" y="12998"/>
                  </a:lnTo>
                  <a:close/>
                  <a:moveTo>
                    <a:pt x="18881" y="8412"/>
                  </a:moveTo>
                  <a:cubicBezTo>
                    <a:pt x="19284" y="8010"/>
                    <a:pt x="19561" y="7503"/>
                    <a:pt x="19561" y="6953"/>
                  </a:cubicBezTo>
                  <a:cubicBezTo>
                    <a:pt x="19561" y="6446"/>
                    <a:pt x="19334" y="6002"/>
                    <a:pt x="18982" y="5685"/>
                  </a:cubicBezTo>
                  <a:cubicBezTo>
                    <a:pt x="19032" y="5495"/>
                    <a:pt x="19057" y="5326"/>
                    <a:pt x="19057" y="5136"/>
                  </a:cubicBezTo>
                  <a:cubicBezTo>
                    <a:pt x="19057" y="4164"/>
                    <a:pt x="18302" y="3382"/>
                    <a:pt x="17270" y="3107"/>
                  </a:cubicBezTo>
                  <a:cubicBezTo>
                    <a:pt x="16892" y="2367"/>
                    <a:pt x="16011" y="1860"/>
                    <a:pt x="15004" y="1860"/>
                  </a:cubicBezTo>
                  <a:cubicBezTo>
                    <a:pt x="14778" y="1860"/>
                    <a:pt x="14601" y="1881"/>
                    <a:pt x="14425" y="1923"/>
                  </a:cubicBezTo>
                  <a:cubicBezTo>
                    <a:pt x="13972" y="1564"/>
                    <a:pt x="13368" y="1353"/>
                    <a:pt x="12713" y="1353"/>
                  </a:cubicBezTo>
                  <a:cubicBezTo>
                    <a:pt x="12210" y="1353"/>
                    <a:pt x="11731" y="1479"/>
                    <a:pt x="11329" y="1691"/>
                  </a:cubicBezTo>
                  <a:cubicBezTo>
                    <a:pt x="11001" y="1543"/>
                    <a:pt x="10573" y="1458"/>
                    <a:pt x="10145" y="1458"/>
                  </a:cubicBezTo>
                  <a:cubicBezTo>
                    <a:pt x="9264" y="1458"/>
                    <a:pt x="8509" y="1839"/>
                    <a:pt x="8056" y="2388"/>
                  </a:cubicBezTo>
                  <a:lnTo>
                    <a:pt x="7880" y="2388"/>
                  </a:lnTo>
                  <a:cubicBezTo>
                    <a:pt x="6671" y="2388"/>
                    <a:pt x="5639" y="3086"/>
                    <a:pt x="5413" y="4037"/>
                  </a:cubicBezTo>
                  <a:cubicBezTo>
                    <a:pt x="4531" y="4354"/>
                    <a:pt x="3877" y="5115"/>
                    <a:pt x="3877" y="6002"/>
                  </a:cubicBezTo>
                  <a:cubicBezTo>
                    <a:pt x="3877" y="7186"/>
                    <a:pt x="5010" y="8158"/>
                    <a:pt x="6445" y="8158"/>
                  </a:cubicBezTo>
                  <a:cubicBezTo>
                    <a:pt x="6948" y="8158"/>
                    <a:pt x="7452" y="8031"/>
                    <a:pt x="7855" y="7820"/>
                  </a:cubicBezTo>
                  <a:cubicBezTo>
                    <a:pt x="8232" y="8031"/>
                    <a:pt x="8736" y="8158"/>
                    <a:pt x="9264" y="8158"/>
                  </a:cubicBezTo>
                  <a:cubicBezTo>
                    <a:pt x="9793" y="8158"/>
                    <a:pt x="10271" y="8031"/>
                    <a:pt x="10674" y="7820"/>
                  </a:cubicBezTo>
                  <a:cubicBezTo>
                    <a:pt x="10976" y="8074"/>
                    <a:pt x="11354" y="8285"/>
                    <a:pt x="11731" y="8412"/>
                  </a:cubicBezTo>
                  <a:cubicBezTo>
                    <a:pt x="12512" y="8665"/>
                    <a:pt x="13141" y="9468"/>
                    <a:pt x="13141" y="10293"/>
                  </a:cubicBezTo>
                  <a:lnTo>
                    <a:pt x="13141" y="12554"/>
                  </a:lnTo>
                  <a:lnTo>
                    <a:pt x="14022" y="12554"/>
                  </a:lnTo>
                  <a:lnTo>
                    <a:pt x="14022" y="10187"/>
                  </a:lnTo>
                  <a:cubicBezTo>
                    <a:pt x="14022" y="9342"/>
                    <a:pt x="14400" y="8665"/>
                    <a:pt x="15155" y="8285"/>
                  </a:cubicBezTo>
                  <a:cubicBezTo>
                    <a:pt x="15357" y="8179"/>
                    <a:pt x="15558" y="8074"/>
                    <a:pt x="15709" y="7947"/>
                  </a:cubicBezTo>
                  <a:lnTo>
                    <a:pt x="15759" y="7905"/>
                  </a:lnTo>
                  <a:cubicBezTo>
                    <a:pt x="15961" y="7693"/>
                    <a:pt x="16087" y="7503"/>
                    <a:pt x="16137" y="7270"/>
                  </a:cubicBezTo>
                  <a:cubicBezTo>
                    <a:pt x="15961" y="7186"/>
                    <a:pt x="15785" y="7165"/>
                    <a:pt x="15583" y="7165"/>
                  </a:cubicBezTo>
                  <a:cubicBezTo>
                    <a:pt x="15306" y="7165"/>
                    <a:pt x="15055" y="7186"/>
                    <a:pt x="14803" y="7292"/>
                  </a:cubicBezTo>
                  <a:cubicBezTo>
                    <a:pt x="14677" y="7355"/>
                    <a:pt x="14526" y="7292"/>
                    <a:pt x="14476" y="7165"/>
                  </a:cubicBezTo>
                  <a:cubicBezTo>
                    <a:pt x="14400" y="7059"/>
                    <a:pt x="14476" y="6932"/>
                    <a:pt x="14601" y="6890"/>
                  </a:cubicBezTo>
                  <a:cubicBezTo>
                    <a:pt x="14929" y="6784"/>
                    <a:pt x="15231" y="6742"/>
                    <a:pt x="15558" y="6742"/>
                  </a:cubicBezTo>
                  <a:cubicBezTo>
                    <a:pt x="15785" y="6742"/>
                    <a:pt x="15986" y="6763"/>
                    <a:pt x="16213" y="6805"/>
                  </a:cubicBezTo>
                  <a:cubicBezTo>
                    <a:pt x="16213" y="5876"/>
                    <a:pt x="15306" y="5136"/>
                    <a:pt x="14199" y="5136"/>
                  </a:cubicBezTo>
                  <a:cubicBezTo>
                    <a:pt x="13796" y="5136"/>
                    <a:pt x="13418" y="5051"/>
                    <a:pt x="13091" y="4903"/>
                  </a:cubicBezTo>
                  <a:cubicBezTo>
                    <a:pt x="12764" y="5220"/>
                    <a:pt x="12613" y="5622"/>
                    <a:pt x="12613" y="6002"/>
                  </a:cubicBezTo>
                  <a:lnTo>
                    <a:pt x="12613" y="6087"/>
                  </a:lnTo>
                  <a:cubicBezTo>
                    <a:pt x="12613" y="6488"/>
                    <a:pt x="12789" y="6890"/>
                    <a:pt x="13192" y="7186"/>
                  </a:cubicBezTo>
                  <a:cubicBezTo>
                    <a:pt x="13292" y="7292"/>
                    <a:pt x="13292" y="7418"/>
                    <a:pt x="13192" y="7503"/>
                  </a:cubicBezTo>
                  <a:cubicBezTo>
                    <a:pt x="13141" y="7545"/>
                    <a:pt x="13066" y="7566"/>
                    <a:pt x="13015" y="7566"/>
                  </a:cubicBezTo>
                  <a:cubicBezTo>
                    <a:pt x="12965" y="7566"/>
                    <a:pt x="12864" y="7545"/>
                    <a:pt x="12814" y="7503"/>
                  </a:cubicBezTo>
                  <a:cubicBezTo>
                    <a:pt x="12436" y="7144"/>
                    <a:pt x="12185" y="6700"/>
                    <a:pt x="12134" y="6256"/>
                  </a:cubicBezTo>
                  <a:cubicBezTo>
                    <a:pt x="12008" y="6214"/>
                    <a:pt x="11857" y="6214"/>
                    <a:pt x="11731" y="6214"/>
                  </a:cubicBezTo>
                  <a:cubicBezTo>
                    <a:pt x="11404" y="6214"/>
                    <a:pt x="11102" y="6277"/>
                    <a:pt x="10775" y="6404"/>
                  </a:cubicBezTo>
                  <a:cubicBezTo>
                    <a:pt x="10724" y="6425"/>
                    <a:pt x="10699" y="6425"/>
                    <a:pt x="10649" y="6425"/>
                  </a:cubicBezTo>
                  <a:cubicBezTo>
                    <a:pt x="10548" y="6425"/>
                    <a:pt x="10473" y="6404"/>
                    <a:pt x="10422" y="6319"/>
                  </a:cubicBezTo>
                  <a:cubicBezTo>
                    <a:pt x="10347" y="6214"/>
                    <a:pt x="10397" y="6066"/>
                    <a:pt x="10523" y="6002"/>
                  </a:cubicBezTo>
                  <a:cubicBezTo>
                    <a:pt x="10876" y="5854"/>
                    <a:pt x="11303" y="5770"/>
                    <a:pt x="11706" y="5770"/>
                  </a:cubicBezTo>
                  <a:cubicBezTo>
                    <a:pt x="11832" y="5770"/>
                    <a:pt x="11983" y="5770"/>
                    <a:pt x="12109" y="5791"/>
                  </a:cubicBezTo>
                  <a:cubicBezTo>
                    <a:pt x="12159" y="5389"/>
                    <a:pt x="12361" y="5030"/>
                    <a:pt x="12663" y="4692"/>
                  </a:cubicBezTo>
                  <a:cubicBezTo>
                    <a:pt x="12361" y="4481"/>
                    <a:pt x="12084" y="4206"/>
                    <a:pt x="11933" y="3889"/>
                  </a:cubicBezTo>
                  <a:cubicBezTo>
                    <a:pt x="11480" y="4164"/>
                    <a:pt x="10976" y="4290"/>
                    <a:pt x="10448" y="4290"/>
                  </a:cubicBezTo>
                  <a:cubicBezTo>
                    <a:pt x="10246" y="4290"/>
                    <a:pt x="10070" y="4290"/>
                    <a:pt x="9894" y="4248"/>
                  </a:cubicBezTo>
                  <a:cubicBezTo>
                    <a:pt x="9717" y="5284"/>
                    <a:pt x="8660" y="6066"/>
                    <a:pt x="7376" y="6066"/>
                  </a:cubicBezTo>
                  <a:lnTo>
                    <a:pt x="7351" y="6066"/>
                  </a:lnTo>
                  <a:cubicBezTo>
                    <a:pt x="6797" y="6066"/>
                    <a:pt x="6319" y="6256"/>
                    <a:pt x="5966" y="6531"/>
                  </a:cubicBezTo>
                  <a:cubicBezTo>
                    <a:pt x="5916" y="6573"/>
                    <a:pt x="5841" y="6594"/>
                    <a:pt x="5790" y="6594"/>
                  </a:cubicBezTo>
                  <a:cubicBezTo>
                    <a:pt x="5740" y="6594"/>
                    <a:pt x="5639" y="6573"/>
                    <a:pt x="5589" y="6531"/>
                  </a:cubicBezTo>
                  <a:cubicBezTo>
                    <a:pt x="5488" y="6446"/>
                    <a:pt x="5488" y="6319"/>
                    <a:pt x="5589" y="6235"/>
                  </a:cubicBezTo>
                  <a:cubicBezTo>
                    <a:pt x="6042" y="5854"/>
                    <a:pt x="6671" y="5643"/>
                    <a:pt x="7351" y="5643"/>
                  </a:cubicBezTo>
                  <a:lnTo>
                    <a:pt x="7376" y="5643"/>
                  </a:lnTo>
                  <a:cubicBezTo>
                    <a:pt x="7552" y="5643"/>
                    <a:pt x="7754" y="5622"/>
                    <a:pt x="7905" y="5580"/>
                  </a:cubicBezTo>
                  <a:cubicBezTo>
                    <a:pt x="7628" y="5305"/>
                    <a:pt x="7301" y="5094"/>
                    <a:pt x="6923" y="4924"/>
                  </a:cubicBezTo>
                  <a:cubicBezTo>
                    <a:pt x="6772" y="4903"/>
                    <a:pt x="6697" y="4777"/>
                    <a:pt x="6747" y="4671"/>
                  </a:cubicBezTo>
                  <a:cubicBezTo>
                    <a:pt x="6797" y="4544"/>
                    <a:pt x="6948" y="4481"/>
                    <a:pt x="7099" y="4523"/>
                  </a:cubicBezTo>
                  <a:cubicBezTo>
                    <a:pt x="7653" y="4671"/>
                    <a:pt x="8131" y="4967"/>
                    <a:pt x="8459" y="5368"/>
                  </a:cubicBezTo>
                  <a:cubicBezTo>
                    <a:pt x="8962" y="5115"/>
                    <a:pt x="9365" y="4629"/>
                    <a:pt x="9415" y="4079"/>
                  </a:cubicBezTo>
                  <a:cubicBezTo>
                    <a:pt x="9164" y="3973"/>
                    <a:pt x="8887" y="3804"/>
                    <a:pt x="8685" y="3635"/>
                  </a:cubicBezTo>
                  <a:cubicBezTo>
                    <a:pt x="8585" y="3551"/>
                    <a:pt x="8585" y="3403"/>
                    <a:pt x="8685" y="3318"/>
                  </a:cubicBezTo>
                  <a:cubicBezTo>
                    <a:pt x="8786" y="3213"/>
                    <a:pt x="8962" y="3213"/>
                    <a:pt x="9063" y="3318"/>
                  </a:cubicBezTo>
                  <a:cubicBezTo>
                    <a:pt x="9290" y="3487"/>
                    <a:pt x="9516" y="3635"/>
                    <a:pt x="9793" y="3720"/>
                  </a:cubicBezTo>
                  <a:cubicBezTo>
                    <a:pt x="9994" y="3783"/>
                    <a:pt x="10221" y="3825"/>
                    <a:pt x="10473" y="3825"/>
                  </a:cubicBezTo>
                  <a:cubicBezTo>
                    <a:pt x="10926" y="3825"/>
                    <a:pt x="11404" y="3677"/>
                    <a:pt x="11782" y="3424"/>
                  </a:cubicBezTo>
                  <a:cubicBezTo>
                    <a:pt x="11757" y="3276"/>
                    <a:pt x="11731" y="3149"/>
                    <a:pt x="11731" y="3001"/>
                  </a:cubicBezTo>
                  <a:cubicBezTo>
                    <a:pt x="11731" y="2895"/>
                    <a:pt x="11832" y="2769"/>
                    <a:pt x="11983" y="2769"/>
                  </a:cubicBezTo>
                  <a:cubicBezTo>
                    <a:pt x="12109" y="2769"/>
                    <a:pt x="12235" y="2895"/>
                    <a:pt x="12235" y="3001"/>
                  </a:cubicBezTo>
                  <a:cubicBezTo>
                    <a:pt x="12235" y="3847"/>
                    <a:pt x="13015" y="4565"/>
                    <a:pt x="13997" y="4671"/>
                  </a:cubicBezTo>
                  <a:cubicBezTo>
                    <a:pt x="14073" y="4185"/>
                    <a:pt x="14350" y="3741"/>
                    <a:pt x="14727" y="3424"/>
                  </a:cubicBezTo>
                  <a:cubicBezTo>
                    <a:pt x="14803" y="3318"/>
                    <a:pt x="15004" y="3318"/>
                    <a:pt x="15105" y="3424"/>
                  </a:cubicBezTo>
                  <a:cubicBezTo>
                    <a:pt x="15206" y="3508"/>
                    <a:pt x="15206" y="3635"/>
                    <a:pt x="15105" y="3720"/>
                  </a:cubicBezTo>
                  <a:cubicBezTo>
                    <a:pt x="14778" y="3995"/>
                    <a:pt x="14576" y="4333"/>
                    <a:pt x="14526" y="4713"/>
                  </a:cubicBezTo>
                  <a:cubicBezTo>
                    <a:pt x="15357" y="4798"/>
                    <a:pt x="16062" y="5220"/>
                    <a:pt x="16464" y="5812"/>
                  </a:cubicBezTo>
                  <a:cubicBezTo>
                    <a:pt x="16943" y="5770"/>
                    <a:pt x="17345" y="5580"/>
                    <a:pt x="17673" y="5284"/>
                  </a:cubicBezTo>
                  <a:cubicBezTo>
                    <a:pt x="17748" y="5178"/>
                    <a:pt x="17924" y="5178"/>
                    <a:pt x="18025" y="5263"/>
                  </a:cubicBezTo>
                  <a:cubicBezTo>
                    <a:pt x="18176" y="5326"/>
                    <a:pt x="18176" y="5474"/>
                    <a:pt x="18050" y="5580"/>
                  </a:cubicBezTo>
                  <a:cubicBezTo>
                    <a:pt x="17698" y="5897"/>
                    <a:pt x="17194" y="6150"/>
                    <a:pt x="16641" y="6235"/>
                  </a:cubicBezTo>
                  <a:cubicBezTo>
                    <a:pt x="16716" y="6425"/>
                    <a:pt x="16741" y="6615"/>
                    <a:pt x="16741" y="6827"/>
                  </a:cubicBezTo>
                  <a:cubicBezTo>
                    <a:pt x="16741" y="7292"/>
                    <a:pt x="16615" y="7651"/>
                    <a:pt x="16389" y="7968"/>
                  </a:cubicBezTo>
                  <a:cubicBezTo>
                    <a:pt x="16867" y="8137"/>
                    <a:pt x="17245" y="8454"/>
                    <a:pt x="17547" y="8834"/>
                  </a:cubicBezTo>
                  <a:cubicBezTo>
                    <a:pt x="17622" y="8961"/>
                    <a:pt x="17572" y="9088"/>
                    <a:pt x="17421" y="9151"/>
                  </a:cubicBezTo>
                  <a:cubicBezTo>
                    <a:pt x="17396" y="9173"/>
                    <a:pt x="17345" y="9173"/>
                    <a:pt x="17295" y="9173"/>
                  </a:cubicBezTo>
                  <a:cubicBezTo>
                    <a:pt x="17194" y="9173"/>
                    <a:pt x="17119" y="9130"/>
                    <a:pt x="17069" y="9067"/>
                  </a:cubicBezTo>
                  <a:cubicBezTo>
                    <a:pt x="16792" y="8708"/>
                    <a:pt x="16414" y="8454"/>
                    <a:pt x="15986" y="8327"/>
                  </a:cubicBezTo>
                  <a:cubicBezTo>
                    <a:pt x="15835" y="8454"/>
                    <a:pt x="15634" y="8560"/>
                    <a:pt x="15407" y="8665"/>
                  </a:cubicBezTo>
                  <a:cubicBezTo>
                    <a:pt x="14828" y="8982"/>
                    <a:pt x="14551" y="9447"/>
                    <a:pt x="14551" y="10187"/>
                  </a:cubicBezTo>
                  <a:lnTo>
                    <a:pt x="14551" y="12575"/>
                  </a:lnTo>
                  <a:lnTo>
                    <a:pt x="15508" y="12575"/>
                  </a:lnTo>
                  <a:cubicBezTo>
                    <a:pt x="15734" y="11540"/>
                    <a:pt x="16338" y="10694"/>
                    <a:pt x="17345" y="10187"/>
                  </a:cubicBezTo>
                  <a:cubicBezTo>
                    <a:pt x="18201" y="9870"/>
                    <a:pt x="18780" y="9194"/>
                    <a:pt x="18881" y="8412"/>
                  </a:cubicBezTo>
                  <a:close/>
                </a:path>
              </a:pathLst>
            </a:custGeom>
            <a:solidFill>
              <a:srgbClr val="89CC40"/>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srgbClr val="0066FF"/>
                </a:solidFill>
                <a:effectLst/>
                <a:uLnTx/>
                <a:uFillTx/>
                <a:latin typeface="Arial"/>
                <a:cs typeface="Arial"/>
                <a:sym typeface="Arial"/>
              </a:endParaRPr>
            </a:p>
          </p:txBody>
        </p:sp>
        <p:sp>
          <p:nvSpPr>
            <p:cNvPr id="30" name="Shape 873">
              <a:extLst>
                <a:ext uri="{FF2B5EF4-FFF2-40B4-BE49-F238E27FC236}">
                  <a16:creationId xmlns:a16="http://schemas.microsoft.com/office/drawing/2014/main" id="{AFEBCB1D-EC12-C6FB-588A-7B3405D13CE4}"/>
                </a:ext>
              </a:extLst>
            </p:cNvPr>
            <p:cNvSpPr/>
            <p:nvPr/>
          </p:nvSpPr>
          <p:spPr>
            <a:xfrm>
              <a:off x="5442421" y="620470"/>
              <a:ext cx="374730" cy="418015"/>
            </a:xfrm>
            <a:custGeom>
              <a:avLst/>
              <a:gdLst/>
              <a:ahLst/>
              <a:cxnLst>
                <a:cxn ang="0">
                  <a:pos x="wd2" y="hd2"/>
                </a:cxn>
                <a:cxn ang="5400000">
                  <a:pos x="wd2" y="hd2"/>
                </a:cxn>
                <a:cxn ang="10800000">
                  <a:pos x="wd2" y="hd2"/>
                </a:cxn>
                <a:cxn ang="16200000">
                  <a:pos x="wd2" y="hd2"/>
                </a:cxn>
              </a:cxnLst>
              <a:rect l="0" t="0" r="r" b="b"/>
              <a:pathLst>
                <a:path w="21600" h="21600" extrusionOk="0">
                  <a:moveTo>
                    <a:pt x="4693" y="8327"/>
                  </a:moveTo>
                  <a:lnTo>
                    <a:pt x="4693" y="3382"/>
                  </a:lnTo>
                  <a:lnTo>
                    <a:pt x="12238" y="3382"/>
                  </a:lnTo>
                  <a:lnTo>
                    <a:pt x="12238" y="8327"/>
                  </a:lnTo>
                  <a:lnTo>
                    <a:pt x="4693" y="8327"/>
                  </a:lnTo>
                  <a:close/>
                  <a:moveTo>
                    <a:pt x="5353" y="3931"/>
                  </a:moveTo>
                  <a:lnTo>
                    <a:pt x="5353" y="7038"/>
                  </a:lnTo>
                  <a:lnTo>
                    <a:pt x="7121" y="4777"/>
                  </a:lnTo>
                  <a:lnTo>
                    <a:pt x="8442" y="6869"/>
                  </a:lnTo>
                  <a:lnTo>
                    <a:pt x="9574" y="6045"/>
                  </a:lnTo>
                  <a:lnTo>
                    <a:pt x="11555" y="7609"/>
                  </a:lnTo>
                  <a:lnTo>
                    <a:pt x="11555" y="3931"/>
                  </a:lnTo>
                  <a:lnTo>
                    <a:pt x="5353" y="3931"/>
                  </a:lnTo>
                  <a:close/>
                  <a:moveTo>
                    <a:pt x="9880" y="4988"/>
                  </a:moveTo>
                  <a:cubicBezTo>
                    <a:pt x="9880" y="4671"/>
                    <a:pt x="10140" y="4417"/>
                    <a:pt x="10493" y="4417"/>
                  </a:cubicBezTo>
                  <a:cubicBezTo>
                    <a:pt x="10824" y="4417"/>
                    <a:pt x="11130" y="4671"/>
                    <a:pt x="11130" y="4988"/>
                  </a:cubicBezTo>
                  <a:cubicBezTo>
                    <a:pt x="11130" y="5284"/>
                    <a:pt x="10824" y="5537"/>
                    <a:pt x="10493" y="5537"/>
                  </a:cubicBezTo>
                  <a:cubicBezTo>
                    <a:pt x="10140" y="5537"/>
                    <a:pt x="9880" y="5284"/>
                    <a:pt x="9880" y="4988"/>
                  </a:cubicBezTo>
                  <a:close/>
                  <a:moveTo>
                    <a:pt x="21506" y="13505"/>
                  </a:moveTo>
                  <a:cubicBezTo>
                    <a:pt x="21553" y="13569"/>
                    <a:pt x="21576" y="13653"/>
                    <a:pt x="21600" y="13759"/>
                  </a:cubicBezTo>
                  <a:cubicBezTo>
                    <a:pt x="21600" y="14139"/>
                    <a:pt x="21246" y="14456"/>
                    <a:pt x="20798" y="14456"/>
                  </a:cubicBezTo>
                  <a:lnTo>
                    <a:pt x="19501" y="14456"/>
                  </a:lnTo>
                  <a:lnTo>
                    <a:pt x="19501" y="16633"/>
                  </a:lnTo>
                  <a:cubicBezTo>
                    <a:pt x="19501" y="18514"/>
                    <a:pt x="17780" y="20078"/>
                    <a:pt x="15658" y="20078"/>
                  </a:cubicBezTo>
                  <a:lnTo>
                    <a:pt x="14125" y="20078"/>
                  </a:lnTo>
                  <a:lnTo>
                    <a:pt x="14125" y="21600"/>
                  </a:lnTo>
                  <a:lnTo>
                    <a:pt x="3726" y="21600"/>
                  </a:lnTo>
                  <a:lnTo>
                    <a:pt x="3726" y="15619"/>
                  </a:lnTo>
                  <a:cubicBezTo>
                    <a:pt x="1462" y="14034"/>
                    <a:pt x="0" y="11540"/>
                    <a:pt x="0" y="8750"/>
                  </a:cubicBezTo>
                  <a:cubicBezTo>
                    <a:pt x="0" y="3910"/>
                    <a:pt x="4362" y="0"/>
                    <a:pt x="9739" y="0"/>
                  </a:cubicBezTo>
                  <a:cubicBezTo>
                    <a:pt x="14148" y="0"/>
                    <a:pt x="18228" y="2980"/>
                    <a:pt x="19077" y="6256"/>
                  </a:cubicBezTo>
                  <a:cubicBezTo>
                    <a:pt x="19242" y="6975"/>
                    <a:pt x="19478" y="8898"/>
                    <a:pt x="19478" y="8898"/>
                  </a:cubicBezTo>
                  <a:lnTo>
                    <a:pt x="21506" y="13505"/>
                  </a:lnTo>
                  <a:close/>
                  <a:moveTo>
                    <a:pt x="8277" y="9638"/>
                  </a:moveTo>
                  <a:cubicBezTo>
                    <a:pt x="15870" y="9490"/>
                    <a:pt x="15776" y="3466"/>
                    <a:pt x="15776" y="3445"/>
                  </a:cubicBezTo>
                  <a:cubicBezTo>
                    <a:pt x="14243" y="1987"/>
                    <a:pt x="12073" y="1078"/>
                    <a:pt x="9645" y="1078"/>
                  </a:cubicBezTo>
                  <a:cubicBezTo>
                    <a:pt x="4976" y="1078"/>
                    <a:pt x="1226" y="4438"/>
                    <a:pt x="1226" y="8623"/>
                  </a:cubicBezTo>
                  <a:cubicBezTo>
                    <a:pt x="1226" y="10568"/>
                    <a:pt x="2028" y="12301"/>
                    <a:pt x="3372" y="13653"/>
                  </a:cubicBezTo>
                  <a:cubicBezTo>
                    <a:pt x="3372" y="13653"/>
                    <a:pt x="2971" y="9638"/>
                    <a:pt x="8277" y="9638"/>
                  </a:cubicBezTo>
                  <a:close/>
                  <a:moveTo>
                    <a:pt x="17072" y="10652"/>
                  </a:moveTo>
                  <a:cubicBezTo>
                    <a:pt x="17686" y="10652"/>
                    <a:pt x="18157" y="10187"/>
                    <a:pt x="18157" y="9659"/>
                  </a:cubicBezTo>
                  <a:cubicBezTo>
                    <a:pt x="18157" y="9130"/>
                    <a:pt x="17662" y="8686"/>
                    <a:pt x="17072" y="8686"/>
                  </a:cubicBezTo>
                  <a:cubicBezTo>
                    <a:pt x="16483" y="8686"/>
                    <a:pt x="15988" y="9130"/>
                    <a:pt x="15988" y="9659"/>
                  </a:cubicBezTo>
                  <a:cubicBezTo>
                    <a:pt x="15988" y="10187"/>
                    <a:pt x="16459" y="10652"/>
                    <a:pt x="17072" y="10652"/>
                  </a:cubicBezTo>
                  <a:close/>
                </a:path>
              </a:pathLst>
            </a:custGeom>
            <a:solidFill>
              <a:srgbClr val="89CC40"/>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srgbClr val="0066FF"/>
                </a:solidFill>
                <a:effectLst/>
                <a:uLnTx/>
                <a:uFillTx/>
                <a:latin typeface="Arial"/>
                <a:cs typeface="Arial"/>
                <a:sym typeface="Arial"/>
              </a:endParaRPr>
            </a:p>
          </p:txBody>
        </p:sp>
        <p:sp>
          <p:nvSpPr>
            <p:cNvPr id="31" name="Shape 874">
              <a:extLst>
                <a:ext uri="{FF2B5EF4-FFF2-40B4-BE49-F238E27FC236}">
                  <a16:creationId xmlns:a16="http://schemas.microsoft.com/office/drawing/2014/main" id="{B09BA311-BA0B-C9F2-FBF3-89651BAD183E}"/>
                </a:ext>
              </a:extLst>
            </p:cNvPr>
            <p:cNvSpPr/>
            <p:nvPr/>
          </p:nvSpPr>
          <p:spPr>
            <a:xfrm>
              <a:off x="8747518" y="2875352"/>
              <a:ext cx="436050" cy="418016"/>
            </a:xfrm>
            <a:custGeom>
              <a:avLst/>
              <a:gdLst/>
              <a:ahLst/>
              <a:cxnLst>
                <a:cxn ang="0">
                  <a:pos x="wd2" y="hd2"/>
                </a:cxn>
                <a:cxn ang="5400000">
                  <a:pos x="wd2" y="hd2"/>
                </a:cxn>
                <a:cxn ang="10800000">
                  <a:pos x="wd2" y="hd2"/>
                </a:cxn>
                <a:cxn ang="16200000">
                  <a:pos x="wd2" y="hd2"/>
                </a:cxn>
              </a:cxnLst>
              <a:rect l="0" t="0" r="r" b="b"/>
              <a:pathLst>
                <a:path w="21600" h="21600" extrusionOk="0">
                  <a:moveTo>
                    <a:pt x="12331" y="11275"/>
                  </a:moveTo>
                  <a:lnTo>
                    <a:pt x="12331" y="10135"/>
                  </a:lnTo>
                  <a:lnTo>
                    <a:pt x="14542" y="9544"/>
                  </a:lnTo>
                  <a:lnTo>
                    <a:pt x="14542" y="10663"/>
                  </a:lnTo>
                  <a:lnTo>
                    <a:pt x="12331" y="11275"/>
                  </a:lnTo>
                  <a:close/>
                  <a:moveTo>
                    <a:pt x="12331" y="12120"/>
                  </a:moveTo>
                  <a:lnTo>
                    <a:pt x="14542" y="11507"/>
                  </a:lnTo>
                  <a:lnTo>
                    <a:pt x="14542" y="12648"/>
                  </a:lnTo>
                  <a:lnTo>
                    <a:pt x="12331" y="13239"/>
                  </a:lnTo>
                  <a:lnTo>
                    <a:pt x="12331" y="12120"/>
                  </a:lnTo>
                  <a:close/>
                  <a:moveTo>
                    <a:pt x="15353" y="9269"/>
                  </a:moveTo>
                  <a:lnTo>
                    <a:pt x="17686" y="8615"/>
                  </a:lnTo>
                  <a:lnTo>
                    <a:pt x="17686" y="11761"/>
                  </a:lnTo>
                  <a:lnTo>
                    <a:pt x="15353" y="12415"/>
                  </a:lnTo>
                  <a:lnTo>
                    <a:pt x="15353" y="9269"/>
                  </a:lnTo>
                  <a:close/>
                  <a:moveTo>
                    <a:pt x="17686" y="12690"/>
                  </a:moveTo>
                  <a:lnTo>
                    <a:pt x="17686" y="13788"/>
                  </a:lnTo>
                  <a:lnTo>
                    <a:pt x="12331" y="15266"/>
                  </a:lnTo>
                  <a:lnTo>
                    <a:pt x="12331" y="14147"/>
                  </a:lnTo>
                  <a:lnTo>
                    <a:pt x="17686" y="12690"/>
                  </a:lnTo>
                  <a:close/>
                  <a:moveTo>
                    <a:pt x="17686" y="15794"/>
                  </a:moveTo>
                  <a:lnTo>
                    <a:pt x="12331" y="17272"/>
                  </a:lnTo>
                  <a:lnTo>
                    <a:pt x="12331" y="16152"/>
                  </a:lnTo>
                  <a:lnTo>
                    <a:pt x="17686" y="14674"/>
                  </a:lnTo>
                  <a:lnTo>
                    <a:pt x="17686" y="15794"/>
                  </a:lnTo>
                  <a:close/>
                  <a:moveTo>
                    <a:pt x="3874" y="8615"/>
                  </a:moveTo>
                  <a:lnTo>
                    <a:pt x="9248" y="10050"/>
                  </a:lnTo>
                  <a:lnTo>
                    <a:pt x="9248" y="11170"/>
                  </a:lnTo>
                  <a:lnTo>
                    <a:pt x="3874" y="9734"/>
                  </a:lnTo>
                  <a:lnTo>
                    <a:pt x="3874" y="8615"/>
                  </a:lnTo>
                  <a:close/>
                  <a:moveTo>
                    <a:pt x="3874" y="11740"/>
                  </a:moveTo>
                  <a:lnTo>
                    <a:pt x="3874" y="10621"/>
                  </a:lnTo>
                  <a:lnTo>
                    <a:pt x="9248" y="12056"/>
                  </a:lnTo>
                  <a:lnTo>
                    <a:pt x="9248" y="13175"/>
                  </a:lnTo>
                  <a:lnTo>
                    <a:pt x="3874" y="11740"/>
                  </a:lnTo>
                  <a:close/>
                  <a:moveTo>
                    <a:pt x="3874" y="13724"/>
                  </a:moveTo>
                  <a:lnTo>
                    <a:pt x="3874" y="12605"/>
                  </a:lnTo>
                  <a:lnTo>
                    <a:pt x="9248" y="14083"/>
                  </a:lnTo>
                  <a:lnTo>
                    <a:pt x="9248" y="15202"/>
                  </a:lnTo>
                  <a:lnTo>
                    <a:pt x="3874" y="13724"/>
                  </a:lnTo>
                  <a:close/>
                  <a:moveTo>
                    <a:pt x="3874" y="15730"/>
                  </a:moveTo>
                  <a:lnTo>
                    <a:pt x="3874" y="14590"/>
                  </a:lnTo>
                  <a:lnTo>
                    <a:pt x="9248" y="16068"/>
                  </a:lnTo>
                  <a:lnTo>
                    <a:pt x="9248" y="17187"/>
                  </a:lnTo>
                  <a:lnTo>
                    <a:pt x="3874" y="15730"/>
                  </a:lnTo>
                  <a:close/>
                  <a:moveTo>
                    <a:pt x="21600" y="11444"/>
                  </a:moveTo>
                  <a:cubicBezTo>
                    <a:pt x="21600" y="12331"/>
                    <a:pt x="20910" y="13028"/>
                    <a:pt x="20079" y="13028"/>
                  </a:cubicBezTo>
                  <a:lnTo>
                    <a:pt x="19917" y="13028"/>
                  </a:lnTo>
                  <a:lnTo>
                    <a:pt x="19917" y="17609"/>
                  </a:lnTo>
                  <a:cubicBezTo>
                    <a:pt x="19917" y="17715"/>
                    <a:pt x="19835" y="17842"/>
                    <a:pt x="19714" y="17863"/>
                  </a:cubicBezTo>
                  <a:lnTo>
                    <a:pt x="16083" y="18876"/>
                  </a:lnTo>
                  <a:lnTo>
                    <a:pt x="16083" y="21600"/>
                  </a:lnTo>
                  <a:lnTo>
                    <a:pt x="5496" y="21600"/>
                  </a:lnTo>
                  <a:lnTo>
                    <a:pt x="5496" y="18876"/>
                  </a:lnTo>
                  <a:lnTo>
                    <a:pt x="1866" y="17863"/>
                  </a:lnTo>
                  <a:cubicBezTo>
                    <a:pt x="1765" y="17842"/>
                    <a:pt x="1683" y="17715"/>
                    <a:pt x="1683" y="17609"/>
                  </a:cubicBezTo>
                  <a:lnTo>
                    <a:pt x="1683" y="13028"/>
                  </a:lnTo>
                  <a:lnTo>
                    <a:pt x="1501" y="13028"/>
                  </a:lnTo>
                  <a:cubicBezTo>
                    <a:pt x="669" y="13028"/>
                    <a:pt x="0" y="12289"/>
                    <a:pt x="0" y="11444"/>
                  </a:cubicBezTo>
                  <a:cubicBezTo>
                    <a:pt x="0" y="10578"/>
                    <a:pt x="690" y="9882"/>
                    <a:pt x="1501" y="9882"/>
                  </a:cubicBezTo>
                  <a:lnTo>
                    <a:pt x="1683" y="9882"/>
                  </a:lnTo>
                  <a:lnTo>
                    <a:pt x="1683" y="5490"/>
                  </a:lnTo>
                  <a:cubicBezTo>
                    <a:pt x="1683" y="5405"/>
                    <a:pt x="1724" y="5321"/>
                    <a:pt x="1785" y="5279"/>
                  </a:cubicBezTo>
                  <a:cubicBezTo>
                    <a:pt x="1846" y="5236"/>
                    <a:pt x="1927" y="5215"/>
                    <a:pt x="2008" y="5236"/>
                  </a:cubicBezTo>
                  <a:lnTo>
                    <a:pt x="10810" y="7643"/>
                  </a:lnTo>
                  <a:lnTo>
                    <a:pt x="19612" y="5215"/>
                  </a:lnTo>
                  <a:cubicBezTo>
                    <a:pt x="19694" y="5194"/>
                    <a:pt x="19775" y="5215"/>
                    <a:pt x="19835" y="5257"/>
                  </a:cubicBezTo>
                  <a:cubicBezTo>
                    <a:pt x="19917" y="5300"/>
                    <a:pt x="19937" y="5384"/>
                    <a:pt x="19937" y="5469"/>
                  </a:cubicBezTo>
                  <a:lnTo>
                    <a:pt x="19937" y="9860"/>
                  </a:lnTo>
                  <a:lnTo>
                    <a:pt x="20079" y="9860"/>
                  </a:lnTo>
                  <a:cubicBezTo>
                    <a:pt x="20910" y="9860"/>
                    <a:pt x="21600" y="10557"/>
                    <a:pt x="21600" y="11444"/>
                  </a:cubicBezTo>
                  <a:close/>
                  <a:moveTo>
                    <a:pt x="3022" y="6926"/>
                  </a:moveTo>
                  <a:lnTo>
                    <a:pt x="3022" y="16765"/>
                  </a:lnTo>
                  <a:lnTo>
                    <a:pt x="10323" y="18750"/>
                  </a:lnTo>
                  <a:lnTo>
                    <a:pt x="10323" y="8931"/>
                  </a:lnTo>
                  <a:lnTo>
                    <a:pt x="3022" y="6926"/>
                  </a:lnTo>
                  <a:close/>
                  <a:moveTo>
                    <a:pt x="11297" y="8931"/>
                  </a:moveTo>
                  <a:lnTo>
                    <a:pt x="11297" y="18750"/>
                  </a:lnTo>
                  <a:lnTo>
                    <a:pt x="18578" y="16765"/>
                  </a:lnTo>
                  <a:lnTo>
                    <a:pt x="18578" y="6926"/>
                  </a:lnTo>
                  <a:lnTo>
                    <a:pt x="11297" y="8931"/>
                  </a:lnTo>
                  <a:close/>
                  <a:moveTo>
                    <a:pt x="10790" y="6820"/>
                  </a:moveTo>
                  <a:cubicBezTo>
                    <a:pt x="8985" y="6820"/>
                    <a:pt x="7525" y="5257"/>
                    <a:pt x="7525" y="3399"/>
                  </a:cubicBezTo>
                  <a:cubicBezTo>
                    <a:pt x="7525" y="1520"/>
                    <a:pt x="9005" y="0"/>
                    <a:pt x="10790" y="0"/>
                  </a:cubicBezTo>
                  <a:cubicBezTo>
                    <a:pt x="12595" y="0"/>
                    <a:pt x="14055" y="1541"/>
                    <a:pt x="14055" y="3421"/>
                  </a:cubicBezTo>
                  <a:cubicBezTo>
                    <a:pt x="14055" y="5279"/>
                    <a:pt x="12615" y="6820"/>
                    <a:pt x="10790" y="6820"/>
                  </a:cubicBezTo>
                  <a:close/>
                </a:path>
              </a:pathLst>
            </a:custGeom>
            <a:solidFill>
              <a:srgbClr val="89CC40"/>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32" name="Shape 875">
              <a:extLst>
                <a:ext uri="{FF2B5EF4-FFF2-40B4-BE49-F238E27FC236}">
                  <a16:creationId xmlns:a16="http://schemas.microsoft.com/office/drawing/2014/main" id="{BFB8DF7B-0A92-4873-B301-5BFBF49AE766}"/>
                </a:ext>
              </a:extLst>
            </p:cNvPr>
            <p:cNvSpPr/>
            <p:nvPr/>
          </p:nvSpPr>
          <p:spPr>
            <a:xfrm>
              <a:off x="9723476" y="2874533"/>
              <a:ext cx="421622" cy="394568"/>
            </a:xfrm>
            <a:custGeom>
              <a:avLst/>
              <a:gdLst/>
              <a:ahLst/>
              <a:cxnLst>
                <a:cxn ang="0">
                  <a:pos x="wd2" y="hd2"/>
                </a:cxn>
                <a:cxn ang="5400000">
                  <a:pos x="wd2" y="hd2"/>
                </a:cxn>
                <a:cxn ang="10800000">
                  <a:pos x="wd2" y="hd2"/>
                </a:cxn>
                <a:cxn ang="16200000">
                  <a:pos x="wd2" y="hd2"/>
                </a:cxn>
              </a:cxnLst>
              <a:rect l="0" t="0" r="r" b="b"/>
              <a:pathLst>
                <a:path w="21600" h="21600" extrusionOk="0">
                  <a:moveTo>
                    <a:pt x="3230" y="3836"/>
                  </a:moveTo>
                  <a:cubicBezTo>
                    <a:pt x="4026" y="3836"/>
                    <a:pt x="4677" y="4508"/>
                    <a:pt x="4677" y="5361"/>
                  </a:cubicBezTo>
                  <a:cubicBezTo>
                    <a:pt x="4677" y="5854"/>
                    <a:pt x="4467" y="6280"/>
                    <a:pt x="4131" y="6550"/>
                  </a:cubicBezTo>
                  <a:cubicBezTo>
                    <a:pt x="3901" y="6774"/>
                    <a:pt x="3565" y="6908"/>
                    <a:pt x="3230" y="6908"/>
                  </a:cubicBezTo>
                  <a:cubicBezTo>
                    <a:pt x="2768" y="6908"/>
                    <a:pt x="2349" y="6662"/>
                    <a:pt x="2097" y="6303"/>
                  </a:cubicBezTo>
                  <a:cubicBezTo>
                    <a:pt x="1908" y="6034"/>
                    <a:pt x="1783" y="5697"/>
                    <a:pt x="1783" y="5338"/>
                  </a:cubicBezTo>
                  <a:cubicBezTo>
                    <a:pt x="1783" y="4486"/>
                    <a:pt x="2433" y="3836"/>
                    <a:pt x="3230" y="3836"/>
                  </a:cubicBezTo>
                  <a:close/>
                  <a:moveTo>
                    <a:pt x="7004" y="3836"/>
                  </a:moveTo>
                  <a:cubicBezTo>
                    <a:pt x="7801" y="3836"/>
                    <a:pt x="8451" y="4508"/>
                    <a:pt x="8451" y="5361"/>
                  </a:cubicBezTo>
                  <a:cubicBezTo>
                    <a:pt x="8451" y="6213"/>
                    <a:pt x="7801" y="6908"/>
                    <a:pt x="7004" y="6908"/>
                  </a:cubicBezTo>
                  <a:cubicBezTo>
                    <a:pt x="6207" y="6908"/>
                    <a:pt x="5557" y="6213"/>
                    <a:pt x="5557" y="5361"/>
                  </a:cubicBezTo>
                  <a:cubicBezTo>
                    <a:pt x="5557" y="4508"/>
                    <a:pt x="6228" y="3836"/>
                    <a:pt x="7004" y="3836"/>
                  </a:cubicBezTo>
                  <a:close/>
                  <a:moveTo>
                    <a:pt x="5075" y="0"/>
                  </a:moveTo>
                  <a:cubicBezTo>
                    <a:pt x="5872" y="0"/>
                    <a:pt x="6522" y="695"/>
                    <a:pt x="6522" y="1548"/>
                  </a:cubicBezTo>
                  <a:cubicBezTo>
                    <a:pt x="6522" y="2400"/>
                    <a:pt x="5872" y="3073"/>
                    <a:pt x="5075" y="3073"/>
                  </a:cubicBezTo>
                  <a:cubicBezTo>
                    <a:pt x="4278" y="3073"/>
                    <a:pt x="3628" y="2378"/>
                    <a:pt x="3628" y="1525"/>
                  </a:cubicBezTo>
                  <a:cubicBezTo>
                    <a:pt x="3628" y="673"/>
                    <a:pt x="4278" y="0"/>
                    <a:pt x="5075" y="0"/>
                  </a:cubicBezTo>
                  <a:close/>
                  <a:moveTo>
                    <a:pt x="8934" y="0"/>
                  </a:moveTo>
                  <a:cubicBezTo>
                    <a:pt x="9730" y="0"/>
                    <a:pt x="10381" y="695"/>
                    <a:pt x="10381" y="1548"/>
                  </a:cubicBezTo>
                  <a:cubicBezTo>
                    <a:pt x="10381" y="2400"/>
                    <a:pt x="9730" y="3073"/>
                    <a:pt x="8934" y="3073"/>
                  </a:cubicBezTo>
                  <a:cubicBezTo>
                    <a:pt x="8137" y="3073"/>
                    <a:pt x="7487" y="2378"/>
                    <a:pt x="7487" y="1525"/>
                  </a:cubicBezTo>
                  <a:cubicBezTo>
                    <a:pt x="7487" y="673"/>
                    <a:pt x="8158" y="0"/>
                    <a:pt x="8934" y="0"/>
                  </a:cubicBezTo>
                  <a:close/>
                  <a:moveTo>
                    <a:pt x="12603" y="0"/>
                  </a:moveTo>
                  <a:cubicBezTo>
                    <a:pt x="13400" y="0"/>
                    <a:pt x="14050" y="695"/>
                    <a:pt x="14050" y="1548"/>
                  </a:cubicBezTo>
                  <a:cubicBezTo>
                    <a:pt x="14050" y="2400"/>
                    <a:pt x="13400" y="3073"/>
                    <a:pt x="12603" y="3073"/>
                  </a:cubicBezTo>
                  <a:cubicBezTo>
                    <a:pt x="11807" y="3073"/>
                    <a:pt x="11177" y="2400"/>
                    <a:pt x="11177" y="1548"/>
                  </a:cubicBezTo>
                  <a:cubicBezTo>
                    <a:pt x="11177" y="695"/>
                    <a:pt x="11807" y="0"/>
                    <a:pt x="12603" y="0"/>
                  </a:cubicBezTo>
                  <a:close/>
                  <a:moveTo>
                    <a:pt x="16273" y="0"/>
                  </a:moveTo>
                  <a:cubicBezTo>
                    <a:pt x="17070" y="0"/>
                    <a:pt x="17720" y="695"/>
                    <a:pt x="17720" y="1548"/>
                  </a:cubicBezTo>
                  <a:cubicBezTo>
                    <a:pt x="17720" y="2400"/>
                    <a:pt x="17070" y="3073"/>
                    <a:pt x="16273" y="3073"/>
                  </a:cubicBezTo>
                  <a:cubicBezTo>
                    <a:pt x="15477" y="3073"/>
                    <a:pt x="14847" y="2378"/>
                    <a:pt x="14847" y="1548"/>
                  </a:cubicBezTo>
                  <a:cubicBezTo>
                    <a:pt x="14847" y="718"/>
                    <a:pt x="15477" y="0"/>
                    <a:pt x="16273" y="0"/>
                  </a:cubicBezTo>
                  <a:close/>
                  <a:moveTo>
                    <a:pt x="14491" y="3836"/>
                  </a:moveTo>
                  <a:cubicBezTo>
                    <a:pt x="15288" y="3836"/>
                    <a:pt x="15938" y="4508"/>
                    <a:pt x="15938" y="5361"/>
                  </a:cubicBezTo>
                  <a:cubicBezTo>
                    <a:pt x="15938" y="6213"/>
                    <a:pt x="15288" y="6908"/>
                    <a:pt x="14491" y="6908"/>
                  </a:cubicBezTo>
                  <a:cubicBezTo>
                    <a:pt x="13694" y="6908"/>
                    <a:pt x="13065" y="6213"/>
                    <a:pt x="13065" y="5361"/>
                  </a:cubicBezTo>
                  <a:cubicBezTo>
                    <a:pt x="13065" y="4508"/>
                    <a:pt x="13694" y="3836"/>
                    <a:pt x="14491" y="3836"/>
                  </a:cubicBezTo>
                  <a:close/>
                  <a:moveTo>
                    <a:pt x="10590" y="3836"/>
                  </a:moveTo>
                  <a:cubicBezTo>
                    <a:pt x="11387" y="3836"/>
                    <a:pt x="12037" y="4508"/>
                    <a:pt x="12037" y="5361"/>
                  </a:cubicBezTo>
                  <a:cubicBezTo>
                    <a:pt x="12037" y="6213"/>
                    <a:pt x="11387" y="6908"/>
                    <a:pt x="10590" y="6908"/>
                  </a:cubicBezTo>
                  <a:cubicBezTo>
                    <a:pt x="9793" y="6908"/>
                    <a:pt x="9143" y="6213"/>
                    <a:pt x="9143" y="5361"/>
                  </a:cubicBezTo>
                  <a:cubicBezTo>
                    <a:pt x="9143" y="4508"/>
                    <a:pt x="9793" y="3836"/>
                    <a:pt x="10590" y="3836"/>
                  </a:cubicBezTo>
                  <a:close/>
                  <a:moveTo>
                    <a:pt x="18266" y="3836"/>
                  </a:moveTo>
                  <a:cubicBezTo>
                    <a:pt x="19063" y="3836"/>
                    <a:pt x="19713" y="4508"/>
                    <a:pt x="19713" y="5361"/>
                  </a:cubicBezTo>
                  <a:cubicBezTo>
                    <a:pt x="19713" y="6213"/>
                    <a:pt x="19063" y="6908"/>
                    <a:pt x="18266" y="6908"/>
                  </a:cubicBezTo>
                  <a:cubicBezTo>
                    <a:pt x="17469" y="6908"/>
                    <a:pt x="16819" y="6213"/>
                    <a:pt x="16819" y="5361"/>
                  </a:cubicBezTo>
                  <a:cubicBezTo>
                    <a:pt x="16819" y="4508"/>
                    <a:pt x="17469" y="3836"/>
                    <a:pt x="18266" y="3836"/>
                  </a:cubicBezTo>
                  <a:close/>
                  <a:moveTo>
                    <a:pt x="4823" y="7200"/>
                  </a:moveTo>
                  <a:cubicBezTo>
                    <a:pt x="5830" y="7200"/>
                    <a:pt x="6438" y="8052"/>
                    <a:pt x="6522" y="9151"/>
                  </a:cubicBezTo>
                  <a:lnTo>
                    <a:pt x="6522" y="14131"/>
                  </a:lnTo>
                  <a:cubicBezTo>
                    <a:pt x="6522" y="15028"/>
                    <a:pt x="5410" y="15028"/>
                    <a:pt x="5410" y="14131"/>
                  </a:cubicBezTo>
                  <a:lnTo>
                    <a:pt x="5410" y="9443"/>
                  </a:lnTo>
                  <a:cubicBezTo>
                    <a:pt x="5410" y="9353"/>
                    <a:pt x="5348" y="9264"/>
                    <a:pt x="5222" y="9264"/>
                  </a:cubicBezTo>
                  <a:cubicBezTo>
                    <a:pt x="5138" y="9264"/>
                    <a:pt x="5054" y="9331"/>
                    <a:pt x="5054" y="9443"/>
                  </a:cubicBezTo>
                  <a:lnTo>
                    <a:pt x="5054" y="20748"/>
                  </a:lnTo>
                  <a:cubicBezTo>
                    <a:pt x="5054" y="21219"/>
                    <a:pt x="4697" y="21600"/>
                    <a:pt x="4257" y="21600"/>
                  </a:cubicBezTo>
                  <a:cubicBezTo>
                    <a:pt x="3817" y="21600"/>
                    <a:pt x="3460" y="21219"/>
                    <a:pt x="3460" y="20748"/>
                  </a:cubicBezTo>
                  <a:lnTo>
                    <a:pt x="3460" y="15118"/>
                  </a:lnTo>
                  <a:cubicBezTo>
                    <a:pt x="3460" y="15028"/>
                    <a:pt x="3397" y="14938"/>
                    <a:pt x="3271" y="14938"/>
                  </a:cubicBezTo>
                  <a:lnTo>
                    <a:pt x="3230" y="14938"/>
                  </a:lnTo>
                  <a:cubicBezTo>
                    <a:pt x="3146" y="14938"/>
                    <a:pt x="3062" y="15006"/>
                    <a:pt x="3062" y="15118"/>
                  </a:cubicBezTo>
                  <a:lnTo>
                    <a:pt x="3062" y="20748"/>
                  </a:lnTo>
                  <a:cubicBezTo>
                    <a:pt x="3062" y="21219"/>
                    <a:pt x="2726" y="21600"/>
                    <a:pt x="2265" y="21600"/>
                  </a:cubicBezTo>
                  <a:cubicBezTo>
                    <a:pt x="1824" y="21600"/>
                    <a:pt x="1468" y="21219"/>
                    <a:pt x="1468" y="20748"/>
                  </a:cubicBezTo>
                  <a:lnTo>
                    <a:pt x="1468" y="9443"/>
                  </a:lnTo>
                  <a:cubicBezTo>
                    <a:pt x="1468" y="9331"/>
                    <a:pt x="1384" y="9264"/>
                    <a:pt x="1279" y="9264"/>
                  </a:cubicBezTo>
                  <a:cubicBezTo>
                    <a:pt x="1195" y="9264"/>
                    <a:pt x="1111" y="9331"/>
                    <a:pt x="1111" y="9443"/>
                  </a:cubicBezTo>
                  <a:lnTo>
                    <a:pt x="1111" y="14108"/>
                  </a:lnTo>
                  <a:cubicBezTo>
                    <a:pt x="1111" y="15006"/>
                    <a:pt x="0" y="15006"/>
                    <a:pt x="0" y="14108"/>
                  </a:cubicBezTo>
                  <a:lnTo>
                    <a:pt x="0" y="9151"/>
                  </a:lnTo>
                  <a:cubicBezTo>
                    <a:pt x="0" y="8052"/>
                    <a:pt x="608" y="7200"/>
                    <a:pt x="1594" y="7200"/>
                  </a:cubicBezTo>
                  <a:lnTo>
                    <a:pt x="4823" y="7200"/>
                  </a:lnTo>
                  <a:close/>
                  <a:moveTo>
                    <a:pt x="12205" y="7200"/>
                  </a:moveTo>
                  <a:cubicBezTo>
                    <a:pt x="13212" y="7200"/>
                    <a:pt x="13841" y="8052"/>
                    <a:pt x="13904" y="9151"/>
                  </a:cubicBezTo>
                  <a:lnTo>
                    <a:pt x="13904" y="14131"/>
                  </a:lnTo>
                  <a:cubicBezTo>
                    <a:pt x="13904" y="15028"/>
                    <a:pt x="12792" y="15028"/>
                    <a:pt x="12792" y="14131"/>
                  </a:cubicBezTo>
                  <a:lnTo>
                    <a:pt x="12792" y="9443"/>
                  </a:lnTo>
                  <a:cubicBezTo>
                    <a:pt x="12792" y="9353"/>
                    <a:pt x="12729" y="9264"/>
                    <a:pt x="12603" y="9264"/>
                  </a:cubicBezTo>
                  <a:cubicBezTo>
                    <a:pt x="12520" y="9264"/>
                    <a:pt x="12436" y="9331"/>
                    <a:pt x="12436" y="9443"/>
                  </a:cubicBezTo>
                  <a:lnTo>
                    <a:pt x="12436" y="20748"/>
                  </a:lnTo>
                  <a:cubicBezTo>
                    <a:pt x="12436" y="21219"/>
                    <a:pt x="12079" y="21600"/>
                    <a:pt x="11639" y="21600"/>
                  </a:cubicBezTo>
                  <a:cubicBezTo>
                    <a:pt x="11198" y="21600"/>
                    <a:pt x="10842" y="21219"/>
                    <a:pt x="10842" y="20748"/>
                  </a:cubicBezTo>
                  <a:lnTo>
                    <a:pt x="10842" y="15118"/>
                  </a:lnTo>
                  <a:cubicBezTo>
                    <a:pt x="10842" y="15028"/>
                    <a:pt x="10779" y="14938"/>
                    <a:pt x="10653" y="14938"/>
                  </a:cubicBezTo>
                  <a:lnTo>
                    <a:pt x="10611" y="14938"/>
                  </a:lnTo>
                  <a:cubicBezTo>
                    <a:pt x="10527" y="14938"/>
                    <a:pt x="10443" y="15006"/>
                    <a:pt x="10443" y="15118"/>
                  </a:cubicBezTo>
                  <a:lnTo>
                    <a:pt x="10443" y="20748"/>
                  </a:lnTo>
                  <a:cubicBezTo>
                    <a:pt x="10443" y="21219"/>
                    <a:pt x="10087" y="21600"/>
                    <a:pt x="9647" y="21600"/>
                  </a:cubicBezTo>
                  <a:cubicBezTo>
                    <a:pt x="9206" y="21600"/>
                    <a:pt x="8850" y="21219"/>
                    <a:pt x="8850" y="20748"/>
                  </a:cubicBezTo>
                  <a:lnTo>
                    <a:pt x="8850" y="9443"/>
                  </a:lnTo>
                  <a:cubicBezTo>
                    <a:pt x="8850" y="9331"/>
                    <a:pt x="8766" y="9264"/>
                    <a:pt x="8661" y="9264"/>
                  </a:cubicBezTo>
                  <a:cubicBezTo>
                    <a:pt x="8577" y="9264"/>
                    <a:pt x="8493" y="9331"/>
                    <a:pt x="8493" y="9443"/>
                  </a:cubicBezTo>
                  <a:lnTo>
                    <a:pt x="8493" y="14108"/>
                  </a:lnTo>
                  <a:cubicBezTo>
                    <a:pt x="8493" y="15006"/>
                    <a:pt x="7382" y="15006"/>
                    <a:pt x="7382" y="14108"/>
                  </a:cubicBezTo>
                  <a:lnTo>
                    <a:pt x="7382" y="9151"/>
                  </a:lnTo>
                  <a:cubicBezTo>
                    <a:pt x="7382" y="8052"/>
                    <a:pt x="7990" y="7200"/>
                    <a:pt x="8976" y="7200"/>
                  </a:cubicBezTo>
                  <a:lnTo>
                    <a:pt x="12205" y="7200"/>
                  </a:lnTo>
                  <a:close/>
                  <a:moveTo>
                    <a:pt x="19901" y="7200"/>
                  </a:moveTo>
                  <a:cubicBezTo>
                    <a:pt x="20929" y="7200"/>
                    <a:pt x="21516" y="8052"/>
                    <a:pt x="21600" y="9151"/>
                  </a:cubicBezTo>
                  <a:lnTo>
                    <a:pt x="21600" y="14131"/>
                  </a:lnTo>
                  <a:cubicBezTo>
                    <a:pt x="21600" y="15028"/>
                    <a:pt x="20489" y="15028"/>
                    <a:pt x="20489" y="14131"/>
                  </a:cubicBezTo>
                  <a:lnTo>
                    <a:pt x="20489" y="9443"/>
                  </a:lnTo>
                  <a:cubicBezTo>
                    <a:pt x="20489" y="9353"/>
                    <a:pt x="20426" y="9264"/>
                    <a:pt x="20300" y="9264"/>
                  </a:cubicBezTo>
                  <a:cubicBezTo>
                    <a:pt x="20216" y="9264"/>
                    <a:pt x="20132" y="9331"/>
                    <a:pt x="20132" y="9443"/>
                  </a:cubicBezTo>
                  <a:lnTo>
                    <a:pt x="20132" y="20748"/>
                  </a:lnTo>
                  <a:cubicBezTo>
                    <a:pt x="20132" y="21219"/>
                    <a:pt x="19776" y="21600"/>
                    <a:pt x="19335" y="21600"/>
                  </a:cubicBezTo>
                  <a:cubicBezTo>
                    <a:pt x="18895" y="21600"/>
                    <a:pt x="18538" y="21219"/>
                    <a:pt x="18538" y="20748"/>
                  </a:cubicBezTo>
                  <a:lnTo>
                    <a:pt x="18538" y="15118"/>
                  </a:lnTo>
                  <a:cubicBezTo>
                    <a:pt x="18538" y="15028"/>
                    <a:pt x="18475" y="14938"/>
                    <a:pt x="18350" y="14938"/>
                  </a:cubicBezTo>
                  <a:lnTo>
                    <a:pt x="18308" y="14938"/>
                  </a:lnTo>
                  <a:cubicBezTo>
                    <a:pt x="18224" y="14938"/>
                    <a:pt x="18140" y="15006"/>
                    <a:pt x="18140" y="15118"/>
                  </a:cubicBezTo>
                  <a:lnTo>
                    <a:pt x="18140" y="20748"/>
                  </a:lnTo>
                  <a:cubicBezTo>
                    <a:pt x="18140" y="21219"/>
                    <a:pt x="17804" y="21600"/>
                    <a:pt x="17343" y="21600"/>
                  </a:cubicBezTo>
                  <a:cubicBezTo>
                    <a:pt x="16903" y="21600"/>
                    <a:pt x="16546" y="21219"/>
                    <a:pt x="16546" y="20748"/>
                  </a:cubicBezTo>
                  <a:lnTo>
                    <a:pt x="16546" y="9443"/>
                  </a:lnTo>
                  <a:cubicBezTo>
                    <a:pt x="16546" y="9331"/>
                    <a:pt x="16462" y="9264"/>
                    <a:pt x="16357" y="9264"/>
                  </a:cubicBezTo>
                  <a:cubicBezTo>
                    <a:pt x="16273" y="9264"/>
                    <a:pt x="16190" y="9331"/>
                    <a:pt x="16190" y="9443"/>
                  </a:cubicBezTo>
                  <a:lnTo>
                    <a:pt x="16190" y="14108"/>
                  </a:lnTo>
                  <a:cubicBezTo>
                    <a:pt x="16190" y="15006"/>
                    <a:pt x="15078" y="15006"/>
                    <a:pt x="15078" y="14108"/>
                  </a:cubicBezTo>
                  <a:lnTo>
                    <a:pt x="15078" y="9151"/>
                  </a:lnTo>
                  <a:cubicBezTo>
                    <a:pt x="15078" y="8052"/>
                    <a:pt x="15686" y="7200"/>
                    <a:pt x="16672" y="7200"/>
                  </a:cubicBezTo>
                  <a:lnTo>
                    <a:pt x="19901" y="7200"/>
                  </a:lnTo>
                  <a:close/>
                </a:path>
              </a:pathLst>
            </a:custGeom>
            <a:solidFill>
              <a:srgbClr val="89CC40"/>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33" name="Shape 876">
              <a:extLst>
                <a:ext uri="{FF2B5EF4-FFF2-40B4-BE49-F238E27FC236}">
                  <a16:creationId xmlns:a16="http://schemas.microsoft.com/office/drawing/2014/main" id="{6357C8C6-7EA6-41D1-1D14-FC137385FC63}"/>
                </a:ext>
              </a:extLst>
            </p:cNvPr>
            <p:cNvSpPr/>
            <p:nvPr/>
          </p:nvSpPr>
          <p:spPr>
            <a:xfrm>
              <a:off x="8515301" y="1583836"/>
              <a:ext cx="381945" cy="392766"/>
            </a:xfrm>
            <a:custGeom>
              <a:avLst/>
              <a:gdLst/>
              <a:ahLst/>
              <a:cxnLst>
                <a:cxn ang="0">
                  <a:pos x="wd2" y="hd2"/>
                </a:cxn>
                <a:cxn ang="5400000">
                  <a:pos x="wd2" y="hd2"/>
                </a:cxn>
                <a:cxn ang="10800000">
                  <a:pos x="wd2" y="hd2"/>
                </a:cxn>
                <a:cxn ang="16200000">
                  <a:pos x="wd2" y="hd2"/>
                </a:cxn>
              </a:cxnLst>
              <a:rect l="0" t="0" r="r" b="b"/>
              <a:pathLst>
                <a:path w="21600" h="21600" extrusionOk="0">
                  <a:moveTo>
                    <a:pt x="6822" y="0"/>
                  </a:moveTo>
                  <a:lnTo>
                    <a:pt x="21600" y="0"/>
                  </a:lnTo>
                  <a:lnTo>
                    <a:pt x="21600" y="1123"/>
                  </a:lnTo>
                  <a:lnTo>
                    <a:pt x="20629" y="1123"/>
                  </a:lnTo>
                  <a:lnTo>
                    <a:pt x="20629" y="11249"/>
                  </a:lnTo>
                  <a:lnTo>
                    <a:pt x="8002" y="11249"/>
                  </a:lnTo>
                  <a:lnTo>
                    <a:pt x="8002" y="7522"/>
                  </a:lnTo>
                  <a:lnTo>
                    <a:pt x="7192" y="6714"/>
                  </a:lnTo>
                  <a:cubicBezTo>
                    <a:pt x="7169" y="6691"/>
                    <a:pt x="7100" y="6669"/>
                    <a:pt x="7054" y="6669"/>
                  </a:cubicBezTo>
                  <a:cubicBezTo>
                    <a:pt x="6938" y="6669"/>
                    <a:pt x="6845" y="6758"/>
                    <a:pt x="6845" y="6871"/>
                  </a:cubicBezTo>
                  <a:lnTo>
                    <a:pt x="6845" y="19063"/>
                  </a:lnTo>
                  <a:cubicBezTo>
                    <a:pt x="6845" y="19624"/>
                    <a:pt x="6383" y="20051"/>
                    <a:pt x="5828" y="20051"/>
                  </a:cubicBezTo>
                  <a:cubicBezTo>
                    <a:pt x="5250" y="20051"/>
                    <a:pt x="4810" y="19624"/>
                    <a:pt x="4810" y="19063"/>
                  </a:cubicBezTo>
                  <a:lnTo>
                    <a:pt x="4810" y="12192"/>
                  </a:lnTo>
                  <a:cubicBezTo>
                    <a:pt x="4810" y="12080"/>
                    <a:pt x="4718" y="11990"/>
                    <a:pt x="4602" y="11990"/>
                  </a:cubicBezTo>
                  <a:cubicBezTo>
                    <a:pt x="4487" y="11990"/>
                    <a:pt x="4417" y="12080"/>
                    <a:pt x="4417" y="12192"/>
                  </a:cubicBezTo>
                  <a:lnTo>
                    <a:pt x="4417" y="19085"/>
                  </a:lnTo>
                  <a:cubicBezTo>
                    <a:pt x="4417" y="19647"/>
                    <a:pt x="3955" y="20073"/>
                    <a:pt x="3400" y="20073"/>
                  </a:cubicBezTo>
                  <a:cubicBezTo>
                    <a:pt x="2821" y="20073"/>
                    <a:pt x="2382" y="19647"/>
                    <a:pt x="2382" y="19085"/>
                  </a:cubicBezTo>
                  <a:lnTo>
                    <a:pt x="2382" y="7073"/>
                  </a:lnTo>
                  <a:cubicBezTo>
                    <a:pt x="2382" y="6960"/>
                    <a:pt x="2290" y="6871"/>
                    <a:pt x="2174" y="6871"/>
                  </a:cubicBezTo>
                  <a:cubicBezTo>
                    <a:pt x="2058" y="6871"/>
                    <a:pt x="1966" y="6960"/>
                    <a:pt x="1966" y="7073"/>
                  </a:cubicBezTo>
                  <a:lnTo>
                    <a:pt x="1966" y="11474"/>
                  </a:lnTo>
                  <a:cubicBezTo>
                    <a:pt x="1966" y="11855"/>
                    <a:pt x="1642" y="12170"/>
                    <a:pt x="1272" y="12170"/>
                  </a:cubicBezTo>
                  <a:cubicBezTo>
                    <a:pt x="879" y="12170"/>
                    <a:pt x="555" y="11878"/>
                    <a:pt x="555" y="11474"/>
                  </a:cubicBezTo>
                  <a:lnTo>
                    <a:pt x="555" y="6646"/>
                  </a:lnTo>
                  <a:cubicBezTo>
                    <a:pt x="555" y="5591"/>
                    <a:pt x="1457" y="4693"/>
                    <a:pt x="2567" y="4693"/>
                  </a:cubicBezTo>
                  <a:lnTo>
                    <a:pt x="6244" y="4693"/>
                  </a:lnTo>
                  <a:cubicBezTo>
                    <a:pt x="6753" y="4693"/>
                    <a:pt x="7285" y="4895"/>
                    <a:pt x="7678" y="5299"/>
                  </a:cubicBezTo>
                  <a:cubicBezTo>
                    <a:pt x="7678" y="5299"/>
                    <a:pt x="7817" y="5434"/>
                    <a:pt x="7979" y="5591"/>
                  </a:cubicBezTo>
                  <a:lnTo>
                    <a:pt x="7979" y="1123"/>
                  </a:lnTo>
                  <a:lnTo>
                    <a:pt x="6822" y="1123"/>
                  </a:lnTo>
                  <a:lnTo>
                    <a:pt x="6822" y="0"/>
                  </a:lnTo>
                  <a:close/>
                  <a:moveTo>
                    <a:pt x="20004" y="10665"/>
                  </a:moveTo>
                  <a:lnTo>
                    <a:pt x="20004" y="1437"/>
                  </a:lnTo>
                  <a:lnTo>
                    <a:pt x="8557" y="1437"/>
                  </a:lnTo>
                  <a:lnTo>
                    <a:pt x="8557" y="6152"/>
                  </a:lnTo>
                  <a:cubicBezTo>
                    <a:pt x="8649" y="6242"/>
                    <a:pt x="8696" y="6309"/>
                    <a:pt x="8811" y="6399"/>
                  </a:cubicBezTo>
                  <a:cubicBezTo>
                    <a:pt x="9112" y="6691"/>
                    <a:pt x="9366" y="6938"/>
                    <a:pt x="9366" y="6938"/>
                  </a:cubicBezTo>
                  <a:lnTo>
                    <a:pt x="12326" y="6938"/>
                  </a:lnTo>
                  <a:cubicBezTo>
                    <a:pt x="12442" y="6938"/>
                    <a:pt x="12581" y="6983"/>
                    <a:pt x="12696" y="7050"/>
                  </a:cubicBezTo>
                  <a:lnTo>
                    <a:pt x="14523" y="4625"/>
                  </a:lnTo>
                  <a:cubicBezTo>
                    <a:pt x="14570" y="4536"/>
                    <a:pt x="14685" y="4536"/>
                    <a:pt x="14755" y="4580"/>
                  </a:cubicBezTo>
                  <a:cubicBezTo>
                    <a:pt x="14847" y="4625"/>
                    <a:pt x="14847" y="4693"/>
                    <a:pt x="14801" y="4783"/>
                  </a:cubicBezTo>
                  <a:lnTo>
                    <a:pt x="12928" y="7275"/>
                  </a:lnTo>
                  <a:cubicBezTo>
                    <a:pt x="12974" y="7387"/>
                    <a:pt x="13020" y="7499"/>
                    <a:pt x="13020" y="7612"/>
                  </a:cubicBezTo>
                  <a:cubicBezTo>
                    <a:pt x="13020" y="7993"/>
                    <a:pt x="12719" y="8308"/>
                    <a:pt x="12326" y="8308"/>
                  </a:cubicBezTo>
                  <a:lnTo>
                    <a:pt x="9089" y="8308"/>
                  </a:lnTo>
                  <a:cubicBezTo>
                    <a:pt x="8973" y="8308"/>
                    <a:pt x="8904" y="8308"/>
                    <a:pt x="8811" y="8263"/>
                  </a:cubicBezTo>
                  <a:cubicBezTo>
                    <a:pt x="8719" y="8218"/>
                    <a:pt x="8626" y="8173"/>
                    <a:pt x="8580" y="8128"/>
                  </a:cubicBezTo>
                  <a:lnTo>
                    <a:pt x="8557" y="8106"/>
                  </a:lnTo>
                  <a:lnTo>
                    <a:pt x="8557" y="10665"/>
                  </a:lnTo>
                  <a:lnTo>
                    <a:pt x="20004" y="10665"/>
                  </a:lnTo>
                  <a:close/>
                  <a:moveTo>
                    <a:pt x="4579" y="1168"/>
                  </a:moveTo>
                  <a:cubicBezTo>
                    <a:pt x="5481" y="1168"/>
                    <a:pt x="6221" y="1864"/>
                    <a:pt x="6221" y="2739"/>
                  </a:cubicBezTo>
                  <a:cubicBezTo>
                    <a:pt x="6221" y="3637"/>
                    <a:pt x="5481" y="4333"/>
                    <a:pt x="4579" y="4333"/>
                  </a:cubicBezTo>
                  <a:cubicBezTo>
                    <a:pt x="3677" y="4333"/>
                    <a:pt x="2960" y="3637"/>
                    <a:pt x="2960" y="2739"/>
                  </a:cubicBezTo>
                  <a:cubicBezTo>
                    <a:pt x="2960" y="1864"/>
                    <a:pt x="3677" y="1168"/>
                    <a:pt x="4579" y="1168"/>
                  </a:cubicBezTo>
                  <a:close/>
                  <a:moveTo>
                    <a:pt x="0" y="20432"/>
                  </a:moveTo>
                  <a:lnTo>
                    <a:pt x="21531" y="20432"/>
                  </a:lnTo>
                  <a:lnTo>
                    <a:pt x="21531" y="21600"/>
                  </a:lnTo>
                  <a:lnTo>
                    <a:pt x="0" y="21600"/>
                  </a:lnTo>
                  <a:lnTo>
                    <a:pt x="0" y="20432"/>
                  </a:lnTo>
                  <a:close/>
                </a:path>
              </a:pathLst>
            </a:custGeom>
            <a:solidFill>
              <a:srgbClr val="89CC40"/>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35" name="Shape 882">
              <a:extLst>
                <a:ext uri="{FF2B5EF4-FFF2-40B4-BE49-F238E27FC236}">
                  <a16:creationId xmlns:a16="http://schemas.microsoft.com/office/drawing/2014/main" id="{B4371F20-93DB-C97B-FF92-BD9C96CA9E85}"/>
                </a:ext>
              </a:extLst>
            </p:cNvPr>
            <p:cNvSpPr/>
            <p:nvPr/>
          </p:nvSpPr>
          <p:spPr>
            <a:xfrm>
              <a:off x="6796026" y="5172248"/>
              <a:ext cx="503243" cy="434448"/>
            </a:xfrm>
            <a:custGeom>
              <a:avLst/>
              <a:gdLst/>
              <a:ahLst/>
              <a:cxnLst>
                <a:cxn ang="0">
                  <a:pos x="wd2" y="hd2"/>
                </a:cxn>
                <a:cxn ang="5400000">
                  <a:pos x="wd2" y="hd2"/>
                </a:cxn>
                <a:cxn ang="10800000">
                  <a:pos x="wd2" y="hd2"/>
                </a:cxn>
                <a:cxn ang="16200000">
                  <a:pos x="wd2" y="hd2"/>
                </a:cxn>
              </a:cxnLst>
              <a:rect l="0" t="0" r="r" b="b"/>
              <a:pathLst>
                <a:path w="21543" h="20999" extrusionOk="0">
                  <a:moveTo>
                    <a:pt x="10213" y="7833"/>
                  </a:moveTo>
                  <a:cubicBezTo>
                    <a:pt x="8444" y="6606"/>
                    <a:pt x="7866" y="4052"/>
                    <a:pt x="8899" y="2072"/>
                  </a:cubicBezTo>
                  <a:cubicBezTo>
                    <a:pt x="9915" y="72"/>
                    <a:pt x="12245" y="-601"/>
                    <a:pt x="14032" y="587"/>
                  </a:cubicBezTo>
                  <a:cubicBezTo>
                    <a:pt x="15784" y="1755"/>
                    <a:pt x="16380" y="4349"/>
                    <a:pt x="15328" y="6348"/>
                  </a:cubicBezTo>
                  <a:cubicBezTo>
                    <a:pt x="14295" y="8348"/>
                    <a:pt x="12000" y="9021"/>
                    <a:pt x="10213" y="7833"/>
                  </a:cubicBezTo>
                  <a:close/>
                  <a:moveTo>
                    <a:pt x="21477" y="19118"/>
                  </a:moveTo>
                  <a:cubicBezTo>
                    <a:pt x="21600" y="19395"/>
                    <a:pt x="21547" y="19732"/>
                    <a:pt x="21337" y="19870"/>
                  </a:cubicBezTo>
                  <a:lnTo>
                    <a:pt x="21197" y="19930"/>
                  </a:lnTo>
                  <a:cubicBezTo>
                    <a:pt x="20987" y="20088"/>
                    <a:pt x="20707" y="20009"/>
                    <a:pt x="20566" y="19752"/>
                  </a:cubicBezTo>
                  <a:lnTo>
                    <a:pt x="19253" y="17178"/>
                  </a:lnTo>
                  <a:cubicBezTo>
                    <a:pt x="19218" y="17218"/>
                    <a:pt x="19165" y="17257"/>
                    <a:pt x="19130" y="17277"/>
                  </a:cubicBezTo>
                  <a:lnTo>
                    <a:pt x="14610" y="20662"/>
                  </a:lnTo>
                  <a:cubicBezTo>
                    <a:pt x="14330" y="20900"/>
                    <a:pt x="13980" y="20999"/>
                    <a:pt x="13647" y="20999"/>
                  </a:cubicBezTo>
                  <a:cubicBezTo>
                    <a:pt x="13104" y="20999"/>
                    <a:pt x="12578" y="20742"/>
                    <a:pt x="12245" y="20227"/>
                  </a:cubicBezTo>
                  <a:lnTo>
                    <a:pt x="7375" y="11912"/>
                  </a:lnTo>
                  <a:cubicBezTo>
                    <a:pt x="7288" y="11753"/>
                    <a:pt x="7077" y="11674"/>
                    <a:pt x="6937" y="11793"/>
                  </a:cubicBezTo>
                  <a:cubicBezTo>
                    <a:pt x="6797" y="11912"/>
                    <a:pt x="6745" y="12129"/>
                    <a:pt x="6850" y="12288"/>
                  </a:cubicBezTo>
                  <a:lnTo>
                    <a:pt x="10091" y="17871"/>
                  </a:lnTo>
                  <a:lnTo>
                    <a:pt x="9898" y="20959"/>
                  </a:lnTo>
                  <a:lnTo>
                    <a:pt x="0" y="20959"/>
                  </a:lnTo>
                  <a:cubicBezTo>
                    <a:pt x="403" y="16346"/>
                    <a:pt x="2295" y="8526"/>
                    <a:pt x="6009" y="7219"/>
                  </a:cubicBezTo>
                  <a:cubicBezTo>
                    <a:pt x="7603" y="6724"/>
                    <a:pt x="9232" y="7754"/>
                    <a:pt x="9740" y="8803"/>
                  </a:cubicBezTo>
                  <a:lnTo>
                    <a:pt x="14102" y="16228"/>
                  </a:lnTo>
                  <a:lnTo>
                    <a:pt x="17150" y="13951"/>
                  </a:lnTo>
                  <a:cubicBezTo>
                    <a:pt x="17255" y="13872"/>
                    <a:pt x="17378" y="13812"/>
                    <a:pt x="17501" y="13773"/>
                  </a:cubicBezTo>
                  <a:lnTo>
                    <a:pt x="16677" y="12209"/>
                  </a:lnTo>
                  <a:cubicBezTo>
                    <a:pt x="16537" y="11971"/>
                    <a:pt x="16607" y="11654"/>
                    <a:pt x="16835" y="11496"/>
                  </a:cubicBezTo>
                  <a:lnTo>
                    <a:pt x="16975" y="11436"/>
                  </a:lnTo>
                  <a:cubicBezTo>
                    <a:pt x="17203" y="11278"/>
                    <a:pt x="17483" y="11337"/>
                    <a:pt x="17606" y="11615"/>
                  </a:cubicBezTo>
                  <a:lnTo>
                    <a:pt x="18727" y="13773"/>
                  </a:lnTo>
                  <a:cubicBezTo>
                    <a:pt x="19077" y="13891"/>
                    <a:pt x="19375" y="14169"/>
                    <a:pt x="19585" y="14525"/>
                  </a:cubicBezTo>
                  <a:cubicBezTo>
                    <a:pt x="19848" y="14980"/>
                    <a:pt x="19918" y="15495"/>
                    <a:pt x="19848" y="15970"/>
                  </a:cubicBezTo>
                  <a:lnTo>
                    <a:pt x="21477" y="19118"/>
                  </a:lnTo>
                  <a:close/>
                </a:path>
              </a:pathLst>
            </a:custGeom>
            <a:solidFill>
              <a:srgbClr val="89CC40"/>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36" name="Shape 883">
              <a:extLst>
                <a:ext uri="{FF2B5EF4-FFF2-40B4-BE49-F238E27FC236}">
                  <a16:creationId xmlns:a16="http://schemas.microsoft.com/office/drawing/2014/main" id="{52FB62EC-B6B0-715B-0C3C-C488C13709C0}"/>
                </a:ext>
              </a:extLst>
            </p:cNvPr>
            <p:cNvSpPr/>
            <p:nvPr/>
          </p:nvSpPr>
          <p:spPr>
            <a:xfrm>
              <a:off x="8268581" y="2072394"/>
              <a:ext cx="2322964" cy="54185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90133">
                <a:lnSpc>
                  <a:spcPct val="112000"/>
                </a:lnSpc>
                <a:tabLst>
                  <a:tab pos="927100" algn="l"/>
                </a:tabLst>
                <a:defRPr sz="1800">
                  <a:solidFill>
                    <a:srgbClr val="040404"/>
                  </a:solidFill>
                  <a:latin typeface="Roboto Bold"/>
                  <a:ea typeface="Roboto Bold"/>
                  <a:cs typeface="Roboto Bold"/>
                  <a:sym typeface="Roboto Bold"/>
                </a:defRPr>
              </a:lvl1pPr>
            </a:lstStyle>
            <a:p>
              <a:pPr marL="0" marR="0" lvl="0" indent="0" algn="l" defTabSz="590133" rtl="0" eaLnBrk="1" fontAlgn="auto" latinLnBrk="0" hangingPunct="1">
                <a:lnSpc>
                  <a:spcPct val="112000"/>
                </a:lnSpc>
                <a:spcBef>
                  <a:spcPts val="0"/>
                </a:spcBef>
                <a:spcAft>
                  <a:spcPts val="0"/>
                </a:spcAft>
                <a:buClrTx/>
                <a:buSzTx/>
                <a:buFontTx/>
                <a:buNone/>
                <a:tabLst>
                  <a:tab pos="927100" algn="l"/>
                </a:tabLst>
                <a:defRPr/>
              </a:pPr>
              <a:r>
                <a:rPr kumimoji="0" lang="en-US" sz="1500" b="1" i="0" u="none" strike="noStrike" kern="1200" cap="none" spc="0" normalizeH="0" baseline="0" noProof="0" dirty="0">
                  <a:ln>
                    <a:noFill/>
                  </a:ln>
                  <a:solidFill>
                    <a:srgbClr val="ED7D31"/>
                  </a:solidFill>
                  <a:effectLst/>
                  <a:uLnTx/>
                  <a:uFillTx/>
                  <a:latin typeface="Roboto Bold"/>
                  <a:sym typeface="Roboto Bold"/>
                </a:rPr>
                <a:t>B. </a:t>
              </a:r>
              <a:r>
                <a:rPr kumimoji="0" lang="en-US" sz="1500" b="1" i="0" u="none" strike="noStrike" kern="1200" cap="none" spc="0" normalizeH="0" baseline="0" noProof="0" dirty="0">
                  <a:ln>
                    <a:noFill/>
                  </a:ln>
                  <a:solidFill>
                    <a:srgbClr val="0066FF"/>
                  </a:solidFill>
                  <a:effectLst/>
                  <a:uLnTx/>
                  <a:uFillTx/>
                  <a:latin typeface="Roboto Bold"/>
                  <a:sym typeface="Roboto Bold"/>
                </a:rPr>
                <a:t>Integrity of Data and Methods</a:t>
              </a:r>
            </a:p>
          </p:txBody>
        </p:sp>
        <p:sp>
          <p:nvSpPr>
            <p:cNvPr id="37" name="Shape 886">
              <a:extLst>
                <a:ext uri="{FF2B5EF4-FFF2-40B4-BE49-F238E27FC236}">
                  <a16:creationId xmlns:a16="http://schemas.microsoft.com/office/drawing/2014/main" id="{E59D5E8B-2E2F-E952-3617-00E461B495E6}"/>
                </a:ext>
              </a:extLst>
            </p:cNvPr>
            <p:cNvSpPr/>
            <p:nvPr/>
          </p:nvSpPr>
          <p:spPr>
            <a:xfrm>
              <a:off x="8965543" y="3411676"/>
              <a:ext cx="2839678" cy="66535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90133">
                <a:lnSpc>
                  <a:spcPct val="112000"/>
                </a:lnSpc>
                <a:tabLst>
                  <a:tab pos="927100" algn="l"/>
                </a:tabLst>
                <a:defRPr sz="1800">
                  <a:solidFill>
                    <a:srgbClr val="040404"/>
                  </a:solidFill>
                  <a:latin typeface="Roboto Bold"/>
                  <a:ea typeface="Roboto Bold"/>
                  <a:cs typeface="Roboto Bold"/>
                  <a:sym typeface="Roboto Bold"/>
                </a:defRPr>
              </a:lvl1pPr>
            </a:lstStyle>
            <a:p>
              <a:pPr marL="0" marR="0" lvl="0" indent="0" algn="l" defTabSz="590133" rtl="0" eaLnBrk="1" fontAlgn="auto" latinLnBrk="0" hangingPunct="1">
                <a:lnSpc>
                  <a:spcPct val="112000"/>
                </a:lnSpc>
                <a:spcBef>
                  <a:spcPts val="0"/>
                </a:spcBef>
                <a:spcAft>
                  <a:spcPts val="0"/>
                </a:spcAft>
                <a:buClrTx/>
                <a:buSzTx/>
                <a:buFontTx/>
                <a:buNone/>
                <a:tabLst>
                  <a:tab pos="927100" algn="l"/>
                </a:tabLst>
                <a:defRPr/>
              </a:pPr>
              <a:r>
                <a:rPr kumimoji="0" lang="en-US" sz="1500" b="1" i="0" u="none" strike="noStrike" kern="1200" cap="none" spc="0" normalizeH="0" baseline="0" noProof="0" dirty="0">
                  <a:ln>
                    <a:noFill/>
                  </a:ln>
                  <a:solidFill>
                    <a:srgbClr val="ED7D31"/>
                  </a:solidFill>
                  <a:effectLst/>
                  <a:uLnTx/>
                  <a:uFillTx/>
                  <a:latin typeface="Roboto Bold"/>
                  <a:sym typeface="Roboto Bold"/>
                </a:rPr>
                <a:t>C. </a:t>
              </a:r>
              <a:r>
                <a:rPr kumimoji="0" lang="en-US" sz="1500" b="1" i="0" u="none" strike="noStrike" kern="1200" cap="none" spc="0" normalizeH="0" baseline="0" noProof="0" dirty="0">
                  <a:ln>
                    <a:noFill/>
                  </a:ln>
                  <a:solidFill>
                    <a:srgbClr val="0066FF"/>
                  </a:solidFill>
                  <a:effectLst/>
                  <a:uLnTx/>
                  <a:uFillTx/>
                  <a:latin typeface="Roboto Bold"/>
                  <a:sym typeface="Roboto Bold"/>
                </a:rPr>
                <a:t>Responsibilities to Stakeholders</a:t>
              </a:r>
            </a:p>
          </p:txBody>
        </p:sp>
        <p:sp>
          <p:nvSpPr>
            <p:cNvPr id="38" name="Shape 889">
              <a:extLst>
                <a:ext uri="{FF2B5EF4-FFF2-40B4-BE49-F238E27FC236}">
                  <a16:creationId xmlns:a16="http://schemas.microsoft.com/office/drawing/2014/main" id="{6D629E62-BCC8-B8CC-12CF-FB889A077EA6}"/>
                </a:ext>
              </a:extLst>
            </p:cNvPr>
            <p:cNvSpPr/>
            <p:nvPr/>
          </p:nvSpPr>
          <p:spPr>
            <a:xfrm>
              <a:off x="8249054" y="4869367"/>
              <a:ext cx="2454060" cy="152104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90133">
                <a:lnSpc>
                  <a:spcPct val="112000"/>
                </a:lnSpc>
                <a:tabLst>
                  <a:tab pos="927100" algn="l"/>
                </a:tabLst>
                <a:defRPr sz="1800">
                  <a:solidFill>
                    <a:srgbClr val="040404"/>
                  </a:solidFill>
                  <a:latin typeface="Roboto Bold"/>
                  <a:ea typeface="Roboto Bold"/>
                  <a:cs typeface="Roboto Bold"/>
                  <a:sym typeface="Roboto Bold"/>
                </a:defRPr>
              </a:lvl1pPr>
            </a:lstStyle>
            <a:p>
              <a:pPr marL="0" marR="0" lvl="0" indent="0" algn="l" defTabSz="590133" rtl="0" eaLnBrk="1" fontAlgn="auto" latinLnBrk="0" hangingPunct="1">
                <a:lnSpc>
                  <a:spcPct val="112000"/>
                </a:lnSpc>
                <a:spcBef>
                  <a:spcPts val="0"/>
                </a:spcBef>
                <a:spcAft>
                  <a:spcPts val="0"/>
                </a:spcAft>
                <a:buClrTx/>
                <a:buSzTx/>
                <a:buFontTx/>
                <a:buNone/>
                <a:tabLst>
                  <a:tab pos="927100" algn="l"/>
                </a:tabLst>
                <a:defRPr/>
              </a:pPr>
              <a:r>
                <a:rPr kumimoji="0" lang="en-US" sz="1500" b="1" i="0" u="none" strike="noStrike" kern="1200" cap="none" spc="0" normalizeH="0" baseline="0" noProof="0" dirty="0">
                  <a:ln>
                    <a:noFill/>
                  </a:ln>
                  <a:solidFill>
                    <a:srgbClr val="ED7D31"/>
                  </a:solidFill>
                  <a:effectLst/>
                  <a:uLnTx/>
                  <a:uFillTx/>
                  <a:latin typeface="Roboto Bold"/>
                  <a:sym typeface="Roboto Bold"/>
                </a:rPr>
                <a:t>D. </a:t>
              </a:r>
              <a:r>
                <a:rPr kumimoji="0" lang="en-US" sz="1500" b="1" i="0" u="none" strike="noStrike" kern="1200" cap="none" spc="0" normalizeH="0" baseline="0" noProof="0" dirty="0">
                  <a:ln>
                    <a:noFill/>
                  </a:ln>
                  <a:solidFill>
                    <a:srgbClr val="0066FF"/>
                  </a:solidFill>
                  <a:effectLst/>
                  <a:uLnTx/>
                  <a:uFillTx/>
                  <a:latin typeface="Roboto Bold"/>
                  <a:sym typeface="Roboto Bold"/>
                </a:rPr>
                <a:t>Responsibilities to Research Subjects,</a:t>
              </a:r>
              <a:r>
                <a:rPr kumimoji="0" lang="en-US" sz="1500" b="1" i="0" u="none" strike="noStrike" kern="1200" cap="none" spc="0" normalizeH="0" baseline="0" noProof="0" dirty="0">
                  <a:ln>
                    <a:noFill/>
                  </a:ln>
                  <a:solidFill>
                    <a:srgbClr val="FF0000"/>
                  </a:solidFill>
                  <a:effectLst/>
                  <a:uLnTx/>
                  <a:uFillTx/>
                  <a:latin typeface="Roboto Bold"/>
                  <a:sym typeface="Roboto Bold"/>
                </a:rPr>
                <a:t> </a:t>
              </a:r>
              <a:r>
                <a:rPr kumimoji="0" lang="en-US" sz="1500" b="1" i="0" u="none" strike="noStrike" kern="1200" cap="none" spc="0" normalizeH="0" baseline="0" noProof="0" dirty="0">
                  <a:ln>
                    <a:noFill/>
                  </a:ln>
                  <a:solidFill>
                    <a:srgbClr val="ED7D31"/>
                  </a:solidFill>
                  <a:effectLst/>
                  <a:uLnTx/>
                  <a:uFillTx/>
                  <a:latin typeface="Roboto Bold"/>
                  <a:sym typeface="Roboto Bold"/>
                </a:rPr>
                <a:t>Data Subjects, and those directly affected by statistical practices</a:t>
              </a:r>
              <a:endParaRPr kumimoji="0" lang="en-US" sz="1500" b="1" i="0" u="none" strike="noStrike" kern="1200" cap="none" spc="0" normalizeH="0" baseline="0" noProof="0" dirty="0">
                <a:ln>
                  <a:noFill/>
                </a:ln>
                <a:solidFill>
                  <a:srgbClr val="0066FF"/>
                </a:solidFill>
                <a:effectLst/>
                <a:uLnTx/>
                <a:uFillTx/>
                <a:latin typeface="Roboto Bold"/>
                <a:sym typeface="Roboto Bold"/>
              </a:endParaRPr>
            </a:p>
          </p:txBody>
        </p:sp>
        <p:sp>
          <p:nvSpPr>
            <p:cNvPr id="39" name="Shape 892">
              <a:extLst>
                <a:ext uri="{FF2B5EF4-FFF2-40B4-BE49-F238E27FC236}">
                  <a16:creationId xmlns:a16="http://schemas.microsoft.com/office/drawing/2014/main" id="{F3DBD908-5EA9-E08C-A503-B771F544D042}"/>
                </a:ext>
              </a:extLst>
            </p:cNvPr>
            <p:cNvSpPr/>
            <p:nvPr/>
          </p:nvSpPr>
          <p:spPr>
            <a:xfrm>
              <a:off x="5836776" y="5690095"/>
              <a:ext cx="2265106" cy="75662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90133">
                <a:lnSpc>
                  <a:spcPct val="112000"/>
                </a:lnSpc>
                <a:tabLst>
                  <a:tab pos="927100" algn="l"/>
                </a:tabLst>
                <a:defRPr sz="1800">
                  <a:solidFill>
                    <a:srgbClr val="040404"/>
                  </a:solidFill>
                  <a:latin typeface="Roboto Bold"/>
                  <a:ea typeface="Roboto Bold"/>
                  <a:cs typeface="Roboto Bold"/>
                  <a:sym typeface="Roboto Bold"/>
                </a:defRPr>
              </a:lvl1pPr>
            </a:lstStyle>
            <a:p>
              <a:pPr marL="0" marR="0" lvl="0" indent="0" algn="l" defTabSz="590133" rtl="0" eaLnBrk="1" fontAlgn="auto" latinLnBrk="0" hangingPunct="1">
                <a:lnSpc>
                  <a:spcPct val="112000"/>
                </a:lnSpc>
                <a:spcBef>
                  <a:spcPts val="0"/>
                </a:spcBef>
                <a:spcAft>
                  <a:spcPts val="0"/>
                </a:spcAft>
                <a:buClrTx/>
                <a:buSzTx/>
                <a:buFontTx/>
                <a:buNone/>
                <a:tabLst>
                  <a:tab pos="927100" algn="l"/>
                </a:tabLst>
                <a:defRPr/>
              </a:pPr>
              <a:r>
                <a:rPr kumimoji="0" lang="en-US" sz="1500" b="1" i="0" u="none" strike="noStrike" kern="1200" cap="none" spc="0" normalizeH="0" baseline="0" noProof="0" dirty="0">
                  <a:ln>
                    <a:noFill/>
                  </a:ln>
                  <a:solidFill>
                    <a:srgbClr val="ED7D31"/>
                  </a:solidFill>
                  <a:effectLst/>
                  <a:uLnTx/>
                  <a:uFillTx/>
                  <a:latin typeface="Roboto Bold"/>
                  <a:sym typeface="Roboto Bold"/>
                </a:rPr>
                <a:t>E</a:t>
              </a:r>
              <a:r>
                <a:rPr kumimoji="0" lang="en-US" sz="1500" b="1" i="0" u="none" strike="noStrike" kern="1200" cap="none" spc="0" normalizeH="0" baseline="0" noProof="0" dirty="0">
                  <a:ln>
                    <a:noFill/>
                  </a:ln>
                  <a:solidFill>
                    <a:srgbClr val="FF0000"/>
                  </a:solidFill>
                  <a:effectLst/>
                  <a:uLnTx/>
                  <a:uFillTx/>
                  <a:latin typeface="Roboto Bold"/>
                  <a:sym typeface="Roboto Bold"/>
                </a:rPr>
                <a:t>. </a:t>
              </a:r>
              <a:r>
                <a:rPr kumimoji="0" lang="en-US" sz="1500" b="1" i="0" u="none" strike="noStrike" kern="1200" cap="none" spc="0" normalizeH="0" baseline="0" noProof="0" dirty="0">
                  <a:ln>
                    <a:noFill/>
                  </a:ln>
                  <a:solidFill>
                    <a:srgbClr val="0066FF"/>
                  </a:solidFill>
                  <a:effectLst/>
                  <a:uLnTx/>
                  <a:uFillTx/>
                  <a:latin typeface="Roboto Bold"/>
                  <a:sym typeface="Roboto Bold"/>
                </a:rPr>
                <a:t>Responsibilities to </a:t>
              </a:r>
              <a:r>
                <a:rPr kumimoji="0" lang="en-US" sz="1500" b="1" i="0" u="none" strike="noStrike" kern="1200" cap="none" spc="0" normalizeH="0" baseline="0" noProof="0" dirty="0">
                  <a:ln>
                    <a:noFill/>
                  </a:ln>
                  <a:solidFill>
                    <a:srgbClr val="ED7D31"/>
                  </a:solidFill>
                  <a:effectLst/>
                  <a:uLnTx/>
                  <a:uFillTx/>
                  <a:latin typeface="Roboto Bold"/>
                  <a:sym typeface="Roboto Bold"/>
                </a:rPr>
                <a:t>Multidisciplinary</a:t>
              </a:r>
              <a:r>
                <a:rPr kumimoji="0" lang="en-US" sz="1500" b="1" i="0" u="none" strike="noStrike" kern="1200" cap="none" spc="0" normalizeH="0" baseline="0" noProof="0" dirty="0">
                  <a:ln>
                    <a:noFill/>
                  </a:ln>
                  <a:solidFill>
                    <a:srgbClr val="0066FF"/>
                  </a:solidFill>
                  <a:effectLst/>
                  <a:uLnTx/>
                  <a:uFillTx/>
                  <a:latin typeface="Roboto Bold"/>
                  <a:sym typeface="Roboto Bold"/>
                </a:rPr>
                <a:t> Team Colleagues</a:t>
              </a:r>
            </a:p>
          </p:txBody>
        </p:sp>
        <p:sp>
          <p:nvSpPr>
            <p:cNvPr id="40" name="Shape 895">
              <a:extLst>
                <a:ext uri="{FF2B5EF4-FFF2-40B4-BE49-F238E27FC236}">
                  <a16:creationId xmlns:a16="http://schemas.microsoft.com/office/drawing/2014/main" id="{A2E5F214-92AE-FF00-C47D-DFFD95ADDEC2}"/>
                </a:ext>
              </a:extLst>
            </p:cNvPr>
            <p:cNvSpPr/>
            <p:nvPr/>
          </p:nvSpPr>
          <p:spPr>
            <a:xfrm>
              <a:off x="1985416" y="5162784"/>
              <a:ext cx="3711641" cy="62267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90133">
                <a:lnSpc>
                  <a:spcPct val="112000"/>
                </a:lnSpc>
                <a:tabLst>
                  <a:tab pos="927100" algn="l"/>
                </a:tabLst>
                <a:defRPr sz="1800">
                  <a:solidFill>
                    <a:srgbClr val="040404"/>
                  </a:solidFill>
                  <a:latin typeface="Roboto Bold"/>
                  <a:ea typeface="Roboto Bold"/>
                  <a:cs typeface="Roboto Bold"/>
                  <a:sym typeface="Roboto Bold"/>
                </a:defRPr>
              </a:lvl1pPr>
            </a:lstStyle>
            <a:p>
              <a:pPr marL="0" marR="0" lvl="0" indent="0" algn="l" defTabSz="590133" rtl="0" eaLnBrk="1" fontAlgn="auto" latinLnBrk="0" hangingPunct="1">
                <a:lnSpc>
                  <a:spcPct val="112000"/>
                </a:lnSpc>
                <a:spcBef>
                  <a:spcPts val="0"/>
                </a:spcBef>
                <a:spcAft>
                  <a:spcPts val="0"/>
                </a:spcAft>
                <a:buClrTx/>
                <a:buSzTx/>
                <a:buFontTx/>
                <a:buNone/>
                <a:tabLst>
                  <a:tab pos="927100" algn="l"/>
                </a:tabLst>
                <a:defRPr/>
              </a:pPr>
              <a:r>
                <a:rPr kumimoji="0" lang="en-US" sz="1500" b="1" i="0" u="none" strike="noStrike" kern="1200" cap="none" spc="0" normalizeH="0" baseline="0" noProof="0" dirty="0">
                  <a:ln>
                    <a:noFill/>
                  </a:ln>
                  <a:solidFill>
                    <a:srgbClr val="ED7D31"/>
                  </a:solidFill>
                  <a:effectLst/>
                  <a:uLnTx/>
                  <a:uFillTx/>
                  <a:latin typeface="Roboto Bold"/>
                  <a:sym typeface="Roboto Bold"/>
                </a:rPr>
                <a:t>F. </a:t>
              </a:r>
              <a:r>
                <a:rPr kumimoji="0" lang="en-US" sz="1500" b="1" i="0" u="none" strike="noStrike" kern="1200" cap="none" spc="0" normalizeH="0" baseline="0" noProof="0" dirty="0">
                  <a:ln>
                    <a:noFill/>
                  </a:ln>
                  <a:solidFill>
                    <a:srgbClr val="0066FF"/>
                  </a:solidFill>
                  <a:effectLst/>
                  <a:uLnTx/>
                  <a:uFillTx/>
                  <a:latin typeface="Roboto Bold"/>
                  <a:sym typeface="Roboto Bold"/>
                </a:rPr>
                <a:t>Responsibilities to Fellow Statistical Practitioners</a:t>
              </a:r>
              <a:r>
                <a:rPr kumimoji="0" lang="en-US" sz="1500" b="1" i="0" u="none" strike="noStrike" kern="1200" cap="none" spc="0" normalizeH="0" baseline="0" noProof="0" dirty="0">
                  <a:ln>
                    <a:noFill/>
                  </a:ln>
                  <a:solidFill>
                    <a:srgbClr val="FF0000"/>
                  </a:solidFill>
                  <a:effectLst/>
                  <a:uLnTx/>
                  <a:uFillTx/>
                  <a:latin typeface="Roboto Bold"/>
                  <a:sym typeface="Roboto Bold"/>
                </a:rPr>
                <a:t> </a:t>
              </a:r>
              <a:r>
                <a:rPr kumimoji="0" lang="en-US" sz="1500" b="1" i="0" u="none" strike="noStrike" kern="1200" cap="none" spc="0" normalizeH="0" baseline="0" noProof="0" dirty="0">
                  <a:ln>
                    <a:noFill/>
                  </a:ln>
                  <a:solidFill>
                    <a:srgbClr val="ED7D31"/>
                  </a:solidFill>
                  <a:effectLst/>
                  <a:uLnTx/>
                  <a:uFillTx/>
                  <a:latin typeface="Roboto Bold"/>
                  <a:sym typeface="Roboto Bold"/>
                </a:rPr>
                <a:t>and the Profession</a:t>
              </a:r>
              <a:endParaRPr kumimoji="0" sz="1500" b="1" i="0" u="none" strike="noStrike" kern="1200" cap="none" spc="0" normalizeH="0" baseline="0" noProof="0" dirty="0">
                <a:ln>
                  <a:noFill/>
                </a:ln>
                <a:solidFill>
                  <a:srgbClr val="0066FF"/>
                </a:solidFill>
                <a:effectLst/>
                <a:uLnTx/>
                <a:uFillTx/>
                <a:latin typeface="Roboto Bold"/>
                <a:sym typeface="Roboto Bold"/>
              </a:endParaRPr>
            </a:p>
          </p:txBody>
        </p:sp>
        <p:sp>
          <p:nvSpPr>
            <p:cNvPr id="41" name="Shape 898">
              <a:extLst>
                <a:ext uri="{FF2B5EF4-FFF2-40B4-BE49-F238E27FC236}">
                  <a16:creationId xmlns:a16="http://schemas.microsoft.com/office/drawing/2014/main" id="{33D0736C-CFE2-4030-96FE-C9DC6706F298}"/>
                </a:ext>
              </a:extLst>
            </p:cNvPr>
            <p:cNvSpPr/>
            <p:nvPr/>
          </p:nvSpPr>
          <p:spPr>
            <a:xfrm>
              <a:off x="1949460" y="2373606"/>
              <a:ext cx="2915053" cy="67664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90133">
                <a:lnSpc>
                  <a:spcPct val="112000"/>
                </a:lnSpc>
                <a:tabLst>
                  <a:tab pos="927100" algn="l"/>
                </a:tabLst>
                <a:defRPr sz="1800">
                  <a:solidFill>
                    <a:srgbClr val="040404"/>
                  </a:solidFill>
                  <a:latin typeface="Roboto Bold"/>
                  <a:ea typeface="Roboto Bold"/>
                  <a:cs typeface="Roboto Bold"/>
                  <a:sym typeface="Roboto Bold"/>
                </a:defRPr>
              </a:lvl1pPr>
            </a:lstStyle>
            <a:p>
              <a:pPr marL="0" marR="0" lvl="0" indent="0" algn="l" defTabSz="590133" rtl="0" eaLnBrk="1" fontAlgn="auto" latinLnBrk="0" hangingPunct="1">
                <a:lnSpc>
                  <a:spcPct val="112000"/>
                </a:lnSpc>
                <a:spcBef>
                  <a:spcPts val="0"/>
                </a:spcBef>
                <a:spcAft>
                  <a:spcPts val="0"/>
                </a:spcAft>
                <a:buClrTx/>
                <a:buSzTx/>
                <a:buFontTx/>
                <a:buNone/>
                <a:tabLst>
                  <a:tab pos="927100" algn="l"/>
                </a:tabLst>
                <a:defRPr/>
              </a:pPr>
              <a:r>
                <a:rPr kumimoji="0" lang="en-US" sz="1500" b="1" i="0" u="none" strike="noStrike" kern="1200" cap="none" spc="0" normalizeH="0" baseline="0" noProof="0" dirty="0">
                  <a:ln>
                    <a:noFill/>
                  </a:ln>
                  <a:solidFill>
                    <a:srgbClr val="ED7D31"/>
                  </a:solidFill>
                  <a:effectLst/>
                  <a:uLnTx/>
                  <a:uFillTx/>
                  <a:latin typeface="Roboto Bold"/>
                  <a:sym typeface="Roboto Bold"/>
                </a:rPr>
                <a:t>H. </a:t>
              </a:r>
              <a:r>
                <a:rPr kumimoji="0" lang="en-US" sz="1500" b="1" i="0" u="none" strike="noStrike" kern="1200" cap="none" spc="0" normalizeH="0" baseline="0" noProof="0" dirty="0">
                  <a:ln>
                    <a:noFill/>
                  </a:ln>
                  <a:solidFill>
                    <a:srgbClr val="0066FF"/>
                  </a:solidFill>
                  <a:effectLst/>
                  <a:uLnTx/>
                  <a:uFillTx/>
                  <a:latin typeface="Roboto Bold"/>
                  <a:sym typeface="Roboto Bold"/>
                </a:rPr>
                <a:t>Responsibilities Regarding  Potential Misconduct</a:t>
              </a:r>
              <a:endParaRPr kumimoji="0" sz="1500" b="1" i="0" u="none" strike="noStrike" kern="1200" cap="none" spc="0" normalizeH="0" baseline="0" noProof="0" dirty="0">
                <a:ln>
                  <a:noFill/>
                </a:ln>
                <a:solidFill>
                  <a:srgbClr val="0066FF"/>
                </a:solidFill>
                <a:effectLst/>
                <a:uLnTx/>
                <a:uFillTx/>
                <a:latin typeface="Roboto Bold"/>
                <a:sym typeface="Roboto Bold"/>
              </a:endParaRPr>
            </a:p>
          </p:txBody>
        </p:sp>
        <p:sp>
          <p:nvSpPr>
            <p:cNvPr id="42" name="Shape 904">
              <a:extLst>
                <a:ext uri="{FF2B5EF4-FFF2-40B4-BE49-F238E27FC236}">
                  <a16:creationId xmlns:a16="http://schemas.microsoft.com/office/drawing/2014/main" id="{13FDC15B-D2D5-3ED2-89CA-BA2D18E90DB7}"/>
                </a:ext>
              </a:extLst>
            </p:cNvPr>
            <p:cNvSpPr/>
            <p:nvPr/>
          </p:nvSpPr>
          <p:spPr>
            <a:xfrm>
              <a:off x="5409262" y="1061318"/>
              <a:ext cx="2773528" cy="47367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90133">
                <a:lnSpc>
                  <a:spcPct val="112000"/>
                </a:lnSpc>
                <a:tabLst>
                  <a:tab pos="927100" algn="l"/>
                </a:tabLst>
                <a:defRPr sz="1800">
                  <a:solidFill>
                    <a:srgbClr val="040404"/>
                  </a:solidFill>
                  <a:latin typeface="Roboto Bold"/>
                  <a:ea typeface="Roboto Bold"/>
                  <a:cs typeface="Roboto Bold"/>
                  <a:sym typeface="Roboto Bold"/>
                </a:defRPr>
              </a:lvl1pPr>
            </a:lstStyle>
            <a:p>
              <a:pPr marL="0" marR="0" lvl="0" indent="0" algn="l" defTabSz="590133" rtl="0" eaLnBrk="1" fontAlgn="auto" latinLnBrk="0" hangingPunct="1">
                <a:lnSpc>
                  <a:spcPct val="112000"/>
                </a:lnSpc>
                <a:spcBef>
                  <a:spcPts val="0"/>
                </a:spcBef>
                <a:spcAft>
                  <a:spcPts val="0"/>
                </a:spcAft>
                <a:buClrTx/>
                <a:buSzTx/>
                <a:buFontTx/>
                <a:buNone/>
                <a:tabLst>
                  <a:tab pos="927100" algn="l"/>
                </a:tabLst>
                <a:defRPr/>
              </a:pPr>
              <a:r>
                <a:rPr kumimoji="0" lang="en-US" sz="1500" b="1" i="0" u="none" strike="noStrike" kern="1200" cap="none" spc="0" normalizeH="0" baseline="0" noProof="0" dirty="0">
                  <a:ln>
                    <a:noFill/>
                  </a:ln>
                  <a:solidFill>
                    <a:srgbClr val="ED7D31"/>
                  </a:solidFill>
                  <a:effectLst/>
                  <a:uLnTx/>
                  <a:uFillTx/>
                  <a:latin typeface="Roboto Bold"/>
                  <a:sym typeface="Roboto Bold"/>
                </a:rPr>
                <a:t>A</a:t>
              </a:r>
              <a:r>
                <a:rPr kumimoji="0" lang="en-US" sz="1500" b="1" i="0" u="none" strike="noStrike" kern="1200" cap="none" spc="0" normalizeH="0" baseline="0" noProof="0" dirty="0">
                  <a:ln>
                    <a:noFill/>
                  </a:ln>
                  <a:solidFill>
                    <a:srgbClr val="FF0000"/>
                  </a:solidFill>
                  <a:effectLst/>
                  <a:uLnTx/>
                  <a:uFillTx/>
                  <a:latin typeface="Roboto Bold"/>
                  <a:sym typeface="Roboto Bold"/>
                </a:rPr>
                <a:t>. </a:t>
              </a:r>
              <a:r>
                <a:rPr kumimoji="0" lang="en-US" sz="1500" b="1" i="0" u="none" strike="noStrike" kern="1200" cap="none" spc="0" normalizeH="0" baseline="0" noProof="0" dirty="0">
                  <a:ln>
                    <a:noFill/>
                  </a:ln>
                  <a:solidFill>
                    <a:srgbClr val="0066FF"/>
                  </a:solidFill>
                  <a:effectLst/>
                  <a:uLnTx/>
                  <a:uFillTx/>
                  <a:latin typeface="Roboto Bold"/>
                  <a:sym typeface="Roboto Bold"/>
                </a:rPr>
                <a:t>Professional Integrity and</a:t>
              </a:r>
            </a:p>
            <a:p>
              <a:pPr marL="0" marR="0" lvl="0" indent="0" algn="l" defTabSz="590133" rtl="0" eaLnBrk="1" fontAlgn="auto" latinLnBrk="0" hangingPunct="1">
                <a:lnSpc>
                  <a:spcPct val="112000"/>
                </a:lnSpc>
                <a:spcBef>
                  <a:spcPts val="0"/>
                </a:spcBef>
                <a:spcAft>
                  <a:spcPts val="0"/>
                </a:spcAft>
                <a:buClrTx/>
                <a:buSzTx/>
                <a:buFontTx/>
                <a:buNone/>
                <a:tabLst>
                  <a:tab pos="927100" algn="l"/>
                </a:tabLst>
                <a:defRPr/>
              </a:pPr>
              <a:r>
                <a:rPr kumimoji="0" lang="en-US" sz="1500" b="1" i="0" u="none" strike="noStrike" kern="1200" cap="none" spc="0" normalizeH="0" baseline="0" noProof="0" dirty="0">
                  <a:ln>
                    <a:noFill/>
                  </a:ln>
                  <a:solidFill>
                    <a:srgbClr val="0066FF"/>
                  </a:solidFill>
                  <a:effectLst/>
                  <a:uLnTx/>
                  <a:uFillTx/>
                  <a:latin typeface="Roboto Bold"/>
                  <a:sym typeface="Roboto Bold"/>
                </a:rPr>
                <a:t>Accountability</a:t>
              </a:r>
            </a:p>
          </p:txBody>
        </p:sp>
        <p:sp>
          <p:nvSpPr>
            <p:cNvPr id="43" name="Shape 930">
              <a:extLst>
                <a:ext uri="{FF2B5EF4-FFF2-40B4-BE49-F238E27FC236}">
                  <a16:creationId xmlns:a16="http://schemas.microsoft.com/office/drawing/2014/main" id="{073CC7E7-D82D-5AD0-E70A-E0CE226BC41A}"/>
                </a:ext>
              </a:extLst>
            </p:cNvPr>
            <p:cNvSpPr/>
            <p:nvPr/>
          </p:nvSpPr>
          <p:spPr>
            <a:xfrm>
              <a:off x="9268786" y="2920473"/>
              <a:ext cx="290141" cy="361954"/>
            </a:xfrm>
            <a:custGeom>
              <a:avLst/>
              <a:gdLst/>
              <a:ahLst/>
              <a:cxnLst>
                <a:cxn ang="0">
                  <a:pos x="wd2" y="hd2"/>
                </a:cxn>
                <a:cxn ang="5400000">
                  <a:pos x="wd2" y="hd2"/>
                </a:cxn>
                <a:cxn ang="10800000">
                  <a:pos x="wd2" y="hd2"/>
                </a:cxn>
                <a:cxn ang="16200000">
                  <a:pos x="wd2" y="hd2"/>
                </a:cxn>
              </a:cxnLst>
              <a:rect l="0" t="0" r="r" b="b"/>
              <a:pathLst>
                <a:path w="21600" h="21600" extrusionOk="0">
                  <a:moveTo>
                    <a:pt x="14888" y="14621"/>
                  </a:moveTo>
                  <a:cubicBezTo>
                    <a:pt x="13894" y="14312"/>
                    <a:pt x="13424" y="14113"/>
                    <a:pt x="13424" y="13760"/>
                  </a:cubicBezTo>
                  <a:cubicBezTo>
                    <a:pt x="13424" y="13428"/>
                    <a:pt x="13811" y="13119"/>
                    <a:pt x="14584" y="13119"/>
                  </a:cubicBezTo>
                  <a:cubicBezTo>
                    <a:pt x="15358" y="13119"/>
                    <a:pt x="15993" y="13318"/>
                    <a:pt x="16297" y="13428"/>
                  </a:cubicBezTo>
                  <a:lnTo>
                    <a:pt x="16683" y="12258"/>
                  </a:lnTo>
                  <a:cubicBezTo>
                    <a:pt x="16297" y="12125"/>
                    <a:pt x="15827" y="12015"/>
                    <a:pt x="15219" y="11948"/>
                  </a:cubicBezTo>
                  <a:lnTo>
                    <a:pt x="15219" y="10999"/>
                  </a:lnTo>
                  <a:lnTo>
                    <a:pt x="13093" y="10999"/>
                  </a:lnTo>
                  <a:lnTo>
                    <a:pt x="13093" y="12125"/>
                  </a:lnTo>
                  <a:cubicBezTo>
                    <a:pt x="12098" y="12434"/>
                    <a:pt x="11463" y="13075"/>
                    <a:pt x="11463" y="13870"/>
                  </a:cubicBezTo>
                  <a:cubicBezTo>
                    <a:pt x="11463" y="14820"/>
                    <a:pt x="12319" y="15438"/>
                    <a:pt x="13728" y="15813"/>
                  </a:cubicBezTo>
                  <a:cubicBezTo>
                    <a:pt x="14750" y="16056"/>
                    <a:pt x="15054" y="16299"/>
                    <a:pt x="15054" y="16675"/>
                  </a:cubicBezTo>
                  <a:cubicBezTo>
                    <a:pt x="15054" y="17117"/>
                    <a:pt x="14584" y="17360"/>
                    <a:pt x="13811" y="17360"/>
                  </a:cubicBezTo>
                  <a:cubicBezTo>
                    <a:pt x="13037" y="17360"/>
                    <a:pt x="12236" y="17117"/>
                    <a:pt x="11794" y="16984"/>
                  </a:cubicBezTo>
                  <a:lnTo>
                    <a:pt x="11380" y="18177"/>
                  </a:lnTo>
                  <a:cubicBezTo>
                    <a:pt x="11794" y="18353"/>
                    <a:pt x="12402" y="18486"/>
                    <a:pt x="13093" y="18552"/>
                  </a:cubicBezTo>
                  <a:lnTo>
                    <a:pt x="13093" y="19480"/>
                  </a:lnTo>
                  <a:lnTo>
                    <a:pt x="15219" y="19480"/>
                  </a:lnTo>
                  <a:lnTo>
                    <a:pt x="15219" y="18420"/>
                  </a:lnTo>
                  <a:cubicBezTo>
                    <a:pt x="16380" y="18110"/>
                    <a:pt x="16932" y="17426"/>
                    <a:pt x="16932" y="16564"/>
                  </a:cubicBezTo>
                  <a:cubicBezTo>
                    <a:pt x="16932" y="15615"/>
                    <a:pt x="16297" y="15063"/>
                    <a:pt x="14888" y="14621"/>
                  </a:cubicBezTo>
                  <a:close/>
                  <a:moveTo>
                    <a:pt x="9585" y="5919"/>
                  </a:moveTo>
                  <a:lnTo>
                    <a:pt x="18644" y="5919"/>
                  </a:lnTo>
                  <a:lnTo>
                    <a:pt x="18644" y="7112"/>
                  </a:lnTo>
                  <a:lnTo>
                    <a:pt x="9585" y="7112"/>
                  </a:lnTo>
                  <a:lnTo>
                    <a:pt x="9585" y="5919"/>
                  </a:lnTo>
                  <a:close/>
                  <a:moveTo>
                    <a:pt x="9585" y="3490"/>
                  </a:moveTo>
                  <a:lnTo>
                    <a:pt x="18644" y="3490"/>
                  </a:lnTo>
                  <a:lnTo>
                    <a:pt x="18644" y="4682"/>
                  </a:lnTo>
                  <a:lnTo>
                    <a:pt x="9585" y="4682"/>
                  </a:lnTo>
                  <a:lnTo>
                    <a:pt x="9585" y="3490"/>
                  </a:lnTo>
                  <a:close/>
                  <a:moveTo>
                    <a:pt x="21600" y="3180"/>
                  </a:moveTo>
                  <a:cubicBezTo>
                    <a:pt x="21517" y="1436"/>
                    <a:pt x="19887" y="133"/>
                    <a:pt x="17788" y="0"/>
                  </a:cubicBezTo>
                  <a:cubicBezTo>
                    <a:pt x="17705" y="0"/>
                    <a:pt x="17623" y="0"/>
                    <a:pt x="17540" y="0"/>
                  </a:cubicBezTo>
                  <a:cubicBezTo>
                    <a:pt x="17540" y="0"/>
                    <a:pt x="4226" y="0"/>
                    <a:pt x="4143" y="0"/>
                  </a:cubicBezTo>
                  <a:cubicBezTo>
                    <a:pt x="3287" y="0"/>
                    <a:pt x="2514" y="177"/>
                    <a:pt x="1795" y="552"/>
                  </a:cubicBezTo>
                  <a:cubicBezTo>
                    <a:pt x="1271" y="861"/>
                    <a:pt x="801" y="1237"/>
                    <a:pt x="470" y="1745"/>
                  </a:cubicBezTo>
                  <a:cubicBezTo>
                    <a:pt x="166" y="2187"/>
                    <a:pt x="0" y="2672"/>
                    <a:pt x="0" y="3247"/>
                  </a:cubicBezTo>
                  <a:lnTo>
                    <a:pt x="0" y="3291"/>
                  </a:lnTo>
                  <a:cubicBezTo>
                    <a:pt x="0" y="3291"/>
                    <a:pt x="0" y="3291"/>
                    <a:pt x="0" y="3357"/>
                  </a:cubicBezTo>
                  <a:cubicBezTo>
                    <a:pt x="0" y="5168"/>
                    <a:pt x="1795" y="6604"/>
                    <a:pt x="4060" y="6604"/>
                  </a:cubicBezTo>
                  <a:cubicBezTo>
                    <a:pt x="5082" y="6604"/>
                    <a:pt x="5939" y="6294"/>
                    <a:pt x="6629" y="5853"/>
                  </a:cubicBezTo>
                  <a:lnTo>
                    <a:pt x="6629" y="21600"/>
                  </a:lnTo>
                  <a:lnTo>
                    <a:pt x="21517" y="21600"/>
                  </a:lnTo>
                  <a:lnTo>
                    <a:pt x="21517" y="3622"/>
                  </a:lnTo>
                  <a:cubicBezTo>
                    <a:pt x="21600" y="3357"/>
                    <a:pt x="21600" y="3247"/>
                    <a:pt x="21600" y="3180"/>
                  </a:cubicBezTo>
                  <a:close/>
                  <a:moveTo>
                    <a:pt x="20108" y="3490"/>
                  </a:moveTo>
                  <a:lnTo>
                    <a:pt x="20108" y="20297"/>
                  </a:lnTo>
                  <a:lnTo>
                    <a:pt x="8204" y="20297"/>
                  </a:lnTo>
                  <a:cubicBezTo>
                    <a:pt x="8204" y="20297"/>
                    <a:pt x="8204" y="3291"/>
                    <a:pt x="8204" y="3180"/>
                  </a:cubicBezTo>
                  <a:cubicBezTo>
                    <a:pt x="8204" y="2429"/>
                    <a:pt x="7817" y="1679"/>
                    <a:pt x="7264" y="1126"/>
                  </a:cubicBezTo>
                  <a:lnTo>
                    <a:pt x="17540" y="1126"/>
                  </a:lnTo>
                  <a:cubicBezTo>
                    <a:pt x="19031" y="1369"/>
                    <a:pt x="20053" y="2363"/>
                    <a:pt x="20108" y="3490"/>
                  </a:cubicBezTo>
                  <a:close/>
                  <a:moveTo>
                    <a:pt x="9585" y="8260"/>
                  </a:moveTo>
                  <a:lnTo>
                    <a:pt x="18644" y="8260"/>
                  </a:lnTo>
                  <a:lnTo>
                    <a:pt x="18644" y="9453"/>
                  </a:lnTo>
                  <a:lnTo>
                    <a:pt x="9585" y="9453"/>
                  </a:lnTo>
                  <a:lnTo>
                    <a:pt x="9585" y="8260"/>
                  </a:lnTo>
                  <a:close/>
                </a:path>
              </a:pathLst>
            </a:custGeom>
            <a:solidFill>
              <a:srgbClr val="89CC40"/>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45" name="Shape 875">
              <a:extLst>
                <a:ext uri="{FF2B5EF4-FFF2-40B4-BE49-F238E27FC236}">
                  <a16:creationId xmlns:a16="http://schemas.microsoft.com/office/drawing/2014/main" id="{3F9BFCAF-CF12-1480-D1DE-D939B17B80D0}"/>
                </a:ext>
              </a:extLst>
            </p:cNvPr>
            <p:cNvSpPr/>
            <p:nvPr/>
          </p:nvSpPr>
          <p:spPr>
            <a:xfrm>
              <a:off x="4346648" y="4706651"/>
              <a:ext cx="349587" cy="280856"/>
            </a:xfrm>
            <a:custGeom>
              <a:avLst/>
              <a:gdLst/>
              <a:ahLst/>
              <a:cxnLst>
                <a:cxn ang="0">
                  <a:pos x="wd2" y="hd2"/>
                </a:cxn>
                <a:cxn ang="5400000">
                  <a:pos x="wd2" y="hd2"/>
                </a:cxn>
                <a:cxn ang="10800000">
                  <a:pos x="wd2" y="hd2"/>
                </a:cxn>
                <a:cxn ang="16200000">
                  <a:pos x="wd2" y="hd2"/>
                </a:cxn>
              </a:cxnLst>
              <a:rect l="0" t="0" r="r" b="b"/>
              <a:pathLst>
                <a:path w="21600" h="21600" extrusionOk="0">
                  <a:moveTo>
                    <a:pt x="3230" y="3836"/>
                  </a:moveTo>
                  <a:cubicBezTo>
                    <a:pt x="4026" y="3836"/>
                    <a:pt x="4677" y="4508"/>
                    <a:pt x="4677" y="5361"/>
                  </a:cubicBezTo>
                  <a:cubicBezTo>
                    <a:pt x="4677" y="5854"/>
                    <a:pt x="4467" y="6280"/>
                    <a:pt x="4131" y="6550"/>
                  </a:cubicBezTo>
                  <a:cubicBezTo>
                    <a:pt x="3901" y="6774"/>
                    <a:pt x="3565" y="6908"/>
                    <a:pt x="3230" y="6908"/>
                  </a:cubicBezTo>
                  <a:cubicBezTo>
                    <a:pt x="2768" y="6908"/>
                    <a:pt x="2349" y="6662"/>
                    <a:pt x="2097" y="6303"/>
                  </a:cubicBezTo>
                  <a:cubicBezTo>
                    <a:pt x="1908" y="6034"/>
                    <a:pt x="1783" y="5697"/>
                    <a:pt x="1783" y="5338"/>
                  </a:cubicBezTo>
                  <a:cubicBezTo>
                    <a:pt x="1783" y="4486"/>
                    <a:pt x="2433" y="3836"/>
                    <a:pt x="3230" y="3836"/>
                  </a:cubicBezTo>
                  <a:close/>
                  <a:moveTo>
                    <a:pt x="7004" y="3836"/>
                  </a:moveTo>
                  <a:cubicBezTo>
                    <a:pt x="7801" y="3836"/>
                    <a:pt x="8451" y="4508"/>
                    <a:pt x="8451" y="5361"/>
                  </a:cubicBezTo>
                  <a:cubicBezTo>
                    <a:pt x="8451" y="6213"/>
                    <a:pt x="7801" y="6908"/>
                    <a:pt x="7004" y="6908"/>
                  </a:cubicBezTo>
                  <a:cubicBezTo>
                    <a:pt x="6207" y="6908"/>
                    <a:pt x="5557" y="6213"/>
                    <a:pt x="5557" y="5361"/>
                  </a:cubicBezTo>
                  <a:cubicBezTo>
                    <a:pt x="5557" y="4508"/>
                    <a:pt x="6228" y="3836"/>
                    <a:pt x="7004" y="3836"/>
                  </a:cubicBezTo>
                  <a:close/>
                  <a:moveTo>
                    <a:pt x="5075" y="0"/>
                  </a:moveTo>
                  <a:cubicBezTo>
                    <a:pt x="5872" y="0"/>
                    <a:pt x="6522" y="695"/>
                    <a:pt x="6522" y="1548"/>
                  </a:cubicBezTo>
                  <a:cubicBezTo>
                    <a:pt x="6522" y="2400"/>
                    <a:pt x="5872" y="3073"/>
                    <a:pt x="5075" y="3073"/>
                  </a:cubicBezTo>
                  <a:cubicBezTo>
                    <a:pt x="4278" y="3073"/>
                    <a:pt x="3628" y="2378"/>
                    <a:pt x="3628" y="1525"/>
                  </a:cubicBezTo>
                  <a:cubicBezTo>
                    <a:pt x="3628" y="673"/>
                    <a:pt x="4278" y="0"/>
                    <a:pt x="5075" y="0"/>
                  </a:cubicBezTo>
                  <a:close/>
                  <a:moveTo>
                    <a:pt x="8934" y="0"/>
                  </a:moveTo>
                  <a:cubicBezTo>
                    <a:pt x="9730" y="0"/>
                    <a:pt x="10381" y="695"/>
                    <a:pt x="10381" y="1548"/>
                  </a:cubicBezTo>
                  <a:cubicBezTo>
                    <a:pt x="10381" y="2400"/>
                    <a:pt x="9730" y="3073"/>
                    <a:pt x="8934" y="3073"/>
                  </a:cubicBezTo>
                  <a:cubicBezTo>
                    <a:pt x="8137" y="3073"/>
                    <a:pt x="7487" y="2378"/>
                    <a:pt x="7487" y="1525"/>
                  </a:cubicBezTo>
                  <a:cubicBezTo>
                    <a:pt x="7487" y="673"/>
                    <a:pt x="8158" y="0"/>
                    <a:pt x="8934" y="0"/>
                  </a:cubicBezTo>
                  <a:close/>
                  <a:moveTo>
                    <a:pt x="12603" y="0"/>
                  </a:moveTo>
                  <a:cubicBezTo>
                    <a:pt x="13400" y="0"/>
                    <a:pt x="14050" y="695"/>
                    <a:pt x="14050" y="1548"/>
                  </a:cubicBezTo>
                  <a:cubicBezTo>
                    <a:pt x="14050" y="2400"/>
                    <a:pt x="13400" y="3073"/>
                    <a:pt x="12603" y="3073"/>
                  </a:cubicBezTo>
                  <a:cubicBezTo>
                    <a:pt x="11807" y="3073"/>
                    <a:pt x="11177" y="2400"/>
                    <a:pt x="11177" y="1548"/>
                  </a:cubicBezTo>
                  <a:cubicBezTo>
                    <a:pt x="11177" y="695"/>
                    <a:pt x="11807" y="0"/>
                    <a:pt x="12603" y="0"/>
                  </a:cubicBezTo>
                  <a:close/>
                  <a:moveTo>
                    <a:pt x="16273" y="0"/>
                  </a:moveTo>
                  <a:cubicBezTo>
                    <a:pt x="17070" y="0"/>
                    <a:pt x="17720" y="695"/>
                    <a:pt x="17720" y="1548"/>
                  </a:cubicBezTo>
                  <a:cubicBezTo>
                    <a:pt x="17720" y="2400"/>
                    <a:pt x="17070" y="3073"/>
                    <a:pt x="16273" y="3073"/>
                  </a:cubicBezTo>
                  <a:cubicBezTo>
                    <a:pt x="15477" y="3073"/>
                    <a:pt x="14847" y="2378"/>
                    <a:pt x="14847" y="1548"/>
                  </a:cubicBezTo>
                  <a:cubicBezTo>
                    <a:pt x="14847" y="718"/>
                    <a:pt x="15477" y="0"/>
                    <a:pt x="16273" y="0"/>
                  </a:cubicBezTo>
                  <a:close/>
                  <a:moveTo>
                    <a:pt x="14491" y="3836"/>
                  </a:moveTo>
                  <a:cubicBezTo>
                    <a:pt x="15288" y="3836"/>
                    <a:pt x="15938" y="4508"/>
                    <a:pt x="15938" y="5361"/>
                  </a:cubicBezTo>
                  <a:cubicBezTo>
                    <a:pt x="15938" y="6213"/>
                    <a:pt x="15288" y="6908"/>
                    <a:pt x="14491" y="6908"/>
                  </a:cubicBezTo>
                  <a:cubicBezTo>
                    <a:pt x="13694" y="6908"/>
                    <a:pt x="13065" y="6213"/>
                    <a:pt x="13065" y="5361"/>
                  </a:cubicBezTo>
                  <a:cubicBezTo>
                    <a:pt x="13065" y="4508"/>
                    <a:pt x="13694" y="3836"/>
                    <a:pt x="14491" y="3836"/>
                  </a:cubicBezTo>
                  <a:close/>
                  <a:moveTo>
                    <a:pt x="10590" y="3836"/>
                  </a:moveTo>
                  <a:cubicBezTo>
                    <a:pt x="11387" y="3836"/>
                    <a:pt x="12037" y="4508"/>
                    <a:pt x="12037" y="5361"/>
                  </a:cubicBezTo>
                  <a:cubicBezTo>
                    <a:pt x="12037" y="6213"/>
                    <a:pt x="11387" y="6908"/>
                    <a:pt x="10590" y="6908"/>
                  </a:cubicBezTo>
                  <a:cubicBezTo>
                    <a:pt x="9793" y="6908"/>
                    <a:pt x="9143" y="6213"/>
                    <a:pt x="9143" y="5361"/>
                  </a:cubicBezTo>
                  <a:cubicBezTo>
                    <a:pt x="9143" y="4508"/>
                    <a:pt x="9793" y="3836"/>
                    <a:pt x="10590" y="3836"/>
                  </a:cubicBezTo>
                  <a:close/>
                  <a:moveTo>
                    <a:pt x="18266" y="3836"/>
                  </a:moveTo>
                  <a:cubicBezTo>
                    <a:pt x="19063" y="3836"/>
                    <a:pt x="19713" y="4508"/>
                    <a:pt x="19713" y="5361"/>
                  </a:cubicBezTo>
                  <a:cubicBezTo>
                    <a:pt x="19713" y="6213"/>
                    <a:pt x="19063" y="6908"/>
                    <a:pt x="18266" y="6908"/>
                  </a:cubicBezTo>
                  <a:cubicBezTo>
                    <a:pt x="17469" y="6908"/>
                    <a:pt x="16819" y="6213"/>
                    <a:pt x="16819" y="5361"/>
                  </a:cubicBezTo>
                  <a:cubicBezTo>
                    <a:pt x="16819" y="4508"/>
                    <a:pt x="17469" y="3836"/>
                    <a:pt x="18266" y="3836"/>
                  </a:cubicBezTo>
                  <a:close/>
                  <a:moveTo>
                    <a:pt x="4823" y="7200"/>
                  </a:moveTo>
                  <a:cubicBezTo>
                    <a:pt x="5830" y="7200"/>
                    <a:pt x="6438" y="8052"/>
                    <a:pt x="6522" y="9151"/>
                  </a:cubicBezTo>
                  <a:lnTo>
                    <a:pt x="6522" y="14131"/>
                  </a:lnTo>
                  <a:cubicBezTo>
                    <a:pt x="6522" y="15028"/>
                    <a:pt x="5410" y="15028"/>
                    <a:pt x="5410" y="14131"/>
                  </a:cubicBezTo>
                  <a:lnTo>
                    <a:pt x="5410" y="9443"/>
                  </a:lnTo>
                  <a:cubicBezTo>
                    <a:pt x="5410" y="9353"/>
                    <a:pt x="5348" y="9264"/>
                    <a:pt x="5222" y="9264"/>
                  </a:cubicBezTo>
                  <a:cubicBezTo>
                    <a:pt x="5138" y="9264"/>
                    <a:pt x="5054" y="9331"/>
                    <a:pt x="5054" y="9443"/>
                  </a:cubicBezTo>
                  <a:lnTo>
                    <a:pt x="5054" y="20748"/>
                  </a:lnTo>
                  <a:cubicBezTo>
                    <a:pt x="5054" y="21219"/>
                    <a:pt x="4697" y="21600"/>
                    <a:pt x="4257" y="21600"/>
                  </a:cubicBezTo>
                  <a:cubicBezTo>
                    <a:pt x="3817" y="21600"/>
                    <a:pt x="3460" y="21219"/>
                    <a:pt x="3460" y="20748"/>
                  </a:cubicBezTo>
                  <a:lnTo>
                    <a:pt x="3460" y="15118"/>
                  </a:lnTo>
                  <a:cubicBezTo>
                    <a:pt x="3460" y="15028"/>
                    <a:pt x="3397" y="14938"/>
                    <a:pt x="3271" y="14938"/>
                  </a:cubicBezTo>
                  <a:lnTo>
                    <a:pt x="3230" y="14938"/>
                  </a:lnTo>
                  <a:cubicBezTo>
                    <a:pt x="3146" y="14938"/>
                    <a:pt x="3062" y="15006"/>
                    <a:pt x="3062" y="15118"/>
                  </a:cubicBezTo>
                  <a:lnTo>
                    <a:pt x="3062" y="20748"/>
                  </a:lnTo>
                  <a:cubicBezTo>
                    <a:pt x="3062" y="21219"/>
                    <a:pt x="2726" y="21600"/>
                    <a:pt x="2265" y="21600"/>
                  </a:cubicBezTo>
                  <a:cubicBezTo>
                    <a:pt x="1824" y="21600"/>
                    <a:pt x="1468" y="21219"/>
                    <a:pt x="1468" y="20748"/>
                  </a:cubicBezTo>
                  <a:lnTo>
                    <a:pt x="1468" y="9443"/>
                  </a:lnTo>
                  <a:cubicBezTo>
                    <a:pt x="1468" y="9331"/>
                    <a:pt x="1384" y="9264"/>
                    <a:pt x="1279" y="9264"/>
                  </a:cubicBezTo>
                  <a:cubicBezTo>
                    <a:pt x="1195" y="9264"/>
                    <a:pt x="1111" y="9331"/>
                    <a:pt x="1111" y="9443"/>
                  </a:cubicBezTo>
                  <a:lnTo>
                    <a:pt x="1111" y="14108"/>
                  </a:lnTo>
                  <a:cubicBezTo>
                    <a:pt x="1111" y="15006"/>
                    <a:pt x="0" y="15006"/>
                    <a:pt x="0" y="14108"/>
                  </a:cubicBezTo>
                  <a:lnTo>
                    <a:pt x="0" y="9151"/>
                  </a:lnTo>
                  <a:cubicBezTo>
                    <a:pt x="0" y="8052"/>
                    <a:pt x="608" y="7200"/>
                    <a:pt x="1594" y="7200"/>
                  </a:cubicBezTo>
                  <a:lnTo>
                    <a:pt x="4823" y="7200"/>
                  </a:lnTo>
                  <a:close/>
                  <a:moveTo>
                    <a:pt x="12205" y="7200"/>
                  </a:moveTo>
                  <a:cubicBezTo>
                    <a:pt x="13212" y="7200"/>
                    <a:pt x="13841" y="8052"/>
                    <a:pt x="13904" y="9151"/>
                  </a:cubicBezTo>
                  <a:lnTo>
                    <a:pt x="13904" y="14131"/>
                  </a:lnTo>
                  <a:cubicBezTo>
                    <a:pt x="13904" y="15028"/>
                    <a:pt x="12792" y="15028"/>
                    <a:pt x="12792" y="14131"/>
                  </a:cubicBezTo>
                  <a:lnTo>
                    <a:pt x="12792" y="9443"/>
                  </a:lnTo>
                  <a:cubicBezTo>
                    <a:pt x="12792" y="9353"/>
                    <a:pt x="12729" y="9264"/>
                    <a:pt x="12603" y="9264"/>
                  </a:cubicBezTo>
                  <a:cubicBezTo>
                    <a:pt x="12520" y="9264"/>
                    <a:pt x="12436" y="9331"/>
                    <a:pt x="12436" y="9443"/>
                  </a:cubicBezTo>
                  <a:lnTo>
                    <a:pt x="12436" y="20748"/>
                  </a:lnTo>
                  <a:cubicBezTo>
                    <a:pt x="12436" y="21219"/>
                    <a:pt x="12079" y="21600"/>
                    <a:pt x="11639" y="21600"/>
                  </a:cubicBezTo>
                  <a:cubicBezTo>
                    <a:pt x="11198" y="21600"/>
                    <a:pt x="10842" y="21219"/>
                    <a:pt x="10842" y="20748"/>
                  </a:cubicBezTo>
                  <a:lnTo>
                    <a:pt x="10842" y="15118"/>
                  </a:lnTo>
                  <a:cubicBezTo>
                    <a:pt x="10842" y="15028"/>
                    <a:pt x="10779" y="14938"/>
                    <a:pt x="10653" y="14938"/>
                  </a:cubicBezTo>
                  <a:lnTo>
                    <a:pt x="10611" y="14938"/>
                  </a:lnTo>
                  <a:cubicBezTo>
                    <a:pt x="10527" y="14938"/>
                    <a:pt x="10443" y="15006"/>
                    <a:pt x="10443" y="15118"/>
                  </a:cubicBezTo>
                  <a:lnTo>
                    <a:pt x="10443" y="20748"/>
                  </a:lnTo>
                  <a:cubicBezTo>
                    <a:pt x="10443" y="21219"/>
                    <a:pt x="10087" y="21600"/>
                    <a:pt x="9647" y="21600"/>
                  </a:cubicBezTo>
                  <a:cubicBezTo>
                    <a:pt x="9206" y="21600"/>
                    <a:pt x="8850" y="21219"/>
                    <a:pt x="8850" y="20748"/>
                  </a:cubicBezTo>
                  <a:lnTo>
                    <a:pt x="8850" y="9443"/>
                  </a:lnTo>
                  <a:cubicBezTo>
                    <a:pt x="8850" y="9331"/>
                    <a:pt x="8766" y="9264"/>
                    <a:pt x="8661" y="9264"/>
                  </a:cubicBezTo>
                  <a:cubicBezTo>
                    <a:pt x="8577" y="9264"/>
                    <a:pt x="8493" y="9331"/>
                    <a:pt x="8493" y="9443"/>
                  </a:cubicBezTo>
                  <a:lnTo>
                    <a:pt x="8493" y="14108"/>
                  </a:lnTo>
                  <a:cubicBezTo>
                    <a:pt x="8493" y="15006"/>
                    <a:pt x="7382" y="15006"/>
                    <a:pt x="7382" y="14108"/>
                  </a:cubicBezTo>
                  <a:lnTo>
                    <a:pt x="7382" y="9151"/>
                  </a:lnTo>
                  <a:cubicBezTo>
                    <a:pt x="7382" y="8052"/>
                    <a:pt x="7990" y="7200"/>
                    <a:pt x="8976" y="7200"/>
                  </a:cubicBezTo>
                  <a:lnTo>
                    <a:pt x="12205" y="7200"/>
                  </a:lnTo>
                  <a:close/>
                  <a:moveTo>
                    <a:pt x="19901" y="7200"/>
                  </a:moveTo>
                  <a:cubicBezTo>
                    <a:pt x="20929" y="7200"/>
                    <a:pt x="21516" y="8052"/>
                    <a:pt x="21600" y="9151"/>
                  </a:cubicBezTo>
                  <a:lnTo>
                    <a:pt x="21600" y="14131"/>
                  </a:lnTo>
                  <a:cubicBezTo>
                    <a:pt x="21600" y="15028"/>
                    <a:pt x="20489" y="15028"/>
                    <a:pt x="20489" y="14131"/>
                  </a:cubicBezTo>
                  <a:lnTo>
                    <a:pt x="20489" y="9443"/>
                  </a:lnTo>
                  <a:cubicBezTo>
                    <a:pt x="20489" y="9353"/>
                    <a:pt x="20426" y="9264"/>
                    <a:pt x="20300" y="9264"/>
                  </a:cubicBezTo>
                  <a:cubicBezTo>
                    <a:pt x="20216" y="9264"/>
                    <a:pt x="20132" y="9331"/>
                    <a:pt x="20132" y="9443"/>
                  </a:cubicBezTo>
                  <a:lnTo>
                    <a:pt x="20132" y="20748"/>
                  </a:lnTo>
                  <a:cubicBezTo>
                    <a:pt x="20132" y="21219"/>
                    <a:pt x="19776" y="21600"/>
                    <a:pt x="19335" y="21600"/>
                  </a:cubicBezTo>
                  <a:cubicBezTo>
                    <a:pt x="18895" y="21600"/>
                    <a:pt x="18538" y="21219"/>
                    <a:pt x="18538" y="20748"/>
                  </a:cubicBezTo>
                  <a:lnTo>
                    <a:pt x="18538" y="15118"/>
                  </a:lnTo>
                  <a:cubicBezTo>
                    <a:pt x="18538" y="15028"/>
                    <a:pt x="18475" y="14938"/>
                    <a:pt x="18350" y="14938"/>
                  </a:cubicBezTo>
                  <a:lnTo>
                    <a:pt x="18308" y="14938"/>
                  </a:lnTo>
                  <a:cubicBezTo>
                    <a:pt x="18224" y="14938"/>
                    <a:pt x="18140" y="15006"/>
                    <a:pt x="18140" y="15118"/>
                  </a:cubicBezTo>
                  <a:lnTo>
                    <a:pt x="18140" y="20748"/>
                  </a:lnTo>
                  <a:cubicBezTo>
                    <a:pt x="18140" y="21219"/>
                    <a:pt x="17804" y="21600"/>
                    <a:pt x="17343" y="21600"/>
                  </a:cubicBezTo>
                  <a:cubicBezTo>
                    <a:pt x="16903" y="21600"/>
                    <a:pt x="16546" y="21219"/>
                    <a:pt x="16546" y="20748"/>
                  </a:cubicBezTo>
                  <a:lnTo>
                    <a:pt x="16546" y="9443"/>
                  </a:lnTo>
                  <a:cubicBezTo>
                    <a:pt x="16546" y="9331"/>
                    <a:pt x="16462" y="9264"/>
                    <a:pt x="16357" y="9264"/>
                  </a:cubicBezTo>
                  <a:cubicBezTo>
                    <a:pt x="16273" y="9264"/>
                    <a:pt x="16190" y="9331"/>
                    <a:pt x="16190" y="9443"/>
                  </a:cubicBezTo>
                  <a:lnTo>
                    <a:pt x="16190" y="14108"/>
                  </a:lnTo>
                  <a:cubicBezTo>
                    <a:pt x="16190" y="15006"/>
                    <a:pt x="15078" y="15006"/>
                    <a:pt x="15078" y="14108"/>
                  </a:cubicBezTo>
                  <a:lnTo>
                    <a:pt x="15078" y="9151"/>
                  </a:lnTo>
                  <a:cubicBezTo>
                    <a:pt x="15078" y="8052"/>
                    <a:pt x="15686" y="7200"/>
                    <a:pt x="16672" y="7200"/>
                  </a:cubicBezTo>
                  <a:lnTo>
                    <a:pt x="19901" y="7200"/>
                  </a:lnTo>
                  <a:close/>
                </a:path>
              </a:pathLst>
            </a:custGeom>
            <a:solidFill>
              <a:srgbClr val="89CC40"/>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46" name="Shape 1507">
              <a:extLst>
                <a:ext uri="{FF2B5EF4-FFF2-40B4-BE49-F238E27FC236}">
                  <a16:creationId xmlns:a16="http://schemas.microsoft.com/office/drawing/2014/main" id="{E7BF6CDF-4598-8000-CB3E-2DC3C0DCD0F6}"/>
                </a:ext>
              </a:extLst>
            </p:cNvPr>
            <p:cNvSpPr/>
            <p:nvPr/>
          </p:nvSpPr>
          <p:spPr>
            <a:xfrm>
              <a:off x="4005100" y="1736436"/>
              <a:ext cx="554373" cy="364146"/>
            </a:xfrm>
            <a:custGeom>
              <a:avLst/>
              <a:gdLst/>
              <a:ahLst/>
              <a:cxnLst>
                <a:cxn ang="0">
                  <a:pos x="wd2" y="hd2"/>
                </a:cxn>
                <a:cxn ang="5400000">
                  <a:pos x="wd2" y="hd2"/>
                </a:cxn>
                <a:cxn ang="10800000">
                  <a:pos x="wd2" y="hd2"/>
                </a:cxn>
                <a:cxn ang="16200000">
                  <a:pos x="wd2" y="hd2"/>
                </a:cxn>
              </a:cxnLst>
              <a:rect l="0" t="0" r="r" b="b"/>
              <a:pathLst>
                <a:path w="21600" h="21600" extrusionOk="0">
                  <a:moveTo>
                    <a:pt x="16664" y="4195"/>
                  </a:moveTo>
                  <a:lnTo>
                    <a:pt x="11540" y="4238"/>
                  </a:lnTo>
                  <a:lnTo>
                    <a:pt x="11540" y="19035"/>
                  </a:lnTo>
                  <a:lnTo>
                    <a:pt x="17538" y="19035"/>
                  </a:lnTo>
                  <a:lnTo>
                    <a:pt x="17538" y="21600"/>
                  </a:lnTo>
                  <a:lnTo>
                    <a:pt x="4102" y="21600"/>
                  </a:lnTo>
                  <a:lnTo>
                    <a:pt x="4102" y="19035"/>
                  </a:lnTo>
                  <a:lnTo>
                    <a:pt x="10101" y="19035"/>
                  </a:lnTo>
                  <a:lnTo>
                    <a:pt x="10101" y="18992"/>
                  </a:lnTo>
                  <a:lnTo>
                    <a:pt x="10101" y="19035"/>
                  </a:lnTo>
                  <a:lnTo>
                    <a:pt x="10101" y="4238"/>
                  </a:lnTo>
                  <a:lnTo>
                    <a:pt x="4976" y="4195"/>
                  </a:lnTo>
                  <a:lnTo>
                    <a:pt x="7666" y="13677"/>
                  </a:lnTo>
                  <a:lnTo>
                    <a:pt x="8124" y="13677"/>
                  </a:lnTo>
                  <a:cubicBezTo>
                    <a:pt x="8124" y="16044"/>
                    <a:pt x="6294" y="17957"/>
                    <a:pt x="4062" y="17957"/>
                  </a:cubicBezTo>
                  <a:cubicBezTo>
                    <a:pt x="1816" y="17957"/>
                    <a:pt x="0" y="16044"/>
                    <a:pt x="0" y="13677"/>
                  </a:cubicBezTo>
                  <a:lnTo>
                    <a:pt x="377" y="13677"/>
                  </a:lnTo>
                  <a:lnTo>
                    <a:pt x="3080" y="4195"/>
                  </a:lnTo>
                  <a:lnTo>
                    <a:pt x="2999" y="4195"/>
                  </a:lnTo>
                  <a:lnTo>
                    <a:pt x="2999" y="2962"/>
                  </a:lnTo>
                  <a:lnTo>
                    <a:pt x="10060" y="2962"/>
                  </a:lnTo>
                  <a:lnTo>
                    <a:pt x="10060" y="0"/>
                  </a:lnTo>
                  <a:lnTo>
                    <a:pt x="11459" y="0"/>
                  </a:lnTo>
                  <a:lnTo>
                    <a:pt x="11459" y="2962"/>
                  </a:lnTo>
                  <a:lnTo>
                    <a:pt x="18560" y="2962"/>
                  </a:lnTo>
                  <a:lnTo>
                    <a:pt x="18560" y="4195"/>
                  </a:lnTo>
                  <a:lnTo>
                    <a:pt x="18480" y="4195"/>
                  </a:lnTo>
                  <a:lnTo>
                    <a:pt x="21223" y="13677"/>
                  </a:lnTo>
                  <a:lnTo>
                    <a:pt x="21600" y="13677"/>
                  </a:lnTo>
                  <a:cubicBezTo>
                    <a:pt x="21600" y="16044"/>
                    <a:pt x="19784" y="17957"/>
                    <a:pt x="17538" y="17957"/>
                  </a:cubicBezTo>
                  <a:cubicBezTo>
                    <a:pt x="15306" y="17957"/>
                    <a:pt x="13476" y="16072"/>
                    <a:pt x="13476" y="13677"/>
                  </a:cubicBezTo>
                  <a:lnTo>
                    <a:pt x="13934" y="13677"/>
                  </a:lnTo>
                  <a:lnTo>
                    <a:pt x="16664" y="4195"/>
                  </a:lnTo>
                  <a:close/>
                  <a:moveTo>
                    <a:pt x="4102" y="4280"/>
                  </a:moveTo>
                  <a:lnTo>
                    <a:pt x="1439" y="13677"/>
                  </a:lnTo>
                  <a:lnTo>
                    <a:pt x="6792" y="13677"/>
                  </a:lnTo>
                  <a:lnTo>
                    <a:pt x="4102" y="4280"/>
                  </a:lnTo>
                  <a:close/>
                  <a:moveTo>
                    <a:pt x="14835" y="13677"/>
                  </a:moveTo>
                  <a:lnTo>
                    <a:pt x="20228" y="13677"/>
                  </a:lnTo>
                  <a:lnTo>
                    <a:pt x="17579" y="4280"/>
                  </a:lnTo>
                  <a:lnTo>
                    <a:pt x="17538" y="4280"/>
                  </a:lnTo>
                  <a:lnTo>
                    <a:pt x="14835" y="13677"/>
                  </a:lnTo>
                  <a:close/>
                </a:path>
              </a:pathLst>
            </a:custGeom>
            <a:solidFill>
              <a:srgbClr val="89CC40"/>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sp>
          <p:nvSpPr>
            <p:cNvPr id="47" name="Shape 2982">
              <a:extLst>
                <a:ext uri="{FF2B5EF4-FFF2-40B4-BE49-F238E27FC236}">
                  <a16:creationId xmlns:a16="http://schemas.microsoft.com/office/drawing/2014/main" id="{77B0E654-3865-8EE0-0798-4555DEE8CC71}"/>
                </a:ext>
              </a:extLst>
            </p:cNvPr>
            <p:cNvSpPr/>
            <p:nvPr/>
          </p:nvSpPr>
          <p:spPr>
            <a:xfrm>
              <a:off x="9056830" y="1507011"/>
              <a:ext cx="467432" cy="410277"/>
            </a:xfrm>
            <a:custGeom>
              <a:avLst/>
              <a:gdLst/>
              <a:ahLst/>
              <a:cxnLst>
                <a:cxn ang="0">
                  <a:pos x="wd2" y="hd2"/>
                </a:cxn>
                <a:cxn ang="5400000">
                  <a:pos x="wd2" y="hd2"/>
                </a:cxn>
                <a:cxn ang="10800000">
                  <a:pos x="wd2" y="hd2"/>
                </a:cxn>
                <a:cxn ang="16200000">
                  <a:pos x="wd2" y="hd2"/>
                </a:cxn>
              </a:cxnLst>
              <a:rect l="0" t="0" r="r" b="b"/>
              <a:pathLst>
                <a:path w="21600" h="21600" extrusionOk="0">
                  <a:moveTo>
                    <a:pt x="21600" y="21582"/>
                  </a:moveTo>
                  <a:lnTo>
                    <a:pt x="851" y="21582"/>
                  </a:lnTo>
                  <a:lnTo>
                    <a:pt x="851" y="21600"/>
                  </a:lnTo>
                  <a:lnTo>
                    <a:pt x="0" y="21600"/>
                  </a:lnTo>
                  <a:lnTo>
                    <a:pt x="0" y="0"/>
                  </a:lnTo>
                  <a:lnTo>
                    <a:pt x="851" y="0"/>
                  </a:lnTo>
                  <a:lnTo>
                    <a:pt x="851" y="20612"/>
                  </a:lnTo>
                  <a:lnTo>
                    <a:pt x="1514" y="20612"/>
                  </a:lnTo>
                  <a:lnTo>
                    <a:pt x="1514" y="16752"/>
                  </a:lnTo>
                  <a:lnTo>
                    <a:pt x="4872" y="16752"/>
                  </a:lnTo>
                  <a:lnTo>
                    <a:pt x="4872" y="20612"/>
                  </a:lnTo>
                  <a:lnTo>
                    <a:pt x="6007" y="20612"/>
                  </a:lnTo>
                  <a:lnTo>
                    <a:pt x="6007" y="13053"/>
                  </a:lnTo>
                  <a:lnTo>
                    <a:pt x="9365" y="13053"/>
                  </a:lnTo>
                  <a:lnTo>
                    <a:pt x="9365" y="20612"/>
                  </a:lnTo>
                  <a:lnTo>
                    <a:pt x="10500" y="20612"/>
                  </a:lnTo>
                  <a:lnTo>
                    <a:pt x="10500" y="5817"/>
                  </a:lnTo>
                  <a:lnTo>
                    <a:pt x="13859" y="5817"/>
                  </a:lnTo>
                  <a:lnTo>
                    <a:pt x="13859" y="20612"/>
                  </a:lnTo>
                  <a:lnTo>
                    <a:pt x="14978" y="20612"/>
                  </a:lnTo>
                  <a:lnTo>
                    <a:pt x="14978" y="1616"/>
                  </a:lnTo>
                  <a:lnTo>
                    <a:pt x="18336" y="1616"/>
                  </a:lnTo>
                  <a:lnTo>
                    <a:pt x="18336" y="20612"/>
                  </a:lnTo>
                  <a:lnTo>
                    <a:pt x="21600" y="20612"/>
                  </a:lnTo>
                  <a:lnTo>
                    <a:pt x="21600" y="21582"/>
                  </a:lnTo>
                </a:path>
              </a:pathLst>
            </a:custGeom>
            <a:solidFill>
              <a:srgbClr val="89CC40"/>
            </a:solid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grpSp>
          <p:nvGrpSpPr>
            <p:cNvPr id="48" name="Group 47">
              <a:extLst>
                <a:ext uri="{FF2B5EF4-FFF2-40B4-BE49-F238E27FC236}">
                  <a16:creationId xmlns:a16="http://schemas.microsoft.com/office/drawing/2014/main" id="{330592F8-B7C5-A8E9-AE79-488A10140E4A}"/>
                </a:ext>
              </a:extLst>
            </p:cNvPr>
            <p:cNvGrpSpPr/>
            <p:nvPr/>
          </p:nvGrpSpPr>
          <p:grpSpPr>
            <a:xfrm>
              <a:off x="4002702" y="4671527"/>
              <a:ext cx="212088" cy="416628"/>
              <a:chOff x="1460004" y="6870974"/>
              <a:chExt cx="301636" cy="592538"/>
            </a:xfrm>
            <a:solidFill>
              <a:srgbClr val="89CC40"/>
            </a:solidFill>
          </p:grpSpPr>
          <p:sp>
            <p:nvSpPr>
              <p:cNvPr id="58" name="Shape 2863">
                <a:extLst>
                  <a:ext uri="{FF2B5EF4-FFF2-40B4-BE49-F238E27FC236}">
                    <a16:creationId xmlns:a16="http://schemas.microsoft.com/office/drawing/2014/main" id="{A625CF21-050F-BD9F-C6D4-12936379A565}"/>
                  </a:ext>
                </a:extLst>
              </p:cNvPr>
              <p:cNvSpPr/>
              <p:nvPr/>
            </p:nvSpPr>
            <p:spPr>
              <a:xfrm>
                <a:off x="1460004" y="6979350"/>
                <a:ext cx="301636" cy="484162"/>
              </a:xfrm>
              <a:custGeom>
                <a:avLst/>
                <a:gdLst/>
                <a:ahLst/>
                <a:cxnLst>
                  <a:cxn ang="0">
                    <a:pos x="wd2" y="hd2"/>
                  </a:cxn>
                  <a:cxn ang="5400000">
                    <a:pos x="wd2" y="hd2"/>
                  </a:cxn>
                  <a:cxn ang="10800000">
                    <a:pos x="wd2" y="hd2"/>
                  </a:cxn>
                  <a:cxn ang="16200000">
                    <a:pos x="wd2" y="hd2"/>
                  </a:cxn>
                </a:cxnLst>
                <a:rect l="0" t="0" r="r" b="b"/>
                <a:pathLst>
                  <a:path w="20620" h="21276" extrusionOk="0">
                    <a:moveTo>
                      <a:pt x="7219" y="0"/>
                    </a:moveTo>
                    <a:cubicBezTo>
                      <a:pt x="4928" y="0"/>
                      <a:pt x="3243" y="1210"/>
                      <a:pt x="2939" y="1901"/>
                    </a:cubicBezTo>
                    <a:lnTo>
                      <a:pt x="75" y="7862"/>
                    </a:lnTo>
                    <a:cubicBezTo>
                      <a:pt x="-464" y="9137"/>
                      <a:pt x="2063" y="9677"/>
                      <a:pt x="2670" y="8402"/>
                    </a:cubicBezTo>
                    <a:lnTo>
                      <a:pt x="5231" y="2938"/>
                    </a:lnTo>
                    <a:lnTo>
                      <a:pt x="6646" y="2938"/>
                    </a:lnTo>
                    <a:lnTo>
                      <a:pt x="2400" y="12701"/>
                    </a:lnTo>
                    <a:lnTo>
                      <a:pt x="6511" y="12701"/>
                    </a:lnTo>
                    <a:lnTo>
                      <a:pt x="6511" y="20304"/>
                    </a:lnTo>
                    <a:cubicBezTo>
                      <a:pt x="6511" y="21600"/>
                      <a:pt x="9544" y="21600"/>
                      <a:pt x="9544" y="20304"/>
                    </a:cubicBezTo>
                    <a:lnTo>
                      <a:pt x="9544" y="12636"/>
                    </a:lnTo>
                    <a:lnTo>
                      <a:pt x="11060" y="12636"/>
                    </a:lnTo>
                    <a:lnTo>
                      <a:pt x="11060" y="20282"/>
                    </a:lnTo>
                    <a:cubicBezTo>
                      <a:pt x="11060" y="21600"/>
                      <a:pt x="14127" y="21600"/>
                      <a:pt x="14127" y="20282"/>
                    </a:cubicBezTo>
                    <a:lnTo>
                      <a:pt x="14127" y="12701"/>
                    </a:lnTo>
                    <a:lnTo>
                      <a:pt x="18204" y="12701"/>
                    </a:lnTo>
                    <a:lnTo>
                      <a:pt x="13958" y="2959"/>
                    </a:lnTo>
                    <a:lnTo>
                      <a:pt x="15374" y="2959"/>
                    </a:lnTo>
                    <a:lnTo>
                      <a:pt x="17935" y="8467"/>
                    </a:lnTo>
                    <a:cubicBezTo>
                      <a:pt x="18541" y="9655"/>
                      <a:pt x="21136" y="9158"/>
                      <a:pt x="20529" y="7884"/>
                    </a:cubicBezTo>
                    <a:lnTo>
                      <a:pt x="17665" y="1922"/>
                    </a:lnTo>
                    <a:cubicBezTo>
                      <a:pt x="17396" y="1253"/>
                      <a:pt x="16048" y="22"/>
                      <a:pt x="13723" y="22"/>
                    </a:cubicBezTo>
                    <a:cubicBezTo>
                      <a:pt x="13756" y="0"/>
                      <a:pt x="7219" y="0"/>
                      <a:pt x="7219" y="0"/>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sp>
            <p:nvSpPr>
              <p:cNvPr id="59" name="Shape 2864">
                <a:extLst>
                  <a:ext uri="{FF2B5EF4-FFF2-40B4-BE49-F238E27FC236}">
                    <a16:creationId xmlns:a16="http://schemas.microsoft.com/office/drawing/2014/main" id="{5B8C8C8B-2F26-A066-EE02-66F835918E5E}"/>
                  </a:ext>
                </a:extLst>
              </p:cNvPr>
              <p:cNvSpPr/>
              <p:nvPr/>
            </p:nvSpPr>
            <p:spPr>
              <a:xfrm>
                <a:off x="1561589" y="6870974"/>
                <a:ext cx="97044" cy="97047"/>
              </a:xfrm>
              <a:custGeom>
                <a:avLst/>
                <a:gdLst/>
                <a:ahLst/>
                <a:cxnLst>
                  <a:cxn ang="0">
                    <a:pos x="wd2" y="hd2"/>
                  </a:cxn>
                  <a:cxn ang="5400000">
                    <a:pos x="wd2" y="hd2"/>
                  </a:cxn>
                  <a:cxn ang="10800000">
                    <a:pos x="wd2" y="hd2"/>
                  </a:cxn>
                  <a:cxn ang="16200000">
                    <a:pos x="wd2" y="hd2"/>
                  </a:cxn>
                </a:cxnLst>
                <a:rect l="0" t="0" r="r" b="b"/>
                <a:pathLst>
                  <a:path w="21600" h="21600" extrusionOk="0">
                    <a:moveTo>
                      <a:pt x="0" y="10855"/>
                    </a:moveTo>
                    <a:cubicBezTo>
                      <a:pt x="0" y="4824"/>
                      <a:pt x="4959" y="0"/>
                      <a:pt x="10910" y="0"/>
                    </a:cubicBezTo>
                    <a:cubicBezTo>
                      <a:pt x="16861" y="0"/>
                      <a:pt x="21600" y="4824"/>
                      <a:pt x="21600" y="10855"/>
                    </a:cubicBezTo>
                    <a:cubicBezTo>
                      <a:pt x="21600" y="16776"/>
                      <a:pt x="16861" y="21600"/>
                      <a:pt x="10910" y="21600"/>
                    </a:cubicBezTo>
                    <a:cubicBezTo>
                      <a:pt x="4959" y="21600"/>
                      <a:pt x="0" y="16776"/>
                      <a:pt x="0" y="10855"/>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grpSp>
        <p:grpSp>
          <p:nvGrpSpPr>
            <p:cNvPr id="49" name="Group 48">
              <a:extLst>
                <a:ext uri="{FF2B5EF4-FFF2-40B4-BE49-F238E27FC236}">
                  <a16:creationId xmlns:a16="http://schemas.microsoft.com/office/drawing/2014/main" id="{22DFB21A-BFAA-34E3-CE3B-63DC0E252645}"/>
                </a:ext>
              </a:extLst>
            </p:cNvPr>
            <p:cNvGrpSpPr/>
            <p:nvPr/>
          </p:nvGrpSpPr>
          <p:grpSpPr>
            <a:xfrm>
              <a:off x="6165547" y="5213301"/>
              <a:ext cx="502586" cy="416590"/>
              <a:chOff x="7024869" y="3693226"/>
              <a:chExt cx="714789" cy="592484"/>
            </a:xfrm>
            <a:solidFill>
              <a:srgbClr val="89CC40"/>
            </a:solidFill>
          </p:grpSpPr>
          <p:sp>
            <p:nvSpPr>
              <p:cNvPr id="55" name="Shape 2901">
                <a:extLst>
                  <a:ext uri="{FF2B5EF4-FFF2-40B4-BE49-F238E27FC236}">
                    <a16:creationId xmlns:a16="http://schemas.microsoft.com/office/drawing/2014/main" id="{EBA5C02E-454B-4F6E-A222-0599707C5288}"/>
                  </a:ext>
                </a:extLst>
              </p:cNvPr>
              <p:cNvSpPr/>
              <p:nvPr/>
            </p:nvSpPr>
            <p:spPr>
              <a:xfrm>
                <a:off x="7415631" y="3693226"/>
                <a:ext cx="115218" cy="117055"/>
              </a:xfrm>
              <a:custGeom>
                <a:avLst/>
                <a:gdLst/>
                <a:ahLst/>
                <a:cxnLst>
                  <a:cxn ang="0">
                    <a:pos x="wd2" y="hd2"/>
                  </a:cxn>
                  <a:cxn ang="5400000">
                    <a:pos x="wd2" y="hd2"/>
                  </a:cxn>
                  <a:cxn ang="10800000">
                    <a:pos x="wd2" y="hd2"/>
                  </a:cxn>
                  <a:cxn ang="16200000">
                    <a:pos x="wd2" y="hd2"/>
                  </a:cxn>
                </a:cxnLst>
                <a:rect l="0" t="0" r="r" b="b"/>
                <a:pathLst>
                  <a:path w="21351" h="21297" extrusionOk="0">
                    <a:moveTo>
                      <a:pt x="18143" y="3162"/>
                    </a:moveTo>
                    <a:cubicBezTo>
                      <a:pt x="19589" y="4512"/>
                      <a:pt x="20402" y="6042"/>
                      <a:pt x="20945" y="7932"/>
                    </a:cubicBezTo>
                    <a:cubicBezTo>
                      <a:pt x="21487" y="9822"/>
                      <a:pt x="21487" y="11532"/>
                      <a:pt x="20945" y="13422"/>
                    </a:cubicBezTo>
                    <a:cubicBezTo>
                      <a:pt x="20402" y="15312"/>
                      <a:pt x="19589" y="16752"/>
                      <a:pt x="18143" y="18192"/>
                    </a:cubicBezTo>
                    <a:cubicBezTo>
                      <a:pt x="16787" y="19542"/>
                      <a:pt x="15341" y="20352"/>
                      <a:pt x="13443" y="20892"/>
                    </a:cubicBezTo>
                    <a:cubicBezTo>
                      <a:pt x="11546" y="21432"/>
                      <a:pt x="9828" y="21432"/>
                      <a:pt x="7931" y="20892"/>
                    </a:cubicBezTo>
                    <a:cubicBezTo>
                      <a:pt x="6033" y="20352"/>
                      <a:pt x="4587" y="19542"/>
                      <a:pt x="3141" y="18192"/>
                    </a:cubicBezTo>
                    <a:cubicBezTo>
                      <a:pt x="1785" y="16752"/>
                      <a:pt x="881" y="15312"/>
                      <a:pt x="339" y="13422"/>
                    </a:cubicBezTo>
                    <a:cubicBezTo>
                      <a:pt x="-113" y="11532"/>
                      <a:pt x="-113" y="9822"/>
                      <a:pt x="339" y="7932"/>
                    </a:cubicBezTo>
                    <a:cubicBezTo>
                      <a:pt x="881" y="6042"/>
                      <a:pt x="1785" y="4512"/>
                      <a:pt x="3141" y="3162"/>
                    </a:cubicBezTo>
                    <a:cubicBezTo>
                      <a:pt x="4587" y="1812"/>
                      <a:pt x="6033" y="822"/>
                      <a:pt x="7931" y="372"/>
                    </a:cubicBezTo>
                    <a:cubicBezTo>
                      <a:pt x="9828" y="-168"/>
                      <a:pt x="11546" y="-78"/>
                      <a:pt x="13443" y="372"/>
                    </a:cubicBezTo>
                    <a:cubicBezTo>
                      <a:pt x="15341" y="912"/>
                      <a:pt x="16787" y="1812"/>
                      <a:pt x="18143" y="3162"/>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sp>
            <p:nvSpPr>
              <p:cNvPr id="56" name="Shape 2902">
                <a:extLst>
                  <a:ext uri="{FF2B5EF4-FFF2-40B4-BE49-F238E27FC236}">
                    <a16:creationId xmlns:a16="http://schemas.microsoft.com/office/drawing/2014/main" id="{9BB99DA7-AF6C-262E-7C64-EC177439BC0C}"/>
                  </a:ext>
                </a:extLst>
              </p:cNvPr>
              <p:cNvSpPr/>
              <p:nvPr/>
            </p:nvSpPr>
            <p:spPr>
              <a:xfrm>
                <a:off x="7231693" y="3693226"/>
                <a:ext cx="114917" cy="117055"/>
              </a:xfrm>
              <a:custGeom>
                <a:avLst/>
                <a:gdLst/>
                <a:ahLst/>
                <a:cxnLst>
                  <a:cxn ang="0">
                    <a:pos x="wd2" y="hd2"/>
                  </a:cxn>
                  <a:cxn ang="5400000">
                    <a:pos x="wd2" y="hd2"/>
                  </a:cxn>
                  <a:cxn ang="10800000">
                    <a:pos x="wd2" y="hd2"/>
                  </a:cxn>
                  <a:cxn ang="16200000">
                    <a:pos x="wd2" y="hd2"/>
                  </a:cxn>
                </a:cxnLst>
                <a:rect l="0" t="0" r="r" b="b"/>
                <a:pathLst>
                  <a:path w="21296" h="21297" extrusionOk="0">
                    <a:moveTo>
                      <a:pt x="18177" y="3162"/>
                    </a:moveTo>
                    <a:cubicBezTo>
                      <a:pt x="19533" y="4512"/>
                      <a:pt x="20437" y="6042"/>
                      <a:pt x="20889" y="7932"/>
                    </a:cubicBezTo>
                    <a:cubicBezTo>
                      <a:pt x="21431" y="9822"/>
                      <a:pt x="21431" y="11532"/>
                      <a:pt x="20889" y="13422"/>
                    </a:cubicBezTo>
                    <a:cubicBezTo>
                      <a:pt x="20437" y="15312"/>
                      <a:pt x="19533" y="16752"/>
                      <a:pt x="18177" y="18192"/>
                    </a:cubicBezTo>
                    <a:cubicBezTo>
                      <a:pt x="16822" y="19542"/>
                      <a:pt x="15285" y="20352"/>
                      <a:pt x="13387" y="20892"/>
                    </a:cubicBezTo>
                    <a:cubicBezTo>
                      <a:pt x="11490" y="21432"/>
                      <a:pt x="9772" y="21432"/>
                      <a:pt x="7875" y="20892"/>
                    </a:cubicBezTo>
                    <a:cubicBezTo>
                      <a:pt x="5977" y="20352"/>
                      <a:pt x="4531" y="19542"/>
                      <a:pt x="3085" y="18192"/>
                    </a:cubicBezTo>
                    <a:cubicBezTo>
                      <a:pt x="1729" y="16752"/>
                      <a:pt x="916" y="15312"/>
                      <a:pt x="373" y="13422"/>
                    </a:cubicBezTo>
                    <a:cubicBezTo>
                      <a:pt x="-79" y="11532"/>
                      <a:pt x="-169" y="9822"/>
                      <a:pt x="373" y="7932"/>
                    </a:cubicBezTo>
                    <a:cubicBezTo>
                      <a:pt x="825" y="6042"/>
                      <a:pt x="1729" y="4512"/>
                      <a:pt x="3085" y="3162"/>
                    </a:cubicBezTo>
                    <a:cubicBezTo>
                      <a:pt x="4531" y="1812"/>
                      <a:pt x="5977" y="822"/>
                      <a:pt x="7875" y="372"/>
                    </a:cubicBezTo>
                    <a:cubicBezTo>
                      <a:pt x="9772" y="-168"/>
                      <a:pt x="11490" y="-78"/>
                      <a:pt x="13387" y="372"/>
                    </a:cubicBezTo>
                    <a:cubicBezTo>
                      <a:pt x="15285" y="912"/>
                      <a:pt x="16822" y="1812"/>
                      <a:pt x="18177" y="3162"/>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sp>
            <p:nvSpPr>
              <p:cNvPr id="57" name="Shape 2903">
                <a:extLst>
                  <a:ext uri="{FF2B5EF4-FFF2-40B4-BE49-F238E27FC236}">
                    <a16:creationId xmlns:a16="http://schemas.microsoft.com/office/drawing/2014/main" id="{C3647238-C748-9C04-CE99-4257E3661AEB}"/>
                  </a:ext>
                </a:extLst>
              </p:cNvPr>
              <p:cNvSpPr/>
              <p:nvPr/>
            </p:nvSpPr>
            <p:spPr>
              <a:xfrm>
                <a:off x="7024869" y="3778849"/>
                <a:ext cx="714789" cy="506861"/>
              </a:xfrm>
              <a:custGeom>
                <a:avLst/>
                <a:gdLst/>
                <a:ahLst/>
                <a:cxnLst>
                  <a:cxn ang="0">
                    <a:pos x="wd2" y="hd2"/>
                  </a:cxn>
                  <a:cxn ang="5400000">
                    <a:pos x="wd2" y="hd2"/>
                  </a:cxn>
                  <a:cxn ang="10800000">
                    <a:pos x="wd2" y="hd2"/>
                  </a:cxn>
                  <a:cxn ang="16200000">
                    <a:pos x="wd2" y="hd2"/>
                  </a:cxn>
                </a:cxnLst>
                <a:rect l="0" t="0" r="r" b="b"/>
                <a:pathLst>
                  <a:path w="21600" h="21423" extrusionOk="0">
                    <a:moveTo>
                      <a:pt x="401" y="5893"/>
                    </a:moveTo>
                    <a:lnTo>
                      <a:pt x="4237" y="530"/>
                    </a:lnTo>
                    <a:cubicBezTo>
                      <a:pt x="4757" y="-177"/>
                      <a:pt x="5604" y="-177"/>
                      <a:pt x="6095" y="530"/>
                    </a:cubicBezTo>
                    <a:cubicBezTo>
                      <a:pt x="6214" y="675"/>
                      <a:pt x="6600" y="1237"/>
                      <a:pt x="6704" y="1382"/>
                    </a:cubicBezTo>
                    <a:cubicBezTo>
                      <a:pt x="6838" y="1549"/>
                      <a:pt x="6927" y="1777"/>
                      <a:pt x="7002" y="1985"/>
                    </a:cubicBezTo>
                    <a:lnTo>
                      <a:pt x="8087" y="6143"/>
                    </a:lnTo>
                    <a:lnTo>
                      <a:pt x="10807" y="7910"/>
                    </a:lnTo>
                    <a:lnTo>
                      <a:pt x="13528" y="6143"/>
                    </a:lnTo>
                    <a:lnTo>
                      <a:pt x="14613" y="1985"/>
                    </a:lnTo>
                    <a:cubicBezTo>
                      <a:pt x="14687" y="1756"/>
                      <a:pt x="14777" y="1549"/>
                      <a:pt x="14896" y="1382"/>
                    </a:cubicBezTo>
                    <a:cubicBezTo>
                      <a:pt x="15000" y="1237"/>
                      <a:pt x="15401" y="675"/>
                      <a:pt x="15505" y="530"/>
                    </a:cubicBezTo>
                    <a:cubicBezTo>
                      <a:pt x="16010" y="-177"/>
                      <a:pt x="16828" y="-177"/>
                      <a:pt x="17363" y="530"/>
                    </a:cubicBezTo>
                    <a:lnTo>
                      <a:pt x="21213" y="5893"/>
                    </a:lnTo>
                    <a:cubicBezTo>
                      <a:pt x="21481" y="6288"/>
                      <a:pt x="21600" y="6725"/>
                      <a:pt x="21600" y="7224"/>
                    </a:cubicBezTo>
                    <a:lnTo>
                      <a:pt x="21600" y="19905"/>
                    </a:lnTo>
                    <a:cubicBezTo>
                      <a:pt x="21600" y="20758"/>
                      <a:pt x="21124" y="21423"/>
                      <a:pt x="20515" y="21423"/>
                    </a:cubicBezTo>
                    <a:cubicBezTo>
                      <a:pt x="19905" y="21423"/>
                      <a:pt x="19415" y="20758"/>
                      <a:pt x="19415" y="19905"/>
                    </a:cubicBezTo>
                    <a:lnTo>
                      <a:pt x="19415" y="9843"/>
                    </a:lnTo>
                    <a:cubicBezTo>
                      <a:pt x="19192" y="9802"/>
                      <a:pt x="18939" y="9594"/>
                      <a:pt x="18746" y="9344"/>
                    </a:cubicBezTo>
                    <a:lnTo>
                      <a:pt x="15490" y="4812"/>
                    </a:lnTo>
                    <a:lnTo>
                      <a:pt x="14821" y="7307"/>
                    </a:lnTo>
                    <a:cubicBezTo>
                      <a:pt x="14762" y="7577"/>
                      <a:pt x="14613" y="7806"/>
                      <a:pt x="14435" y="7910"/>
                    </a:cubicBezTo>
                    <a:lnTo>
                      <a:pt x="11268" y="9989"/>
                    </a:lnTo>
                    <a:cubicBezTo>
                      <a:pt x="11105" y="10072"/>
                      <a:pt x="10941" y="10114"/>
                      <a:pt x="10807" y="10051"/>
                    </a:cubicBezTo>
                    <a:cubicBezTo>
                      <a:pt x="10644" y="10114"/>
                      <a:pt x="10480" y="10072"/>
                      <a:pt x="10332" y="9989"/>
                    </a:cubicBezTo>
                    <a:lnTo>
                      <a:pt x="7180" y="7910"/>
                    </a:lnTo>
                    <a:cubicBezTo>
                      <a:pt x="7002" y="7785"/>
                      <a:pt x="6853" y="7577"/>
                      <a:pt x="6779" y="7307"/>
                    </a:cubicBezTo>
                    <a:lnTo>
                      <a:pt x="6125" y="4812"/>
                    </a:lnTo>
                    <a:lnTo>
                      <a:pt x="2869" y="9344"/>
                    </a:lnTo>
                    <a:cubicBezTo>
                      <a:pt x="2676" y="9594"/>
                      <a:pt x="2438" y="9781"/>
                      <a:pt x="2185" y="9843"/>
                    </a:cubicBezTo>
                    <a:lnTo>
                      <a:pt x="2185" y="19885"/>
                    </a:lnTo>
                    <a:cubicBezTo>
                      <a:pt x="2185" y="20737"/>
                      <a:pt x="1710" y="21402"/>
                      <a:pt x="1100" y="21402"/>
                    </a:cubicBezTo>
                    <a:cubicBezTo>
                      <a:pt x="491" y="21402"/>
                      <a:pt x="0" y="20737"/>
                      <a:pt x="0" y="19885"/>
                    </a:cubicBezTo>
                    <a:lnTo>
                      <a:pt x="0" y="7203"/>
                    </a:lnTo>
                    <a:cubicBezTo>
                      <a:pt x="0" y="6725"/>
                      <a:pt x="134" y="6247"/>
                      <a:pt x="401" y="5893"/>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grpSp>
        <p:sp>
          <p:nvSpPr>
            <p:cNvPr id="50" name="Shape 871">
              <a:extLst>
                <a:ext uri="{FF2B5EF4-FFF2-40B4-BE49-F238E27FC236}">
                  <a16:creationId xmlns:a16="http://schemas.microsoft.com/office/drawing/2014/main" id="{33CC471B-2DBE-C706-7EF4-478A95D1559E}"/>
                </a:ext>
              </a:extLst>
            </p:cNvPr>
            <p:cNvSpPr/>
            <p:nvPr/>
          </p:nvSpPr>
          <p:spPr>
            <a:xfrm>
              <a:off x="5533017" y="2876390"/>
              <a:ext cx="2158063" cy="968794"/>
            </a:xfrm>
            <a:prstGeom prst="rect">
              <a:avLst/>
            </a:prstGeom>
            <a:ln w="3175">
              <a:miter lim="400000"/>
            </a:ln>
            <a:extLst>
              <a:ext uri="{C572A759-6A51-4108-AA02-DFA0A04FC94B}">
                <ma14:wrappingTextBoxFlag xmlns="" xmlns:ma14="http://schemas.microsoft.com/office/mac/drawingml/2011/main" val="1"/>
              </a:ext>
            </a:extLst>
          </p:spPr>
          <p:txBody>
            <a:bodyPr lIns="0" tIns="0" rIns="0" bIns="0"/>
            <a:lstStyle/>
            <a:p>
              <a:pPr marL="0" marR="0" lvl="0" indent="0" algn="ctr" defTabSz="414923" rtl="0" eaLnBrk="1" fontAlgn="auto" latinLnBrk="0" hangingPunct="1">
                <a:lnSpc>
                  <a:spcPct val="100000"/>
                </a:lnSpc>
                <a:spcBef>
                  <a:spcPts val="0"/>
                </a:spcBef>
                <a:spcAft>
                  <a:spcPts val="0"/>
                </a:spcAft>
                <a:buClrTx/>
                <a:buSzTx/>
                <a:buFontTx/>
                <a:buNone/>
                <a:tabLst>
                  <a:tab pos="651844" algn="l"/>
                </a:tabLst>
                <a:defRPr sz="5000">
                  <a:solidFill>
                    <a:srgbClr val="5B9BD5">
                      <a:hueOff val="273562"/>
                      <a:satOff val="2937"/>
                      <a:lumOff val="-22233"/>
                    </a:srgbClr>
                  </a:solidFill>
                  <a:latin typeface="Roboto Black"/>
                  <a:ea typeface="Roboto Black"/>
                  <a:cs typeface="Roboto Black"/>
                  <a:sym typeface="Roboto Black"/>
                </a:defRPr>
              </a:pPr>
              <a:r>
                <a:rPr kumimoji="0" lang="en-US" sz="3164" b="1" i="0" u="none" strike="noStrike" kern="1200" cap="none" spc="0" normalizeH="0" baseline="0" noProof="0" dirty="0">
                  <a:ln>
                    <a:noFill/>
                  </a:ln>
                  <a:solidFill>
                    <a:srgbClr val="0066CC"/>
                  </a:solidFill>
                  <a:effectLst/>
                  <a:uLnTx/>
                  <a:uFillTx/>
                  <a:latin typeface="Roboto Black"/>
                  <a:ea typeface="Roboto Black"/>
                  <a:sym typeface="Roboto Black"/>
                </a:rPr>
                <a:t>Ethical Guidelines</a:t>
              </a:r>
            </a:p>
            <a:p>
              <a:pPr marL="0" marR="0" lvl="0" indent="0" algn="ctr" defTabSz="414923" rtl="0" eaLnBrk="1" fontAlgn="auto" latinLnBrk="0" hangingPunct="1">
                <a:lnSpc>
                  <a:spcPct val="112000"/>
                </a:lnSpc>
                <a:spcBef>
                  <a:spcPts val="0"/>
                </a:spcBef>
                <a:spcAft>
                  <a:spcPts val="0"/>
                </a:spcAft>
                <a:buClrTx/>
                <a:buSzTx/>
                <a:buFontTx/>
                <a:buNone/>
                <a:tabLst>
                  <a:tab pos="651844" algn="l"/>
                </a:tabLst>
                <a:defRPr sz="5000">
                  <a:solidFill>
                    <a:srgbClr val="5B9BD5">
                      <a:hueOff val="273562"/>
                      <a:satOff val="2937"/>
                      <a:lumOff val="-22233"/>
                    </a:srgbClr>
                  </a:solidFill>
                  <a:latin typeface="Roboto Black"/>
                  <a:ea typeface="Roboto Black"/>
                  <a:cs typeface="Roboto Black"/>
                  <a:sym typeface="Roboto Black"/>
                </a:defRPr>
              </a:pPr>
              <a:endParaRPr kumimoji="0" sz="3516" b="1" i="0" u="none" strike="noStrike" kern="1200" cap="none" spc="0" normalizeH="0" baseline="0" noProof="0" dirty="0">
                <a:ln>
                  <a:noFill/>
                </a:ln>
                <a:solidFill>
                  <a:srgbClr val="0066CC"/>
                </a:solidFill>
                <a:effectLst/>
                <a:uLnTx/>
                <a:uFillTx/>
                <a:latin typeface="Roboto Black"/>
                <a:ea typeface="Roboto Black"/>
                <a:sym typeface="Roboto Black"/>
              </a:endParaRPr>
            </a:p>
          </p:txBody>
        </p:sp>
        <p:sp>
          <p:nvSpPr>
            <p:cNvPr id="51" name="Shape 871">
              <a:extLst>
                <a:ext uri="{FF2B5EF4-FFF2-40B4-BE49-F238E27FC236}">
                  <a16:creationId xmlns:a16="http://schemas.microsoft.com/office/drawing/2014/main" id="{23F1466C-D2EE-A288-6680-15C4AF77E8F6}"/>
                </a:ext>
              </a:extLst>
            </p:cNvPr>
            <p:cNvSpPr/>
            <p:nvPr/>
          </p:nvSpPr>
          <p:spPr>
            <a:xfrm>
              <a:off x="5993029" y="3808269"/>
              <a:ext cx="1669884" cy="783287"/>
            </a:xfrm>
            <a:prstGeom prst="rect">
              <a:avLst/>
            </a:prstGeom>
            <a:ln w="3175">
              <a:miter lim="400000"/>
            </a:ln>
            <a:extLst>
              <a:ext uri="{C572A759-6A51-4108-AA02-DFA0A04FC94B}">
                <ma14:wrappingTextBoxFlag xmlns="" xmlns:ma14="http://schemas.microsoft.com/office/mac/drawingml/2011/main" val="1"/>
              </a:ext>
            </a:extLst>
          </p:spPr>
          <p:txBody>
            <a:bodyPr lIns="0" tIns="0" rIns="0" bIns="0"/>
            <a:lstStyle/>
            <a:p>
              <a:pPr marL="0" marR="0" lvl="0" indent="0" algn="l" defTabSz="414923" rtl="0" eaLnBrk="1" fontAlgn="auto" latinLnBrk="0" hangingPunct="1">
                <a:lnSpc>
                  <a:spcPct val="112000"/>
                </a:lnSpc>
                <a:spcBef>
                  <a:spcPts val="0"/>
                </a:spcBef>
                <a:spcAft>
                  <a:spcPts val="0"/>
                </a:spcAft>
                <a:buClrTx/>
                <a:buSzTx/>
                <a:buFontTx/>
                <a:buNone/>
                <a:tabLst>
                  <a:tab pos="651844" algn="l"/>
                </a:tabLst>
                <a:defRPr sz="5000">
                  <a:solidFill>
                    <a:srgbClr val="5B9BD5">
                      <a:hueOff val="273562"/>
                      <a:satOff val="2937"/>
                      <a:lumOff val="-22233"/>
                    </a:srgbClr>
                  </a:solidFill>
                  <a:latin typeface="Roboto Black"/>
                  <a:ea typeface="Roboto Black"/>
                  <a:cs typeface="Roboto Black"/>
                  <a:sym typeface="Roboto Black"/>
                </a:defRPr>
              </a:pPr>
              <a:r>
                <a:rPr kumimoji="0" lang="en-US" sz="1758" b="1" i="0" u="none" strike="noStrike" kern="1200" cap="none" spc="0" normalizeH="0" baseline="0" noProof="0" dirty="0">
                  <a:ln>
                    <a:noFill/>
                  </a:ln>
                  <a:solidFill>
                    <a:srgbClr val="0066CC"/>
                  </a:solidFill>
                  <a:effectLst/>
                  <a:uLnTx/>
                  <a:uFillTx/>
                  <a:latin typeface="Roboto Black"/>
                  <a:ea typeface="Roboto Black"/>
                  <a:sym typeface="Roboto Black"/>
                </a:rPr>
                <a:t>8 principles </a:t>
              </a:r>
            </a:p>
            <a:p>
              <a:pPr marL="0" marR="0" lvl="0" indent="0" algn="l" defTabSz="414923" rtl="0" eaLnBrk="1" fontAlgn="auto" latinLnBrk="0" hangingPunct="1">
                <a:lnSpc>
                  <a:spcPct val="112000"/>
                </a:lnSpc>
                <a:spcBef>
                  <a:spcPts val="0"/>
                </a:spcBef>
                <a:spcAft>
                  <a:spcPts val="0"/>
                </a:spcAft>
                <a:buClrTx/>
                <a:buSzTx/>
                <a:buFontTx/>
                <a:buNone/>
                <a:tabLst>
                  <a:tab pos="651844" algn="l"/>
                </a:tabLst>
                <a:defRPr sz="5000">
                  <a:solidFill>
                    <a:srgbClr val="5B9BD5">
                      <a:hueOff val="273562"/>
                      <a:satOff val="2937"/>
                      <a:lumOff val="-22233"/>
                    </a:srgbClr>
                  </a:solidFill>
                  <a:latin typeface="Roboto Black"/>
                  <a:ea typeface="Roboto Black"/>
                  <a:cs typeface="Roboto Black"/>
                  <a:sym typeface="Roboto Black"/>
                </a:defRPr>
              </a:pPr>
              <a:r>
                <a:rPr kumimoji="0" lang="en-US" sz="1758" b="1" i="0" u="none" strike="noStrike" kern="1200" cap="none" spc="0" normalizeH="0" baseline="0" noProof="0" dirty="0">
                  <a:ln>
                    <a:noFill/>
                  </a:ln>
                  <a:solidFill>
                    <a:srgbClr val="0066CC"/>
                  </a:solidFill>
                  <a:effectLst/>
                  <a:uLnTx/>
                  <a:uFillTx/>
                  <a:latin typeface="Roboto Black"/>
                  <a:ea typeface="Roboto Black"/>
                  <a:sym typeface="Roboto Black"/>
                </a:rPr>
                <a:t>60+12 elements</a:t>
              </a:r>
            </a:p>
            <a:p>
              <a:pPr marL="0" marR="0" lvl="0" indent="0" algn="l" defTabSz="414923" rtl="0" eaLnBrk="1" fontAlgn="auto" latinLnBrk="0" hangingPunct="1">
                <a:lnSpc>
                  <a:spcPct val="112000"/>
                </a:lnSpc>
                <a:spcBef>
                  <a:spcPts val="0"/>
                </a:spcBef>
                <a:spcAft>
                  <a:spcPts val="0"/>
                </a:spcAft>
                <a:buClrTx/>
                <a:buSzTx/>
                <a:buFontTx/>
                <a:buNone/>
                <a:tabLst>
                  <a:tab pos="651844" algn="l"/>
                </a:tabLst>
                <a:defRPr sz="5000">
                  <a:solidFill>
                    <a:srgbClr val="5B9BD5">
                      <a:hueOff val="273562"/>
                      <a:satOff val="2937"/>
                      <a:lumOff val="-22233"/>
                    </a:srgbClr>
                  </a:solidFill>
                  <a:latin typeface="Roboto Black"/>
                  <a:ea typeface="Roboto Black"/>
                  <a:cs typeface="Roboto Black"/>
                  <a:sym typeface="Roboto Black"/>
                </a:defRPr>
              </a:pPr>
              <a:endParaRPr kumimoji="0" lang="en-US" sz="1758" b="1" i="0" u="none" strike="noStrike" kern="1200" cap="none" spc="0" normalizeH="0" baseline="0" noProof="0" dirty="0">
                <a:ln>
                  <a:noFill/>
                </a:ln>
                <a:solidFill>
                  <a:srgbClr val="0066CC"/>
                </a:solidFill>
                <a:effectLst/>
                <a:uLnTx/>
                <a:uFillTx/>
                <a:latin typeface="Roboto Black"/>
                <a:ea typeface="Roboto Black"/>
                <a:sym typeface="Roboto Black"/>
              </a:endParaRPr>
            </a:p>
          </p:txBody>
        </p:sp>
        <p:sp>
          <p:nvSpPr>
            <p:cNvPr id="52" name="Shape 898">
              <a:extLst>
                <a:ext uri="{FF2B5EF4-FFF2-40B4-BE49-F238E27FC236}">
                  <a16:creationId xmlns:a16="http://schemas.microsoft.com/office/drawing/2014/main" id="{CB571D3F-15FE-D448-F26B-1407100E215D}"/>
                </a:ext>
              </a:extLst>
            </p:cNvPr>
            <p:cNvSpPr/>
            <p:nvPr/>
          </p:nvSpPr>
          <p:spPr>
            <a:xfrm>
              <a:off x="2011352" y="3705970"/>
              <a:ext cx="2652461" cy="8294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90133">
                <a:lnSpc>
                  <a:spcPct val="112000"/>
                </a:lnSpc>
                <a:tabLst>
                  <a:tab pos="927100" algn="l"/>
                </a:tabLst>
                <a:defRPr sz="1800">
                  <a:solidFill>
                    <a:srgbClr val="040404"/>
                  </a:solidFill>
                  <a:latin typeface="Roboto Bold"/>
                  <a:ea typeface="Roboto Bold"/>
                  <a:cs typeface="Roboto Bold"/>
                  <a:sym typeface="Roboto Bold"/>
                </a:defRPr>
              </a:lvl1pPr>
            </a:lstStyle>
            <a:p>
              <a:pPr marL="0" marR="0" lvl="0" indent="0" algn="l" defTabSz="590133" rtl="0" eaLnBrk="1" fontAlgn="auto" latinLnBrk="0" hangingPunct="1">
                <a:lnSpc>
                  <a:spcPct val="112000"/>
                </a:lnSpc>
                <a:spcBef>
                  <a:spcPts val="0"/>
                </a:spcBef>
                <a:spcAft>
                  <a:spcPts val="0"/>
                </a:spcAft>
                <a:buClrTx/>
                <a:buSzTx/>
                <a:buFontTx/>
                <a:buNone/>
                <a:tabLst>
                  <a:tab pos="927100" algn="l"/>
                </a:tabLst>
                <a:defRPr/>
              </a:pPr>
              <a:r>
                <a:rPr kumimoji="0" lang="en-US" sz="1500" b="1" i="0" u="none" strike="noStrike" kern="1200" cap="none" spc="0" normalizeH="0" baseline="0" noProof="0" dirty="0">
                  <a:ln>
                    <a:noFill/>
                  </a:ln>
                  <a:solidFill>
                    <a:srgbClr val="ED7D31"/>
                  </a:solidFill>
                  <a:effectLst/>
                  <a:uLnTx/>
                  <a:uFillTx/>
                  <a:latin typeface="Roboto Bold"/>
                  <a:sym typeface="Roboto Bold"/>
                </a:rPr>
                <a:t>G. Responsibilities of  Leaders, Supervisors, Mentors in Statistical Practice</a:t>
              </a:r>
              <a:endParaRPr kumimoji="0" sz="1500" b="1" i="0" u="none" strike="noStrike" kern="1200" cap="none" spc="0" normalizeH="0" baseline="0" noProof="0" dirty="0">
                <a:ln>
                  <a:noFill/>
                </a:ln>
                <a:solidFill>
                  <a:srgbClr val="ED7D31"/>
                </a:solidFill>
                <a:effectLst/>
                <a:uLnTx/>
                <a:uFillTx/>
                <a:latin typeface="Roboto Bold"/>
                <a:sym typeface="Roboto Bold"/>
              </a:endParaRPr>
            </a:p>
          </p:txBody>
        </p:sp>
      </p:grpSp>
      <p:sp>
        <p:nvSpPr>
          <p:cNvPr id="67" name="TextBox 66">
            <a:extLst>
              <a:ext uri="{FF2B5EF4-FFF2-40B4-BE49-F238E27FC236}">
                <a16:creationId xmlns:a16="http://schemas.microsoft.com/office/drawing/2014/main" id="{C4B017EF-52D4-6FCF-D747-2A8D2FAF17CA}"/>
              </a:ext>
            </a:extLst>
          </p:cNvPr>
          <p:cNvSpPr txBox="1"/>
          <p:nvPr/>
        </p:nvSpPr>
        <p:spPr>
          <a:xfrm>
            <a:off x="1735788" y="2777027"/>
            <a:ext cx="6980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a:ea typeface="+mn-ea"/>
                <a:cs typeface="+mn-cs"/>
              </a:rPr>
              <a:t>New!</a:t>
            </a:r>
          </a:p>
        </p:txBody>
      </p:sp>
      <p:sp>
        <p:nvSpPr>
          <p:cNvPr id="68" name="TextBox 67">
            <a:extLst>
              <a:ext uri="{FF2B5EF4-FFF2-40B4-BE49-F238E27FC236}">
                <a16:creationId xmlns:a16="http://schemas.microsoft.com/office/drawing/2014/main" id="{A011BC64-FB14-1578-8498-8EAAF4E0FC63}"/>
              </a:ext>
            </a:extLst>
          </p:cNvPr>
          <p:cNvSpPr txBox="1"/>
          <p:nvPr/>
        </p:nvSpPr>
        <p:spPr>
          <a:xfrm>
            <a:off x="1635683" y="1553221"/>
            <a:ext cx="12559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a:ea typeface="+mn-ea"/>
                <a:cs typeface="+mn-cs"/>
              </a:rPr>
              <a:t>New Place!</a:t>
            </a:r>
          </a:p>
        </p:txBody>
      </p:sp>
      <p:sp>
        <p:nvSpPr>
          <p:cNvPr id="60" name="TextBox 59">
            <a:extLst>
              <a:ext uri="{FF2B5EF4-FFF2-40B4-BE49-F238E27FC236}">
                <a16:creationId xmlns:a16="http://schemas.microsoft.com/office/drawing/2014/main" id="{E537AA7E-6E2A-4431-9CF6-F7ACE78376F6}"/>
              </a:ext>
            </a:extLst>
          </p:cNvPr>
          <p:cNvSpPr txBox="1"/>
          <p:nvPr/>
        </p:nvSpPr>
        <p:spPr>
          <a:xfrm>
            <a:off x="8582754" y="6150736"/>
            <a:ext cx="3208101"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66CC"/>
                </a:solidFill>
                <a:effectLst/>
                <a:uLnTx/>
                <a:uFillTx/>
                <a:latin typeface="Roboto Black"/>
                <a:ea typeface="Roboto Black"/>
                <a:cs typeface="+mn-cs"/>
              </a:rPr>
              <a:t>2022 Guidelines</a:t>
            </a:r>
          </a:p>
        </p:txBody>
      </p:sp>
      <p:grpSp>
        <p:nvGrpSpPr>
          <p:cNvPr id="64" name="Group 63">
            <a:extLst>
              <a:ext uri="{FF2B5EF4-FFF2-40B4-BE49-F238E27FC236}">
                <a16:creationId xmlns:a16="http://schemas.microsoft.com/office/drawing/2014/main" id="{D6752BDB-828A-46C2-8C0B-2D83D693B05D}"/>
              </a:ext>
            </a:extLst>
          </p:cNvPr>
          <p:cNvGrpSpPr/>
          <p:nvPr/>
        </p:nvGrpSpPr>
        <p:grpSpPr>
          <a:xfrm flipH="1">
            <a:off x="8236614" y="3835423"/>
            <a:ext cx="692280" cy="412211"/>
            <a:chOff x="2563568" y="2596151"/>
            <a:chExt cx="519145" cy="415716"/>
          </a:xfrm>
          <a:solidFill>
            <a:srgbClr val="89CC40"/>
          </a:solidFill>
        </p:grpSpPr>
        <p:sp>
          <p:nvSpPr>
            <p:cNvPr id="72" name="Shape 2881">
              <a:extLst>
                <a:ext uri="{FF2B5EF4-FFF2-40B4-BE49-F238E27FC236}">
                  <a16:creationId xmlns:a16="http://schemas.microsoft.com/office/drawing/2014/main" id="{78B7FE6F-8615-4E2F-A5D0-8CA8ECE28386}"/>
                </a:ext>
              </a:extLst>
            </p:cNvPr>
            <p:cNvSpPr/>
            <p:nvPr/>
          </p:nvSpPr>
          <p:spPr>
            <a:xfrm>
              <a:off x="2994664" y="2747030"/>
              <a:ext cx="46903" cy="46903"/>
            </a:xfrm>
            <a:custGeom>
              <a:avLst/>
              <a:gdLst/>
              <a:ahLst/>
              <a:cxnLst>
                <a:cxn ang="0">
                  <a:pos x="wd2" y="hd2"/>
                </a:cxn>
                <a:cxn ang="5400000">
                  <a:pos x="wd2" y="hd2"/>
                </a:cxn>
                <a:cxn ang="10800000">
                  <a:pos x="wd2" y="hd2"/>
                </a:cxn>
                <a:cxn ang="16200000">
                  <a:pos x="wd2" y="hd2"/>
                </a:cxn>
              </a:cxnLst>
              <a:rect l="0" t="0" r="r" b="b"/>
              <a:pathLst>
                <a:path w="21600" h="21600" extrusionOk="0">
                  <a:moveTo>
                    <a:pt x="0" y="10879"/>
                  </a:moveTo>
                  <a:cubicBezTo>
                    <a:pt x="0" y="4888"/>
                    <a:pt x="4888" y="0"/>
                    <a:pt x="10879" y="0"/>
                  </a:cubicBezTo>
                  <a:cubicBezTo>
                    <a:pt x="16712" y="0"/>
                    <a:pt x="21600" y="4888"/>
                    <a:pt x="21600" y="10879"/>
                  </a:cubicBezTo>
                  <a:cubicBezTo>
                    <a:pt x="21600" y="16712"/>
                    <a:pt x="16712" y="21600"/>
                    <a:pt x="10879" y="21600"/>
                  </a:cubicBezTo>
                  <a:cubicBezTo>
                    <a:pt x="4888" y="21600"/>
                    <a:pt x="0" y="16712"/>
                    <a:pt x="0" y="10879"/>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sp>
          <p:nvSpPr>
            <p:cNvPr id="73" name="Shape 2882">
              <a:extLst>
                <a:ext uri="{FF2B5EF4-FFF2-40B4-BE49-F238E27FC236}">
                  <a16:creationId xmlns:a16="http://schemas.microsoft.com/office/drawing/2014/main" id="{FD362669-758F-475E-8BD5-1424C5308FDD}"/>
                </a:ext>
              </a:extLst>
            </p:cNvPr>
            <p:cNvSpPr/>
            <p:nvPr/>
          </p:nvSpPr>
          <p:spPr>
            <a:xfrm>
              <a:off x="2822448" y="2597675"/>
              <a:ext cx="66716" cy="66715"/>
            </a:xfrm>
            <a:custGeom>
              <a:avLst/>
              <a:gdLst/>
              <a:ahLst/>
              <a:cxnLst>
                <a:cxn ang="0">
                  <a:pos x="wd2" y="hd2"/>
                </a:cxn>
                <a:cxn ang="5400000">
                  <a:pos x="wd2" y="hd2"/>
                </a:cxn>
                <a:cxn ang="10800000">
                  <a:pos x="wd2" y="hd2"/>
                </a:cxn>
                <a:cxn ang="16200000">
                  <a:pos x="wd2" y="hd2"/>
                </a:cxn>
              </a:cxnLst>
              <a:rect l="0" t="0" r="r" b="b"/>
              <a:pathLst>
                <a:path w="21600" h="21600" extrusionOk="0">
                  <a:moveTo>
                    <a:pt x="0" y="10745"/>
                  </a:moveTo>
                  <a:cubicBezTo>
                    <a:pt x="0" y="4763"/>
                    <a:pt x="4763" y="0"/>
                    <a:pt x="10855" y="0"/>
                  </a:cubicBezTo>
                  <a:cubicBezTo>
                    <a:pt x="16837" y="0"/>
                    <a:pt x="21600" y="4763"/>
                    <a:pt x="21600" y="10745"/>
                  </a:cubicBezTo>
                  <a:cubicBezTo>
                    <a:pt x="21600" y="16726"/>
                    <a:pt x="16726" y="21600"/>
                    <a:pt x="10855" y="21600"/>
                  </a:cubicBezTo>
                  <a:cubicBezTo>
                    <a:pt x="4763" y="21600"/>
                    <a:pt x="0" y="16726"/>
                    <a:pt x="0" y="10745"/>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sp>
          <p:nvSpPr>
            <p:cNvPr id="74" name="Shape 2883">
              <a:extLst>
                <a:ext uri="{FF2B5EF4-FFF2-40B4-BE49-F238E27FC236}">
                  <a16:creationId xmlns:a16="http://schemas.microsoft.com/office/drawing/2014/main" id="{A03C029D-A533-416C-8BBB-35F27878FB83}"/>
                </a:ext>
              </a:extLst>
            </p:cNvPr>
            <p:cNvSpPr/>
            <p:nvPr/>
          </p:nvSpPr>
          <p:spPr>
            <a:xfrm>
              <a:off x="2632608" y="2596151"/>
              <a:ext cx="67575" cy="68238"/>
            </a:xfrm>
            <a:custGeom>
              <a:avLst/>
              <a:gdLst/>
              <a:ahLst/>
              <a:cxnLst>
                <a:cxn ang="0">
                  <a:pos x="wd2" y="hd2"/>
                </a:cxn>
                <a:cxn ang="5400000">
                  <a:pos x="wd2" y="hd2"/>
                </a:cxn>
                <a:cxn ang="10800000">
                  <a:pos x="wd2" y="hd2"/>
                </a:cxn>
                <a:cxn ang="16200000">
                  <a:pos x="wd2" y="hd2"/>
                </a:cxn>
              </a:cxnLst>
              <a:rect l="0" t="0" r="r" b="b"/>
              <a:pathLst>
                <a:path w="21390" h="21600" extrusionOk="0">
                  <a:moveTo>
                    <a:pt x="7" y="10800"/>
                  </a:moveTo>
                  <a:cubicBezTo>
                    <a:pt x="7" y="4909"/>
                    <a:pt x="4783" y="0"/>
                    <a:pt x="10644" y="0"/>
                  </a:cubicBezTo>
                  <a:cubicBezTo>
                    <a:pt x="16506" y="0"/>
                    <a:pt x="21390" y="4800"/>
                    <a:pt x="21390" y="10800"/>
                  </a:cubicBezTo>
                  <a:cubicBezTo>
                    <a:pt x="21390" y="16800"/>
                    <a:pt x="16614" y="21600"/>
                    <a:pt x="10644" y="21600"/>
                  </a:cubicBezTo>
                  <a:cubicBezTo>
                    <a:pt x="4674" y="21600"/>
                    <a:pt x="-210" y="16800"/>
                    <a:pt x="7" y="10800"/>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sp>
          <p:nvSpPr>
            <p:cNvPr id="75" name="Shape 2884">
              <a:extLst>
                <a:ext uri="{FF2B5EF4-FFF2-40B4-BE49-F238E27FC236}">
                  <a16:creationId xmlns:a16="http://schemas.microsoft.com/office/drawing/2014/main" id="{4DDF70AE-61EF-4942-BA22-92769C51F4F9}"/>
                </a:ext>
              </a:extLst>
            </p:cNvPr>
            <p:cNvSpPr/>
            <p:nvPr/>
          </p:nvSpPr>
          <p:spPr>
            <a:xfrm>
              <a:off x="2563568" y="2674909"/>
              <a:ext cx="519145" cy="336958"/>
            </a:xfrm>
            <a:custGeom>
              <a:avLst/>
              <a:gdLst/>
              <a:ahLst/>
              <a:cxnLst>
                <a:cxn ang="0">
                  <a:pos x="wd2" y="hd2"/>
                </a:cxn>
                <a:cxn ang="5400000">
                  <a:pos x="wd2" y="hd2"/>
                </a:cxn>
                <a:cxn ang="10800000">
                  <a:pos x="wd2" y="hd2"/>
                </a:cxn>
                <a:cxn ang="16200000">
                  <a:pos x="wd2" y="hd2"/>
                </a:cxn>
              </a:cxnLst>
              <a:rect l="0" t="0" r="r" b="b"/>
              <a:pathLst>
                <a:path w="21528" h="21534" extrusionOk="0">
                  <a:moveTo>
                    <a:pt x="17520" y="10061"/>
                  </a:moveTo>
                  <a:lnTo>
                    <a:pt x="16103" y="9443"/>
                  </a:lnTo>
                  <a:cubicBezTo>
                    <a:pt x="15874" y="9333"/>
                    <a:pt x="15631" y="8980"/>
                    <a:pt x="15573" y="8671"/>
                  </a:cubicBezTo>
                  <a:lnTo>
                    <a:pt x="14557" y="3045"/>
                  </a:lnTo>
                  <a:lnTo>
                    <a:pt x="14027" y="3045"/>
                  </a:lnTo>
                  <a:lnTo>
                    <a:pt x="14027" y="20100"/>
                  </a:lnTo>
                  <a:cubicBezTo>
                    <a:pt x="14027" y="20806"/>
                    <a:pt x="13641" y="21357"/>
                    <a:pt x="13197" y="21357"/>
                  </a:cubicBezTo>
                  <a:cubicBezTo>
                    <a:pt x="12739" y="21357"/>
                    <a:pt x="12367" y="20806"/>
                    <a:pt x="12367" y="20100"/>
                  </a:cubicBezTo>
                  <a:lnTo>
                    <a:pt x="12367" y="10392"/>
                  </a:lnTo>
                  <a:lnTo>
                    <a:pt x="11766" y="10392"/>
                  </a:lnTo>
                  <a:lnTo>
                    <a:pt x="11766" y="20100"/>
                  </a:lnTo>
                  <a:cubicBezTo>
                    <a:pt x="11766" y="20806"/>
                    <a:pt x="11394" y="21357"/>
                    <a:pt x="10950" y="21357"/>
                  </a:cubicBezTo>
                  <a:cubicBezTo>
                    <a:pt x="10492" y="21357"/>
                    <a:pt x="10120" y="20806"/>
                    <a:pt x="10120" y="20100"/>
                  </a:cubicBezTo>
                  <a:lnTo>
                    <a:pt x="10120" y="3045"/>
                  </a:lnTo>
                  <a:lnTo>
                    <a:pt x="9619" y="3045"/>
                  </a:lnTo>
                  <a:lnTo>
                    <a:pt x="8531" y="8892"/>
                  </a:lnTo>
                  <a:cubicBezTo>
                    <a:pt x="8459" y="9289"/>
                    <a:pt x="8187" y="9598"/>
                    <a:pt x="7915" y="9554"/>
                  </a:cubicBezTo>
                  <a:cubicBezTo>
                    <a:pt x="7643" y="9576"/>
                    <a:pt x="7414" y="9289"/>
                    <a:pt x="7343" y="8892"/>
                  </a:cubicBezTo>
                  <a:lnTo>
                    <a:pt x="6255" y="3045"/>
                  </a:lnTo>
                  <a:lnTo>
                    <a:pt x="5740" y="3045"/>
                  </a:lnTo>
                  <a:lnTo>
                    <a:pt x="7314" y="13150"/>
                  </a:lnTo>
                  <a:lnTo>
                    <a:pt x="5940" y="13150"/>
                  </a:lnTo>
                  <a:lnTo>
                    <a:pt x="5940" y="20321"/>
                  </a:lnTo>
                  <a:cubicBezTo>
                    <a:pt x="5940" y="20894"/>
                    <a:pt x="5625" y="21380"/>
                    <a:pt x="5253" y="21380"/>
                  </a:cubicBezTo>
                  <a:cubicBezTo>
                    <a:pt x="4866" y="21380"/>
                    <a:pt x="4551" y="20894"/>
                    <a:pt x="4551" y="20321"/>
                  </a:cubicBezTo>
                  <a:lnTo>
                    <a:pt x="4551" y="13150"/>
                  </a:lnTo>
                  <a:lnTo>
                    <a:pt x="3979" y="13150"/>
                  </a:lnTo>
                  <a:lnTo>
                    <a:pt x="3979" y="20321"/>
                  </a:lnTo>
                  <a:cubicBezTo>
                    <a:pt x="3979" y="20894"/>
                    <a:pt x="3664" y="21380"/>
                    <a:pt x="3278" y="21380"/>
                  </a:cubicBezTo>
                  <a:cubicBezTo>
                    <a:pt x="2891" y="21380"/>
                    <a:pt x="2590" y="20894"/>
                    <a:pt x="2590" y="20321"/>
                  </a:cubicBezTo>
                  <a:lnTo>
                    <a:pt x="2590" y="13150"/>
                  </a:lnTo>
                  <a:lnTo>
                    <a:pt x="1202" y="13150"/>
                  </a:lnTo>
                  <a:lnTo>
                    <a:pt x="2791" y="3045"/>
                  </a:lnTo>
                  <a:lnTo>
                    <a:pt x="2247" y="3045"/>
                  </a:lnTo>
                  <a:lnTo>
                    <a:pt x="1159" y="8892"/>
                  </a:lnTo>
                  <a:cubicBezTo>
                    <a:pt x="1073" y="9333"/>
                    <a:pt x="730" y="9686"/>
                    <a:pt x="429" y="9554"/>
                  </a:cubicBezTo>
                  <a:cubicBezTo>
                    <a:pt x="100" y="9421"/>
                    <a:pt x="-72" y="8892"/>
                    <a:pt x="28" y="8318"/>
                  </a:cubicBezTo>
                  <a:lnTo>
                    <a:pt x="1145" y="2361"/>
                  </a:lnTo>
                  <a:cubicBezTo>
                    <a:pt x="1603" y="-22"/>
                    <a:pt x="2891" y="22"/>
                    <a:pt x="2891" y="22"/>
                  </a:cubicBezTo>
                  <a:lnTo>
                    <a:pt x="5654" y="22"/>
                  </a:lnTo>
                  <a:cubicBezTo>
                    <a:pt x="5654" y="22"/>
                    <a:pt x="6956" y="-66"/>
                    <a:pt x="7400" y="2339"/>
                  </a:cubicBezTo>
                  <a:lnTo>
                    <a:pt x="7973" y="5428"/>
                  </a:lnTo>
                  <a:lnTo>
                    <a:pt x="8531" y="2339"/>
                  </a:lnTo>
                  <a:cubicBezTo>
                    <a:pt x="8975" y="-66"/>
                    <a:pt x="10277" y="0"/>
                    <a:pt x="10277" y="0"/>
                  </a:cubicBezTo>
                  <a:lnTo>
                    <a:pt x="13856" y="0"/>
                  </a:lnTo>
                  <a:cubicBezTo>
                    <a:pt x="13856" y="0"/>
                    <a:pt x="15144" y="-66"/>
                    <a:pt x="15588" y="2339"/>
                  </a:cubicBezTo>
                  <a:lnTo>
                    <a:pt x="16690" y="8274"/>
                  </a:lnTo>
                  <a:lnTo>
                    <a:pt x="17549" y="8406"/>
                  </a:lnTo>
                  <a:lnTo>
                    <a:pt x="20225" y="8406"/>
                  </a:lnTo>
                  <a:cubicBezTo>
                    <a:pt x="20912" y="8406"/>
                    <a:pt x="21528" y="9245"/>
                    <a:pt x="21528" y="10348"/>
                  </a:cubicBezTo>
                  <a:lnTo>
                    <a:pt x="21528" y="14121"/>
                  </a:lnTo>
                  <a:cubicBezTo>
                    <a:pt x="21528" y="14474"/>
                    <a:pt x="21342" y="14783"/>
                    <a:pt x="21099" y="14783"/>
                  </a:cubicBezTo>
                  <a:cubicBezTo>
                    <a:pt x="20884" y="14783"/>
                    <a:pt x="20669" y="14474"/>
                    <a:pt x="20669" y="14121"/>
                  </a:cubicBezTo>
                  <a:lnTo>
                    <a:pt x="20669" y="10767"/>
                  </a:lnTo>
                  <a:lnTo>
                    <a:pt x="20225" y="10767"/>
                  </a:lnTo>
                  <a:lnTo>
                    <a:pt x="20225" y="20674"/>
                  </a:lnTo>
                  <a:cubicBezTo>
                    <a:pt x="20225" y="21159"/>
                    <a:pt x="19968" y="21534"/>
                    <a:pt x="19653" y="21534"/>
                  </a:cubicBezTo>
                  <a:cubicBezTo>
                    <a:pt x="19324" y="21534"/>
                    <a:pt x="19080" y="21137"/>
                    <a:pt x="19080" y="20674"/>
                  </a:cubicBezTo>
                  <a:lnTo>
                    <a:pt x="19080" y="15378"/>
                  </a:lnTo>
                  <a:lnTo>
                    <a:pt x="18637" y="15378"/>
                  </a:lnTo>
                  <a:lnTo>
                    <a:pt x="18637" y="20674"/>
                  </a:lnTo>
                  <a:cubicBezTo>
                    <a:pt x="18637" y="21159"/>
                    <a:pt x="18379" y="21534"/>
                    <a:pt x="18078" y="21534"/>
                  </a:cubicBezTo>
                  <a:cubicBezTo>
                    <a:pt x="17763" y="21534"/>
                    <a:pt x="17506" y="21137"/>
                    <a:pt x="17506" y="20674"/>
                  </a:cubicBezTo>
                  <a:cubicBezTo>
                    <a:pt x="17520" y="20674"/>
                    <a:pt x="17520" y="10061"/>
                    <a:pt x="17520" y="10061"/>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grpSp>
      <p:grpSp>
        <p:nvGrpSpPr>
          <p:cNvPr id="2" name="Group 1">
            <a:extLst>
              <a:ext uri="{FF2B5EF4-FFF2-40B4-BE49-F238E27FC236}">
                <a16:creationId xmlns:a16="http://schemas.microsoft.com/office/drawing/2014/main" id="{D89E4613-23EF-4F90-B18A-DF72D47CE39B}"/>
              </a:ext>
            </a:extLst>
          </p:cNvPr>
          <p:cNvGrpSpPr/>
          <p:nvPr/>
        </p:nvGrpSpPr>
        <p:grpSpPr>
          <a:xfrm>
            <a:off x="987411" y="5640618"/>
            <a:ext cx="9034268" cy="1060240"/>
            <a:chOff x="1342307" y="5680551"/>
            <a:chExt cx="9034268" cy="1060240"/>
          </a:xfrm>
        </p:grpSpPr>
        <p:sp>
          <p:nvSpPr>
            <p:cNvPr id="9" name="Shape 901">
              <a:extLst>
                <a:ext uri="{FF2B5EF4-FFF2-40B4-BE49-F238E27FC236}">
                  <a16:creationId xmlns:a16="http://schemas.microsoft.com/office/drawing/2014/main" id="{4E15FB19-B493-CB2C-4252-5B5E54585CE5}"/>
                </a:ext>
              </a:extLst>
            </p:cNvPr>
            <p:cNvSpPr/>
            <p:nvPr/>
          </p:nvSpPr>
          <p:spPr>
            <a:xfrm>
              <a:off x="1646959" y="6278040"/>
              <a:ext cx="8729616" cy="38235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defTabSz="590133">
                <a:lnSpc>
                  <a:spcPct val="112000"/>
                </a:lnSpc>
                <a:tabLst>
                  <a:tab pos="927100" algn="l"/>
                </a:tabLst>
                <a:defRPr sz="1800">
                  <a:solidFill>
                    <a:srgbClr val="040404"/>
                  </a:solidFill>
                  <a:latin typeface="Roboto Bold"/>
                  <a:ea typeface="Roboto Bold"/>
                  <a:cs typeface="Roboto Bold"/>
                  <a:sym typeface="Roboto Bold"/>
                </a:defRPr>
              </a:lvl1pPr>
            </a:lstStyle>
            <a:p>
              <a:pPr marL="0" marR="0" lvl="0" indent="0" algn="l" defTabSz="590133" rtl="0" eaLnBrk="1" fontAlgn="auto" latinLnBrk="0" hangingPunct="1">
                <a:lnSpc>
                  <a:spcPct val="112000"/>
                </a:lnSpc>
                <a:spcBef>
                  <a:spcPts val="0"/>
                </a:spcBef>
                <a:spcAft>
                  <a:spcPts val="0"/>
                </a:spcAft>
                <a:buClrTx/>
                <a:buSzTx/>
                <a:buFontTx/>
                <a:buNone/>
                <a:tabLst>
                  <a:tab pos="927100" algn="l"/>
                </a:tabLst>
                <a:defRPr/>
              </a:pPr>
              <a:r>
                <a:rPr kumimoji="0" lang="en-US" sz="1500" b="1" i="0" u="none" strike="noStrike" kern="1200" cap="none" spc="0" normalizeH="0" baseline="0" noProof="0" dirty="0">
                  <a:ln>
                    <a:noFill/>
                  </a:ln>
                  <a:solidFill>
                    <a:srgbClr val="ED7D31"/>
                  </a:solidFill>
                  <a:effectLst/>
                  <a:uLnTx/>
                  <a:uFillTx/>
                  <a:latin typeface="Roboto Bold"/>
                  <a:sym typeface="Roboto Bold"/>
                </a:rPr>
                <a:t>+APPENDIX. Responsibilities of Organizations/Institutions</a:t>
              </a:r>
            </a:p>
          </p:txBody>
        </p:sp>
        <p:sp>
          <p:nvSpPr>
            <p:cNvPr id="61" name="Oval 60">
              <a:extLst>
                <a:ext uri="{FF2B5EF4-FFF2-40B4-BE49-F238E27FC236}">
                  <a16:creationId xmlns:a16="http://schemas.microsoft.com/office/drawing/2014/main" id="{C302284B-D72E-7C14-EE24-D88B4C3F6DD6}"/>
                </a:ext>
              </a:extLst>
            </p:cNvPr>
            <p:cNvSpPr/>
            <p:nvPr/>
          </p:nvSpPr>
          <p:spPr>
            <a:xfrm>
              <a:off x="1342307" y="6117601"/>
              <a:ext cx="6647971" cy="62319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9" name="TextBox 68">
              <a:extLst>
                <a:ext uri="{FF2B5EF4-FFF2-40B4-BE49-F238E27FC236}">
                  <a16:creationId xmlns:a16="http://schemas.microsoft.com/office/drawing/2014/main" id="{9BC52EE1-7328-397F-A33E-FF82BEF7DE39}"/>
                </a:ext>
              </a:extLst>
            </p:cNvPr>
            <p:cNvSpPr txBox="1"/>
            <p:nvPr/>
          </p:nvSpPr>
          <p:spPr>
            <a:xfrm>
              <a:off x="1605758" y="5873104"/>
              <a:ext cx="6980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a:ea typeface="+mn-ea"/>
                  <a:cs typeface="+mn-cs"/>
                </a:rPr>
                <a:t>New!</a:t>
              </a:r>
            </a:p>
          </p:txBody>
        </p:sp>
        <p:sp>
          <p:nvSpPr>
            <p:cNvPr id="63" name="Shape 2955">
              <a:extLst>
                <a:ext uri="{FF2B5EF4-FFF2-40B4-BE49-F238E27FC236}">
                  <a16:creationId xmlns:a16="http://schemas.microsoft.com/office/drawing/2014/main" id="{20065214-3E57-4710-B518-A12D000A6A74}"/>
                </a:ext>
              </a:extLst>
            </p:cNvPr>
            <p:cNvSpPr/>
            <p:nvPr/>
          </p:nvSpPr>
          <p:spPr>
            <a:xfrm>
              <a:off x="3499966" y="5680551"/>
              <a:ext cx="426821" cy="396704"/>
            </a:xfrm>
            <a:custGeom>
              <a:avLst/>
              <a:gdLst/>
              <a:ahLst/>
              <a:cxnLst>
                <a:cxn ang="0">
                  <a:pos x="wd2" y="hd2"/>
                </a:cxn>
                <a:cxn ang="5400000">
                  <a:pos x="wd2" y="hd2"/>
                </a:cxn>
                <a:cxn ang="10800000">
                  <a:pos x="wd2" y="hd2"/>
                </a:cxn>
                <a:cxn ang="16200000">
                  <a:pos x="wd2" y="hd2"/>
                </a:cxn>
              </a:cxnLst>
              <a:rect l="0" t="0" r="r" b="b"/>
              <a:pathLst>
                <a:path w="21600" h="21600" extrusionOk="0">
                  <a:moveTo>
                    <a:pt x="10964" y="3304"/>
                  </a:moveTo>
                  <a:lnTo>
                    <a:pt x="10964" y="2119"/>
                  </a:lnTo>
                  <a:lnTo>
                    <a:pt x="12812" y="2119"/>
                  </a:lnTo>
                  <a:lnTo>
                    <a:pt x="12812" y="377"/>
                  </a:lnTo>
                  <a:lnTo>
                    <a:pt x="10947" y="377"/>
                  </a:lnTo>
                  <a:lnTo>
                    <a:pt x="10947" y="0"/>
                  </a:lnTo>
                  <a:lnTo>
                    <a:pt x="10619" y="0"/>
                  </a:lnTo>
                  <a:lnTo>
                    <a:pt x="10619" y="3304"/>
                  </a:lnTo>
                  <a:lnTo>
                    <a:pt x="6647" y="6679"/>
                  </a:lnTo>
                  <a:lnTo>
                    <a:pt x="14918" y="6679"/>
                  </a:lnTo>
                  <a:lnTo>
                    <a:pt x="10964" y="3304"/>
                  </a:lnTo>
                  <a:close/>
                  <a:moveTo>
                    <a:pt x="21013" y="17560"/>
                  </a:moveTo>
                  <a:lnTo>
                    <a:pt x="21013" y="9139"/>
                  </a:lnTo>
                  <a:lnTo>
                    <a:pt x="14935" y="9139"/>
                  </a:lnTo>
                  <a:lnTo>
                    <a:pt x="14935" y="7038"/>
                  </a:lnTo>
                  <a:lnTo>
                    <a:pt x="6665" y="7038"/>
                  </a:lnTo>
                  <a:lnTo>
                    <a:pt x="6665" y="9139"/>
                  </a:lnTo>
                  <a:lnTo>
                    <a:pt x="587" y="9139"/>
                  </a:lnTo>
                  <a:lnTo>
                    <a:pt x="587" y="17560"/>
                  </a:lnTo>
                  <a:lnTo>
                    <a:pt x="0" y="17560"/>
                  </a:lnTo>
                  <a:lnTo>
                    <a:pt x="0" y="20361"/>
                  </a:lnTo>
                  <a:lnTo>
                    <a:pt x="6665" y="20361"/>
                  </a:lnTo>
                  <a:lnTo>
                    <a:pt x="6665" y="21600"/>
                  </a:lnTo>
                  <a:lnTo>
                    <a:pt x="14935" y="21600"/>
                  </a:lnTo>
                  <a:lnTo>
                    <a:pt x="14935" y="20361"/>
                  </a:lnTo>
                  <a:lnTo>
                    <a:pt x="21600" y="20361"/>
                  </a:lnTo>
                  <a:lnTo>
                    <a:pt x="21600" y="17560"/>
                  </a:lnTo>
                  <a:lnTo>
                    <a:pt x="21013" y="17560"/>
                  </a:lnTo>
                  <a:close/>
                  <a:moveTo>
                    <a:pt x="2106" y="16842"/>
                  </a:moveTo>
                  <a:lnTo>
                    <a:pt x="1260" y="16842"/>
                  </a:lnTo>
                  <a:lnTo>
                    <a:pt x="1260" y="12802"/>
                  </a:lnTo>
                  <a:lnTo>
                    <a:pt x="2106" y="12802"/>
                  </a:lnTo>
                  <a:lnTo>
                    <a:pt x="2106" y="16842"/>
                  </a:lnTo>
                  <a:close/>
                  <a:moveTo>
                    <a:pt x="2106" y="12120"/>
                  </a:moveTo>
                  <a:lnTo>
                    <a:pt x="1260" y="12120"/>
                  </a:lnTo>
                  <a:lnTo>
                    <a:pt x="1260" y="11258"/>
                  </a:lnTo>
                  <a:lnTo>
                    <a:pt x="2106" y="11258"/>
                  </a:lnTo>
                  <a:lnTo>
                    <a:pt x="2106" y="12120"/>
                  </a:lnTo>
                  <a:close/>
                  <a:moveTo>
                    <a:pt x="3609" y="16842"/>
                  </a:moveTo>
                  <a:lnTo>
                    <a:pt x="2780" y="16842"/>
                  </a:lnTo>
                  <a:lnTo>
                    <a:pt x="2780" y="12802"/>
                  </a:lnTo>
                  <a:lnTo>
                    <a:pt x="3609" y="12802"/>
                  </a:lnTo>
                  <a:lnTo>
                    <a:pt x="3609" y="16842"/>
                  </a:lnTo>
                  <a:close/>
                  <a:moveTo>
                    <a:pt x="3609" y="12120"/>
                  </a:moveTo>
                  <a:lnTo>
                    <a:pt x="2780" y="12120"/>
                  </a:lnTo>
                  <a:lnTo>
                    <a:pt x="2780" y="11258"/>
                  </a:lnTo>
                  <a:lnTo>
                    <a:pt x="3609" y="11258"/>
                  </a:lnTo>
                  <a:lnTo>
                    <a:pt x="3609" y="12120"/>
                  </a:lnTo>
                  <a:close/>
                  <a:moveTo>
                    <a:pt x="5128" y="16842"/>
                  </a:moveTo>
                  <a:lnTo>
                    <a:pt x="4299" y="16842"/>
                  </a:lnTo>
                  <a:lnTo>
                    <a:pt x="4299" y="12802"/>
                  </a:lnTo>
                  <a:lnTo>
                    <a:pt x="5128" y="12802"/>
                  </a:lnTo>
                  <a:lnTo>
                    <a:pt x="5128" y="16842"/>
                  </a:lnTo>
                  <a:close/>
                  <a:moveTo>
                    <a:pt x="5128" y="12120"/>
                  </a:moveTo>
                  <a:lnTo>
                    <a:pt x="4299" y="12120"/>
                  </a:lnTo>
                  <a:lnTo>
                    <a:pt x="4299" y="11258"/>
                  </a:lnTo>
                  <a:lnTo>
                    <a:pt x="5128" y="11258"/>
                  </a:lnTo>
                  <a:lnTo>
                    <a:pt x="5128" y="12120"/>
                  </a:lnTo>
                  <a:close/>
                  <a:moveTo>
                    <a:pt x="6647" y="16842"/>
                  </a:moveTo>
                  <a:lnTo>
                    <a:pt x="5819" y="16842"/>
                  </a:lnTo>
                  <a:lnTo>
                    <a:pt x="5819" y="12802"/>
                  </a:lnTo>
                  <a:lnTo>
                    <a:pt x="6647" y="12802"/>
                  </a:lnTo>
                  <a:lnTo>
                    <a:pt x="6647" y="16842"/>
                  </a:lnTo>
                  <a:close/>
                  <a:moveTo>
                    <a:pt x="6647" y="12120"/>
                  </a:moveTo>
                  <a:lnTo>
                    <a:pt x="5819" y="12120"/>
                  </a:lnTo>
                  <a:lnTo>
                    <a:pt x="5819" y="11258"/>
                  </a:lnTo>
                  <a:lnTo>
                    <a:pt x="6647" y="11258"/>
                  </a:lnTo>
                  <a:lnTo>
                    <a:pt x="6647" y="12120"/>
                  </a:lnTo>
                  <a:close/>
                  <a:moveTo>
                    <a:pt x="12570" y="9139"/>
                  </a:moveTo>
                  <a:lnTo>
                    <a:pt x="13744" y="9139"/>
                  </a:lnTo>
                  <a:lnTo>
                    <a:pt x="13744" y="18278"/>
                  </a:lnTo>
                  <a:lnTo>
                    <a:pt x="12570" y="18278"/>
                  </a:lnTo>
                  <a:lnTo>
                    <a:pt x="12570" y="9139"/>
                  </a:lnTo>
                  <a:close/>
                  <a:moveTo>
                    <a:pt x="10204" y="9139"/>
                  </a:moveTo>
                  <a:lnTo>
                    <a:pt x="11378" y="9139"/>
                  </a:lnTo>
                  <a:lnTo>
                    <a:pt x="11378" y="18278"/>
                  </a:lnTo>
                  <a:lnTo>
                    <a:pt x="10204" y="18278"/>
                  </a:lnTo>
                  <a:lnTo>
                    <a:pt x="10204" y="9139"/>
                  </a:lnTo>
                  <a:close/>
                  <a:moveTo>
                    <a:pt x="7822" y="9139"/>
                  </a:moveTo>
                  <a:lnTo>
                    <a:pt x="9013" y="9139"/>
                  </a:lnTo>
                  <a:lnTo>
                    <a:pt x="9013" y="18278"/>
                  </a:lnTo>
                  <a:lnTo>
                    <a:pt x="7822" y="18278"/>
                  </a:lnTo>
                  <a:lnTo>
                    <a:pt x="7822" y="9139"/>
                  </a:lnTo>
                  <a:close/>
                  <a:moveTo>
                    <a:pt x="14365" y="21079"/>
                  </a:moveTo>
                  <a:lnTo>
                    <a:pt x="7200" y="21079"/>
                  </a:lnTo>
                  <a:lnTo>
                    <a:pt x="7200" y="20792"/>
                  </a:lnTo>
                  <a:lnTo>
                    <a:pt x="14348" y="20792"/>
                  </a:lnTo>
                  <a:cubicBezTo>
                    <a:pt x="14365" y="20774"/>
                    <a:pt x="14365" y="21079"/>
                    <a:pt x="14365" y="21079"/>
                  </a:cubicBezTo>
                  <a:close/>
                  <a:moveTo>
                    <a:pt x="14365" y="20325"/>
                  </a:moveTo>
                  <a:lnTo>
                    <a:pt x="7200" y="20325"/>
                  </a:lnTo>
                  <a:lnTo>
                    <a:pt x="7200" y="20038"/>
                  </a:lnTo>
                  <a:lnTo>
                    <a:pt x="14348" y="20038"/>
                  </a:lnTo>
                  <a:cubicBezTo>
                    <a:pt x="14365" y="20038"/>
                    <a:pt x="14365" y="20325"/>
                    <a:pt x="14365" y="20325"/>
                  </a:cubicBezTo>
                  <a:close/>
                  <a:moveTo>
                    <a:pt x="15764" y="16842"/>
                  </a:moveTo>
                  <a:lnTo>
                    <a:pt x="14935" y="16842"/>
                  </a:lnTo>
                  <a:lnTo>
                    <a:pt x="14935" y="12802"/>
                  </a:lnTo>
                  <a:lnTo>
                    <a:pt x="15764" y="12802"/>
                  </a:lnTo>
                  <a:lnTo>
                    <a:pt x="15764" y="16842"/>
                  </a:lnTo>
                  <a:close/>
                  <a:moveTo>
                    <a:pt x="15764" y="12120"/>
                  </a:moveTo>
                  <a:lnTo>
                    <a:pt x="14935" y="12120"/>
                  </a:lnTo>
                  <a:lnTo>
                    <a:pt x="14935" y="11258"/>
                  </a:lnTo>
                  <a:lnTo>
                    <a:pt x="15764" y="11258"/>
                  </a:lnTo>
                  <a:lnTo>
                    <a:pt x="15764" y="12120"/>
                  </a:lnTo>
                  <a:close/>
                  <a:moveTo>
                    <a:pt x="17283" y="16842"/>
                  </a:moveTo>
                  <a:lnTo>
                    <a:pt x="16455" y="16842"/>
                  </a:lnTo>
                  <a:lnTo>
                    <a:pt x="16455" y="12802"/>
                  </a:lnTo>
                  <a:lnTo>
                    <a:pt x="17283" y="12802"/>
                  </a:lnTo>
                  <a:lnTo>
                    <a:pt x="17283" y="16842"/>
                  </a:lnTo>
                  <a:close/>
                  <a:moveTo>
                    <a:pt x="17283" y="12120"/>
                  </a:moveTo>
                  <a:lnTo>
                    <a:pt x="16455" y="12120"/>
                  </a:lnTo>
                  <a:lnTo>
                    <a:pt x="16455" y="11258"/>
                  </a:lnTo>
                  <a:lnTo>
                    <a:pt x="17283" y="11258"/>
                  </a:lnTo>
                  <a:lnTo>
                    <a:pt x="17283" y="12120"/>
                  </a:lnTo>
                  <a:close/>
                  <a:moveTo>
                    <a:pt x="18820" y="16842"/>
                  </a:moveTo>
                  <a:lnTo>
                    <a:pt x="17991" y="16842"/>
                  </a:lnTo>
                  <a:lnTo>
                    <a:pt x="17991" y="12802"/>
                  </a:lnTo>
                  <a:lnTo>
                    <a:pt x="18820" y="12802"/>
                  </a:lnTo>
                  <a:lnTo>
                    <a:pt x="18820" y="16842"/>
                  </a:lnTo>
                  <a:close/>
                  <a:moveTo>
                    <a:pt x="18820" y="12120"/>
                  </a:moveTo>
                  <a:lnTo>
                    <a:pt x="17991" y="12120"/>
                  </a:lnTo>
                  <a:lnTo>
                    <a:pt x="17991" y="11258"/>
                  </a:lnTo>
                  <a:lnTo>
                    <a:pt x="18820" y="11258"/>
                  </a:lnTo>
                  <a:lnTo>
                    <a:pt x="18820" y="12120"/>
                  </a:lnTo>
                  <a:close/>
                  <a:moveTo>
                    <a:pt x="20322" y="16842"/>
                  </a:moveTo>
                  <a:lnTo>
                    <a:pt x="19494" y="16842"/>
                  </a:lnTo>
                  <a:lnTo>
                    <a:pt x="19494" y="12802"/>
                  </a:lnTo>
                  <a:lnTo>
                    <a:pt x="20322" y="12802"/>
                  </a:lnTo>
                  <a:lnTo>
                    <a:pt x="20322" y="16842"/>
                  </a:lnTo>
                  <a:close/>
                  <a:moveTo>
                    <a:pt x="20322" y="12120"/>
                  </a:moveTo>
                  <a:lnTo>
                    <a:pt x="19494" y="12120"/>
                  </a:lnTo>
                  <a:lnTo>
                    <a:pt x="19494" y="11258"/>
                  </a:lnTo>
                  <a:lnTo>
                    <a:pt x="20322" y="11258"/>
                  </a:lnTo>
                  <a:lnTo>
                    <a:pt x="20322" y="12120"/>
                  </a:lnTo>
                  <a:close/>
                </a:path>
              </a:pathLst>
            </a:custGeom>
            <a:solidFill>
              <a:srgbClr val="89CC40"/>
            </a:solid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sp>
          <p:nvSpPr>
            <p:cNvPr id="76" name="Shape 2951">
              <a:extLst>
                <a:ext uri="{FF2B5EF4-FFF2-40B4-BE49-F238E27FC236}">
                  <a16:creationId xmlns:a16="http://schemas.microsoft.com/office/drawing/2014/main" id="{339DE063-298C-4B5C-9E4C-ABC1E790F676}"/>
                </a:ext>
              </a:extLst>
            </p:cNvPr>
            <p:cNvSpPr/>
            <p:nvPr/>
          </p:nvSpPr>
          <p:spPr>
            <a:xfrm>
              <a:off x="2567285" y="5736395"/>
              <a:ext cx="297469" cy="3967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2712" y="21600"/>
                  </a:lnTo>
                  <a:lnTo>
                    <a:pt x="12712" y="17381"/>
                  </a:lnTo>
                  <a:lnTo>
                    <a:pt x="8913" y="17381"/>
                  </a:lnTo>
                  <a:lnTo>
                    <a:pt x="8913" y="21600"/>
                  </a:lnTo>
                  <a:lnTo>
                    <a:pt x="0" y="21600"/>
                  </a:lnTo>
                  <a:lnTo>
                    <a:pt x="0" y="1454"/>
                  </a:lnTo>
                  <a:lnTo>
                    <a:pt x="5363" y="1454"/>
                  </a:lnTo>
                  <a:lnTo>
                    <a:pt x="5363" y="0"/>
                  </a:lnTo>
                  <a:lnTo>
                    <a:pt x="16262" y="0"/>
                  </a:lnTo>
                  <a:lnTo>
                    <a:pt x="16262" y="1454"/>
                  </a:lnTo>
                  <a:lnTo>
                    <a:pt x="21600" y="1454"/>
                  </a:lnTo>
                  <a:lnTo>
                    <a:pt x="21600" y="21600"/>
                  </a:lnTo>
                  <a:close/>
                  <a:moveTo>
                    <a:pt x="7126" y="11725"/>
                  </a:moveTo>
                  <a:lnTo>
                    <a:pt x="3575" y="11725"/>
                  </a:lnTo>
                  <a:lnTo>
                    <a:pt x="3575" y="14292"/>
                  </a:lnTo>
                  <a:lnTo>
                    <a:pt x="7126" y="14292"/>
                  </a:lnTo>
                  <a:lnTo>
                    <a:pt x="7126" y="11725"/>
                  </a:lnTo>
                  <a:close/>
                  <a:moveTo>
                    <a:pt x="7126" y="7882"/>
                  </a:moveTo>
                  <a:lnTo>
                    <a:pt x="3575" y="7882"/>
                  </a:lnTo>
                  <a:lnTo>
                    <a:pt x="3575" y="10450"/>
                  </a:lnTo>
                  <a:lnTo>
                    <a:pt x="7126" y="10450"/>
                  </a:lnTo>
                  <a:lnTo>
                    <a:pt x="7126" y="7882"/>
                  </a:lnTo>
                  <a:close/>
                  <a:moveTo>
                    <a:pt x="7126" y="4040"/>
                  </a:moveTo>
                  <a:lnTo>
                    <a:pt x="3575" y="4040"/>
                  </a:lnTo>
                  <a:lnTo>
                    <a:pt x="3575" y="6607"/>
                  </a:lnTo>
                  <a:lnTo>
                    <a:pt x="7126" y="6607"/>
                  </a:lnTo>
                  <a:lnTo>
                    <a:pt x="7126" y="4040"/>
                  </a:lnTo>
                  <a:close/>
                  <a:moveTo>
                    <a:pt x="12712" y="11725"/>
                  </a:moveTo>
                  <a:lnTo>
                    <a:pt x="8913" y="11725"/>
                  </a:lnTo>
                  <a:lnTo>
                    <a:pt x="8913" y="14292"/>
                  </a:lnTo>
                  <a:lnTo>
                    <a:pt x="12712" y="14292"/>
                  </a:lnTo>
                  <a:lnTo>
                    <a:pt x="12712" y="11725"/>
                  </a:lnTo>
                  <a:close/>
                  <a:moveTo>
                    <a:pt x="12662" y="10450"/>
                  </a:moveTo>
                  <a:lnTo>
                    <a:pt x="12662" y="7882"/>
                  </a:lnTo>
                  <a:lnTo>
                    <a:pt x="8888" y="7882"/>
                  </a:lnTo>
                  <a:lnTo>
                    <a:pt x="8888" y="10450"/>
                  </a:lnTo>
                  <a:lnTo>
                    <a:pt x="12662" y="10450"/>
                  </a:lnTo>
                  <a:close/>
                  <a:moveTo>
                    <a:pt x="12712" y="4040"/>
                  </a:moveTo>
                  <a:lnTo>
                    <a:pt x="8938" y="4040"/>
                  </a:lnTo>
                  <a:lnTo>
                    <a:pt x="8938" y="6607"/>
                  </a:lnTo>
                  <a:lnTo>
                    <a:pt x="12737" y="6607"/>
                  </a:lnTo>
                  <a:lnTo>
                    <a:pt x="12737" y="4040"/>
                  </a:lnTo>
                  <a:lnTo>
                    <a:pt x="12712" y="4040"/>
                  </a:lnTo>
                  <a:close/>
                  <a:moveTo>
                    <a:pt x="18050" y="11725"/>
                  </a:moveTo>
                  <a:lnTo>
                    <a:pt x="14499" y="11725"/>
                  </a:lnTo>
                  <a:lnTo>
                    <a:pt x="14499" y="14292"/>
                  </a:lnTo>
                  <a:lnTo>
                    <a:pt x="18050" y="14292"/>
                  </a:lnTo>
                  <a:lnTo>
                    <a:pt x="18050" y="11725"/>
                  </a:lnTo>
                  <a:close/>
                  <a:moveTo>
                    <a:pt x="18050" y="7882"/>
                  </a:moveTo>
                  <a:lnTo>
                    <a:pt x="14499" y="7882"/>
                  </a:lnTo>
                  <a:lnTo>
                    <a:pt x="14499" y="10450"/>
                  </a:lnTo>
                  <a:lnTo>
                    <a:pt x="18050" y="10450"/>
                  </a:lnTo>
                  <a:lnTo>
                    <a:pt x="18050" y="7882"/>
                  </a:lnTo>
                  <a:close/>
                  <a:moveTo>
                    <a:pt x="18050" y="4040"/>
                  </a:moveTo>
                  <a:lnTo>
                    <a:pt x="14499" y="4040"/>
                  </a:lnTo>
                  <a:lnTo>
                    <a:pt x="14499" y="6607"/>
                  </a:lnTo>
                  <a:lnTo>
                    <a:pt x="18050" y="6607"/>
                  </a:lnTo>
                  <a:lnTo>
                    <a:pt x="18050" y="4040"/>
                  </a:lnTo>
                  <a:close/>
                </a:path>
              </a:pathLst>
            </a:custGeom>
            <a:solidFill>
              <a:srgbClr val="89CC40"/>
            </a:solid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sp>
          <p:nvSpPr>
            <p:cNvPr id="79" name="Shape 2969">
              <a:extLst>
                <a:ext uri="{FF2B5EF4-FFF2-40B4-BE49-F238E27FC236}">
                  <a16:creationId xmlns:a16="http://schemas.microsoft.com/office/drawing/2014/main" id="{235AE12B-C749-4430-AA72-2F3C5B3D670B}"/>
                </a:ext>
              </a:extLst>
            </p:cNvPr>
            <p:cNvSpPr/>
            <p:nvPr/>
          </p:nvSpPr>
          <p:spPr>
            <a:xfrm>
              <a:off x="2993468" y="5707325"/>
              <a:ext cx="414789" cy="410276"/>
            </a:xfrm>
            <a:custGeom>
              <a:avLst/>
              <a:gdLst/>
              <a:ahLst/>
              <a:cxnLst>
                <a:cxn ang="0">
                  <a:pos x="wd2" y="hd2"/>
                </a:cxn>
                <a:cxn ang="5400000">
                  <a:pos x="wd2" y="hd2"/>
                </a:cxn>
                <a:cxn ang="10800000">
                  <a:pos x="wd2" y="hd2"/>
                </a:cxn>
                <a:cxn ang="16200000">
                  <a:pos x="wd2" y="hd2"/>
                </a:cxn>
              </a:cxnLst>
              <a:rect l="0" t="0" r="r" b="b"/>
              <a:pathLst>
                <a:path w="21600" h="21600" extrusionOk="0">
                  <a:moveTo>
                    <a:pt x="11350" y="4654"/>
                  </a:moveTo>
                  <a:lnTo>
                    <a:pt x="19951" y="4654"/>
                  </a:lnTo>
                  <a:lnTo>
                    <a:pt x="19951" y="3594"/>
                  </a:lnTo>
                  <a:lnTo>
                    <a:pt x="11350" y="3594"/>
                  </a:lnTo>
                  <a:lnTo>
                    <a:pt x="11350" y="4654"/>
                  </a:lnTo>
                  <a:close/>
                  <a:moveTo>
                    <a:pt x="11350" y="9291"/>
                  </a:moveTo>
                  <a:lnTo>
                    <a:pt x="19951" y="9291"/>
                  </a:lnTo>
                  <a:lnTo>
                    <a:pt x="19951" y="8230"/>
                  </a:lnTo>
                  <a:lnTo>
                    <a:pt x="11350" y="8230"/>
                  </a:lnTo>
                  <a:lnTo>
                    <a:pt x="11350" y="9291"/>
                  </a:lnTo>
                  <a:close/>
                  <a:moveTo>
                    <a:pt x="15482" y="2085"/>
                  </a:moveTo>
                  <a:cubicBezTo>
                    <a:pt x="15482" y="1402"/>
                    <a:pt x="16014" y="845"/>
                    <a:pt x="16705" y="845"/>
                  </a:cubicBezTo>
                  <a:cubicBezTo>
                    <a:pt x="17362" y="845"/>
                    <a:pt x="17911" y="1384"/>
                    <a:pt x="17911" y="2085"/>
                  </a:cubicBezTo>
                  <a:cubicBezTo>
                    <a:pt x="17911" y="2767"/>
                    <a:pt x="17379" y="3342"/>
                    <a:pt x="16705" y="3342"/>
                  </a:cubicBezTo>
                  <a:cubicBezTo>
                    <a:pt x="16032" y="3342"/>
                    <a:pt x="15482" y="2785"/>
                    <a:pt x="15482" y="2085"/>
                  </a:cubicBezTo>
                  <a:close/>
                  <a:moveTo>
                    <a:pt x="13815" y="2498"/>
                  </a:moveTo>
                  <a:cubicBezTo>
                    <a:pt x="13815" y="2085"/>
                    <a:pt x="14134" y="1743"/>
                    <a:pt x="14542" y="1743"/>
                  </a:cubicBezTo>
                  <a:cubicBezTo>
                    <a:pt x="14950" y="1743"/>
                    <a:pt x="15287" y="2085"/>
                    <a:pt x="15287" y="2498"/>
                  </a:cubicBezTo>
                  <a:cubicBezTo>
                    <a:pt x="15287" y="2911"/>
                    <a:pt x="14950" y="3253"/>
                    <a:pt x="14542" y="3253"/>
                  </a:cubicBezTo>
                  <a:cubicBezTo>
                    <a:pt x="14134" y="3253"/>
                    <a:pt x="13815" y="2929"/>
                    <a:pt x="13815" y="2498"/>
                  </a:cubicBezTo>
                  <a:close/>
                  <a:moveTo>
                    <a:pt x="12556" y="2821"/>
                  </a:moveTo>
                  <a:cubicBezTo>
                    <a:pt x="12556" y="2552"/>
                    <a:pt x="12768" y="2336"/>
                    <a:pt x="13052" y="2336"/>
                  </a:cubicBezTo>
                  <a:cubicBezTo>
                    <a:pt x="13336" y="2336"/>
                    <a:pt x="13549" y="2534"/>
                    <a:pt x="13549" y="2821"/>
                  </a:cubicBezTo>
                  <a:cubicBezTo>
                    <a:pt x="13549" y="3091"/>
                    <a:pt x="13336" y="3324"/>
                    <a:pt x="13052" y="3324"/>
                  </a:cubicBezTo>
                  <a:cubicBezTo>
                    <a:pt x="12768" y="3324"/>
                    <a:pt x="12556" y="3109"/>
                    <a:pt x="12556" y="2821"/>
                  </a:cubicBezTo>
                  <a:close/>
                  <a:moveTo>
                    <a:pt x="14861" y="7817"/>
                  </a:moveTo>
                  <a:lnTo>
                    <a:pt x="17894" y="7817"/>
                  </a:lnTo>
                  <a:lnTo>
                    <a:pt x="17894" y="6218"/>
                  </a:lnTo>
                  <a:lnTo>
                    <a:pt x="14861" y="6218"/>
                  </a:lnTo>
                  <a:lnTo>
                    <a:pt x="14861" y="7817"/>
                  </a:lnTo>
                  <a:close/>
                  <a:moveTo>
                    <a:pt x="13052" y="7817"/>
                  </a:moveTo>
                  <a:lnTo>
                    <a:pt x="13992" y="7817"/>
                  </a:lnTo>
                  <a:lnTo>
                    <a:pt x="13992" y="6218"/>
                  </a:lnTo>
                  <a:lnTo>
                    <a:pt x="13052" y="6218"/>
                  </a:lnTo>
                  <a:lnTo>
                    <a:pt x="13052" y="7817"/>
                  </a:lnTo>
                  <a:close/>
                  <a:moveTo>
                    <a:pt x="21600" y="0"/>
                  </a:moveTo>
                  <a:lnTo>
                    <a:pt x="21600" y="21600"/>
                  </a:lnTo>
                  <a:lnTo>
                    <a:pt x="0" y="21600"/>
                  </a:lnTo>
                  <a:lnTo>
                    <a:pt x="0" y="0"/>
                  </a:lnTo>
                  <a:lnTo>
                    <a:pt x="1454" y="0"/>
                  </a:lnTo>
                  <a:lnTo>
                    <a:pt x="1454" y="12040"/>
                  </a:lnTo>
                  <a:lnTo>
                    <a:pt x="20128" y="12040"/>
                  </a:lnTo>
                  <a:lnTo>
                    <a:pt x="20128" y="0"/>
                  </a:lnTo>
                  <a:lnTo>
                    <a:pt x="21600" y="0"/>
                  </a:lnTo>
                  <a:close/>
                  <a:moveTo>
                    <a:pt x="4487" y="3846"/>
                  </a:moveTo>
                  <a:cubicBezTo>
                    <a:pt x="4487" y="4870"/>
                    <a:pt x="5302" y="5714"/>
                    <a:pt x="6331" y="5714"/>
                  </a:cubicBezTo>
                  <a:cubicBezTo>
                    <a:pt x="7360" y="5714"/>
                    <a:pt x="8193" y="4870"/>
                    <a:pt x="8193" y="3846"/>
                  </a:cubicBezTo>
                  <a:cubicBezTo>
                    <a:pt x="8193" y="2803"/>
                    <a:pt x="7360" y="1959"/>
                    <a:pt x="6331" y="1959"/>
                  </a:cubicBezTo>
                  <a:cubicBezTo>
                    <a:pt x="5302" y="1959"/>
                    <a:pt x="4487" y="2803"/>
                    <a:pt x="4487" y="3846"/>
                  </a:cubicBezTo>
                  <a:close/>
                  <a:moveTo>
                    <a:pt x="3547" y="11627"/>
                  </a:moveTo>
                  <a:lnTo>
                    <a:pt x="2093" y="11627"/>
                  </a:lnTo>
                  <a:lnTo>
                    <a:pt x="2093" y="8518"/>
                  </a:lnTo>
                  <a:cubicBezTo>
                    <a:pt x="2093" y="7152"/>
                    <a:pt x="2908" y="6074"/>
                    <a:pt x="4203" y="6074"/>
                  </a:cubicBezTo>
                  <a:lnTo>
                    <a:pt x="8441" y="6074"/>
                  </a:lnTo>
                  <a:cubicBezTo>
                    <a:pt x="9771" y="6074"/>
                    <a:pt x="10587" y="7152"/>
                    <a:pt x="10552" y="8536"/>
                  </a:cubicBezTo>
                  <a:lnTo>
                    <a:pt x="10552" y="11627"/>
                  </a:lnTo>
                  <a:lnTo>
                    <a:pt x="9115" y="11627"/>
                  </a:lnTo>
                  <a:lnTo>
                    <a:pt x="9115" y="8895"/>
                  </a:lnTo>
                  <a:cubicBezTo>
                    <a:pt x="9115" y="8787"/>
                    <a:pt x="9027" y="8680"/>
                    <a:pt x="8902" y="8680"/>
                  </a:cubicBezTo>
                  <a:cubicBezTo>
                    <a:pt x="8796" y="8680"/>
                    <a:pt x="8672" y="8769"/>
                    <a:pt x="8672" y="8895"/>
                  </a:cubicBezTo>
                  <a:lnTo>
                    <a:pt x="8672" y="11627"/>
                  </a:lnTo>
                  <a:lnTo>
                    <a:pt x="4008" y="11627"/>
                  </a:lnTo>
                  <a:lnTo>
                    <a:pt x="4008" y="8895"/>
                  </a:lnTo>
                  <a:cubicBezTo>
                    <a:pt x="4008" y="8769"/>
                    <a:pt x="3919" y="8680"/>
                    <a:pt x="3795" y="8680"/>
                  </a:cubicBezTo>
                  <a:cubicBezTo>
                    <a:pt x="3689" y="8680"/>
                    <a:pt x="3582" y="8769"/>
                    <a:pt x="3582" y="8895"/>
                  </a:cubicBezTo>
                  <a:cubicBezTo>
                    <a:pt x="3547" y="8913"/>
                    <a:pt x="3547" y="11627"/>
                    <a:pt x="3547" y="11627"/>
                  </a:cubicBezTo>
                  <a:close/>
                </a:path>
              </a:pathLst>
            </a:custGeom>
            <a:solidFill>
              <a:srgbClr val="89CC40"/>
            </a:solid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grpSp>
      <p:grpSp>
        <p:nvGrpSpPr>
          <p:cNvPr id="3" name="Group 2">
            <a:extLst>
              <a:ext uri="{FF2B5EF4-FFF2-40B4-BE49-F238E27FC236}">
                <a16:creationId xmlns:a16="http://schemas.microsoft.com/office/drawing/2014/main" id="{F6B3F195-4425-4DBE-9341-FF5AF0F586A6}"/>
              </a:ext>
            </a:extLst>
          </p:cNvPr>
          <p:cNvGrpSpPr/>
          <p:nvPr/>
        </p:nvGrpSpPr>
        <p:grpSpPr>
          <a:xfrm>
            <a:off x="3826470" y="2740807"/>
            <a:ext cx="384153" cy="745750"/>
            <a:chOff x="3934153" y="2765579"/>
            <a:chExt cx="384153" cy="745750"/>
          </a:xfrm>
        </p:grpSpPr>
        <p:grpSp>
          <p:nvGrpSpPr>
            <p:cNvPr id="91" name="Group 90">
              <a:extLst>
                <a:ext uri="{FF2B5EF4-FFF2-40B4-BE49-F238E27FC236}">
                  <a16:creationId xmlns:a16="http://schemas.microsoft.com/office/drawing/2014/main" id="{F284C800-FFD4-47A0-84C4-6C3B6DB35A0C}"/>
                </a:ext>
              </a:extLst>
            </p:cNvPr>
            <p:cNvGrpSpPr/>
            <p:nvPr/>
          </p:nvGrpSpPr>
          <p:grpSpPr>
            <a:xfrm>
              <a:off x="3936361" y="3058111"/>
              <a:ext cx="381945" cy="453218"/>
              <a:chOff x="5336294" y="5790679"/>
              <a:chExt cx="411630" cy="591017"/>
            </a:xfrm>
            <a:solidFill>
              <a:srgbClr val="89CC40"/>
            </a:solidFill>
          </p:grpSpPr>
          <p:sp>
            <p:nvSpPr>
              <p:cNvPr id="92" name="Shape 2914">
                <a:extLst>
                  <a:ext uri="{FF2B5EF4-FFF2-40B4-BE49-F238E27FC236}">
                    <a16:creationId xmlns:a16="http://schemas.microsoft.com/office/drawing/2014/main" id="{95ABCCED-B278-4898-B7F6-0D2D2B42B58E}"/>
                  </a:ext>
                </a:extLst>
              </p:cNvPr>
              <p:cNvSpPr/>
              <p:nvPr/>
            </p:nvSpPr>
            <p:spPr>
              <a:xfrm>
                <a:off x="5492438" y="5792623"/>
                <a:ext cx="99210" cy="9921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2852"/>
                      <a:pt x="21168" y="14472"/>
                      <a:pt x="20196" y="16200"/>
                    </a:cubicBezTo>
                    <a:cubicBezTo>
                      <a:pt x="19116" y="17928"/>
                      <a:pt x="17928" y="19224"/>
                      <a:pt x="16200" y="20196"/>
                    </a:cubicBezTo>
                    <a:cubicBezTo>
                      <a:pt x="14472" y="21276"/>
                      <a:pt x="12744" y="21600"/>
                      <a:pt x="10800" y="21600"/>
                    </a:cubicBezTo>
                    <a:cubicBezTo>
                      <a:pt x="8748" y="21600"/>
                      <a:pt x="7128" y="21276"/>
                      <a:pt x="5400" y="20196"/>
                    </a:cubicBezTo>
                    <a:cubicBezTo>
                      <a:pt x="3672" y="19224"/>
                      <a:pt x="2484" y="17928"/>
                      <a:pt x="1512" y="16200"/>
                    </a:cubicBezTo>
                    <a:cubicBezTo>
                      <a:pt x="540" y="14472"/>
                      <a:pt x="0" y="12852"/>
                      <a:pt x="0" y="10800"/>
                    </a:cubicBezTo>
                    <a:cubicBezTo>
                      <a:pt x="0" y="8856"/>
                      <a:pt x="540" y="7128"/>
                      <a:pt x="1512" y="5400"/>
                    </a:cubicBezTo>
                    <a:cubicBezTo>
                      <a:pt x="2484" y="3672"/>
                      <a:pt x="3672" y="2484"/>
                      <a:pt x="5400" y="1512"/>
                    </a:cubicBezTo>
                    <a:cubicBezTo>
                      <a:pt x="7128" y="540"/>
                      <a:pt x="8856" y="0"/>
                      <a:pt x="10800" y="0"/>
                    </a:cubicBezTo>
                    <a:cubicBezTo>
                      <a:pt x="12852" y="0"/>
                      <a:pt x="14472" y="540"/>
                      <a:pt x="16200" y="1512"/>
                    </a:cubicBezTo>
                    <a:cubicBezTo>
                      <a:pt x="17928" y="2484"/>
                      <a:pt x="19116" y="3672"/>
                      <a:pt x="20196" y="5400"/>
                    </a:cubicBezTo>
                    <a:cubicBezTo>
                      <a:pt x="21168" y="7128"/>
                      <a:pt x="21600" y="8856"/>
                      <a:pt x="21600" y="10800"/>
                    </a:cubicBezTo>
                  </a:path>
                </a:pathLst>
              </a:custGeom>
              <a:grpFill/>
              <a:ln w="3175">
                <a:miter lim="400000"/>
              </a:ln>
            </p:spPr>
            <p:txBody>
              <a:bodyPr lIns="45719" rIns="45719" anchor="ctr"/>
              <a:lstStyle/>
              <a:p>
                <a:pPr marL="0" marR="0" lvl="0" indent="0" algn="l" defTabSz="457200"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800" b="0" i="0" u="none" strike="noStrike" kern="1200" cap="none" spc="0" normalizeH="0" baseline="0" noProof="0" dirty="0">
                  <a:ln>
                    <a:noFill/>
                  </a:ln>
                  <a:solidFill>
                    <a:prstClr val="black"/>
                  </a:solidFill>
                  <a:effectLst/>
                  <a:uLnTx/>
                  <a:uFillTx/>
                  <a:latin typeface="Arial"/>
                  <a:cs typeface="Arial"/>
                  <a:sym typeface="Arial"/>
                </a:endParaRPr>
              </a:p>
            </p:txBody>
          </p:sp>
          <p:sp>
            <p:nvSpPr>
              <p:cNvPr id="93" name="Shape 2915">
                <a:extLst>
                  <a:ext uri="{FF2B5EF4-FFF2-40B4-BE49-F238E27FC236}">
                    <a16:creationId xmlns:a16="http://schemas.microsoft.com/office/drawing/2014/main" id="{FFAAB6D6-509F-4B29-B51D-3F5897312CFD}"/>
                  </a:ext>
                </a:extLst>
              </p:cNvPr>
              <p:cNvSpPr/>
              <p:nvPr/>
            </p:nvSpPr>
            <p:spPr>
              <a:xfrm>
                <a:off x="5336294" y="5790679"/>
                <a:ext cx="411630" cy="591017"/>
              </a:xfrm>
              <a:custGeom>
                <a:avLst/>
                <a:gdLst/>
                <a:ahLst/>
                <a:cxnLst>
                  <a:cxn ang="0">
                    <a:pos x="wd2" y="hd2"/>
                  </a:cxn>
                  <a:cxn ang="5400000">
                    <a:pos x="wd2" y="hd2"/>
                  </a:cxn>
                  <a:cxn ang="10800000">
                    <a:pos x="wd2" y="hd2"/>
                  </a:cxn>
                  <a:cxn ang="16200000">
                    <a:pos x="wd2" y="hd2"/>
                  </a:cxn>
                </a:cxnLst>
                <a:rect l="0" t="0" r="r" b="b"/>
                <a:pathLst>
                  <a:path w="21390" h="21513" extrusionOk="0">
                    <a:moveTo>
                      <a:pt x="21058" y="1360"/>
                    </a:moveTo>
                    <a:lnTo>
                      <a:pt x="14198" y="6166"/>
                    </a:lnTo>
                    <a:lnTo>
                      <a:pt x="14198" y="20387"/>
                    </a:lnTo>
                    <a:cubicBezTo>
                      <a:pt x="14198" y="20584"/>
                      <a:pt x="14122" y="20763"/>
                      <a:pt x="13994" y="20923"/>
                    </a:cubicBezTo>
                    <a:cubicBezTo>
                      <a:pt x="13918" y="21013"/>
                      <a:pt x="13816" y="21102"/>
                      <a:pt x="13739" y="21191"/>
                    </a:cubicBezTo>
                    <a:cubicBezTo>
                      <a:pt x="13688" y="21209"/>
                      <a:pt x="13663" y="21227"/>
                      <a:pt x="13612" y="21245"/>
                    </a:cubicBezTo>
                    <a:cubicBezTo>
                      <a:pt x="13357" y="21388"/>
                      <a:pt x="13051" y="21459"/>
                      <a:pt x="12745" y="21513"/>
                    </a:cubicBezTo>
                    <a:cubicBezTo>
                      <a:pt x="12694" y="21513"/>
                      <a:pt x="12643" y="21513"/>
                      <a:pt x="12592" y="21513"/>
                    </a:cubicBezTo>
                    <a:cubicBezTo>
                      <a:pt x="11699" y="21513"/>
                      <a:pt x="10985" y="21013"/>
                      <a:pt x="10985" y="20387"/>
                    </a:cubicBezTo>
                    <a:lnTo>
                      <a:pt x="10985" y="12544"/>
                    </a:lnTo>
                    <a:cubicBezTo>
                      <a:pt x="10985" y="12419"/>
                      <a:pt x="10832" y="12330"/>
                      <a:pt x="10679" y="12330"/>
                    </a:cubicBezTo>
                    <a:cubicBezTo>
                      <a:pt x="10526" y="12330"/>
                      <a:pt x="10373" y="12437"/>
                      <a:pt x="10373" y="12544"/>
                    </a:cubicBezTo>
                    <a:lnTo>
                      <a:pt x="10373" y="20387"/>
                    </a:lnTo>
                    <a:cubicBezTo>
                      <a:pt x="10373" y="21013"/>
                      <a:pt x="9685" y="21513"/>
                      <a:pt x="8792" y="21513"/>
                    </a:cubicBezTo>
                    <a:cubicBezTo>
                      <a:pt x="8716" y="21513"/>
                      <a:pt x="8665" y="21513"/>
                      <a:pt x="8639" y="21513"/>
                    </a:cubicBezTo>
                    <a:cubicBezTo>
                      <a:pt x="8308" y="21495"/>
                      <a:pt x="8027" y="21406"/>
                      <a:pt x="7772" y="21245"/>
                    </a:cubicBezTo>
                    <a:cubicBezTo>
                      <a:pt x="7747" y="21227"/>
                      <a:pt x="7721" y="21209"/>
                      <a:pt x="7645" y="21191"/>
                    </a:cubicBezTo>
                    <a:cubicBezTo>
                      <a:pt x="7543" y="21102"/>
                      <a:pt x="7441" y="21013"/>
                      <a:pt x="7390" y="20923"/>
                    </a:cubicBezTo>
                    <a:cubicBezTo>
                      <a:pt x="7262" y="20780"/>
                      <a:pt x="7186" y="20584"/>
                      <a:pt x="7186" y="20387"/>
                    </a:cubicBezTo>
                    <a:lnTo>
                      <a:pt x="7186" y="6166"/>
                    </a:lnTo>
                    <a:lnTo>
                      <a:pt x="326" y="1360"/>
                    </a:lnTo>
                    <a:cubicBezTo>
                      <a:pt x="-108" y="1056"/>
                      <a:pt x="-108" y="556"/>
                      <a:pt x="326" y="235"/>
                    </a:cubicBezTo>
                    <a:cubicBezTo>
                      <a:pt x="759" y="-87"/>
                      <a:pt x="1448" y="-69"/>
                      <a:pt x="1907" y="235"/>
                    </a:cubicBezTo>
                    <a:lnTo>
                      <a:pt x="5528" y="2772"/>
                    </a:lnTo>
                    <a:lnTo>
                      <a:pt x="6803" y="3647"/>
                    </a:lnTo>
                    <a:cubicBezTo>
                      <a:pt x="7160" y="3915"/>
                      <a:pt x="7645" y="4040"/>
                      <a:pt x="8155" y="4040"/>
                    </a:cubicBezTo>
                    <a:lnTo>
                      <a:pt x="13306" y="4040"/>
                    </a:lnTo>
                    <a:cubicBezTo>
                      <a:pt x="13790" y="4040"/>
                      <a:pt x="14275" y="3915"/>
                      <a:pt x="14658" y="3647"/>
                    </a:cubicBezTo>
                    <a:lnTo>
                      <a:pt x="19528" y="235"/>
                    </a:lnTo>
                    <a:cubicBezTo>
                      <a:pt x="19962" y="-69"/>
                      <a:pt x="20650" y="-69"/>
                      <a:pt x="21109" y="235"/>
                    </a:cubicBezTo>
                    <a:cubicBezTo>
                      <a:pt x="21492" y="556"/>
                      <a:pt x="21492" y="1056"/>
                      <a:pt x="21058" y="1360"/>
                    </a:cubicBezTo>
                  </a:path>
                </a:pathLst>
              </a:custGeom>
              <a:grpFill/>
              <a:ln w="3175">
                <a:miter lim="400000"/>
              </a:ln>
            </p:spPr>
            <p:txBody>
              <a:bodyPr lIns="45719" rIns="45719" anchor="ctr"/>
              <a:lstStyle/>
              <a:p>
                <a:pPr marL="0" marR="0" lvl="0" indent="0" algn="l" defTabSz="457200"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800" b="0" i="0" u="none" strike="noStrike" kern="1200" cap="none" spc="0" normalizeH="0" baseline="0" noProof="0" dirty="0">
                  <a:ln>
                    <a:noFill/>
                  </a:ln>
                  <a:solidFill>
                    <a:prstClr val="black"/>
                  </a:solidFill>
                  <a:effectLst/>
                  <a:uLnTx/>
                  <a:uFillTx/>
                  <a:latin typeface="Arial"/>
                  <a:cs typeface="Arial"/>
                  <a:sym typeface="Arial"/>
                </a:endParaRPr>
              </a:p>
            </p:txBody>
          </p:sp>
        </p:grpSp>
        <p:sp>
          <p:nvSpPr>
            <p:cNvPr id="94" name="Shape 875">
              <a:extLst>
                <a:ext uri="{FF2B5EF4-FFF2-40B4-BE49-F238E27FC236}">
                  <a16:creationId xmlns:a16="http://schemas.microsoft.com/office/drawing/2014/main" id="{C9186C5C-F5DF-4DAF-9793-46163FA40E7F}"/>
                </a:ext>
              </a:extLst>
            </p:cNvPr>
            <p:cNvSpPr/>
            <p:nvPr/>
          </p:nvSpPr>
          <p:spPr>
            <a:xfrm>
              <a:off x="3934153" y="2765579"/>
              <a:ext cx="349587" cy="271564"/>
            </a:xfrm>
            <a:custGeom>
              <a:avLst/>
              <a:gdLst/>
              <a:ahLst/>
              <a:cxnLst>
                <a:cxn ang="0">
                  <a:pos x="wd2" y="hd2"/>
                </a:cxn>
                <a:cxn ang="5400000">
                  <a:pos x="wd2" y="hd2"/>
                </a:cxn>
                <a:cxn ang="10800000">
                  <a:pos x="wd2" y="hd2"/>
                </a:cxn>
                <a:cxn ang="16200000">
                  <a:pos x="wd2" y="hd2"/>
                </a:cxn>
              </a:cxnLst>
              <a:rect l="0" t="0" r="r" b="b"/>
              <a:pathLst>
                <a:path w="21600" h="21600" extrusionOk="0">
                  <a:moveTo>
                    <a:pt x="3230" y="3836"/>
                  </a:moveTo>
                  <a:cubicBezTo>
                    <a:pt x="4026" y="3836"/>
                    <a:pt x="4677" y="4508"/>
                    <a:pt x="4677" y="5361"/>
                  </a:cubicBezTo>
                  <a:cubicBezTo>
                    <a:pt x="4677" y="5854"/>
                    <a:pt x="4467" y="6280"/>
                    <a:pt x="4131" y="6550"/>
                  </a:cubicBezTo>
                  <a:cubicBezTo>
                    <a:pt x="3901" y="6774"/>
                    <a:pt x="3565" y="6908"/>
                    <a:pt x="3230" y="6908"/>
                  </a:cubicBezTo>
                  <a:cubicBezTo>
                    <a:pt x="2768" y="6908"/>
                    <a:pt x="2349" y="6662"/>
                    <a:pt x="2097" y="6303"/>
                  </a:cubicBezTo>
                  <a:cubicBezTo>
                    <a:pt x="1908" y="6034"/>
                    <a:pt x="1783" y="5697"/>
                    <a:pt x="1783" y="5338"/>
                  </a:cubicBezTo>
                  <a:cubicBezTo>
                    <a:pt x="1783" y="4486"/>
                    <a:pt x="2433" y="3836"/>
                    <a:pt x="3230" y="3836"/>
                  </a:cubicBezTo>
                  <a:close/>
                  <a:moveTo>
                    <a:pt x="7004" y="3836"/>
                  </a:moveTo>
                  <a:cubicBezTo>
                    <a:pt x="7801" y="3836"/>
                    <a:pt x="8451" y="4508"/>
                    <a:pt x="8451" y="5361"/>
                  </a:cubicBezTo>
                  <a:cubicBezTo>
                    <a:pt x="8451" y="6213"/>
                    <a:pt x="7801" y="6908"/>
                    <a:pt x="7004" y="6908"/>
                  </a:cubicBezTo>
                  <a:cubicBezTo>
                    <a:pt x="6207" y="6908"/>
                    <a:pt x="5557" y="6213"/>
                    <a:pt x="5557" y="5361"/>
                  </a:cubicBezTo>
                  <a:cubicBezTo>
                    <a:pt x="5557" y="4508"/>
                    <a:pt x="6228" y="3836"/>
                    <a:pt x="7004" y="3836"/>
                  </a:cubicBezTo>
                  <a:close/>
                  <a:moveTo>
                    <a:pt x="5075" y="0"/>
                  </a:moveTo>
                  <a:cubicBezTo>
                    <a:pt x="5872" y="0"/>
                    <a:pt x="6522" y="695"/>
                    <a:pt x="6522" y="1548"/>
                  </a:cubicBezTo>
                  <a:cubicBezTo>
                    <a:pt x="6522" y="2400"/>
                    <a:pt x="5872" y="3073"/>
                    <a:pt x="5075" y="3073"/>
                  </a:cubicBezTo>
                  <a:cubicBezTo>
                    <a:pt x="4278" y="3073"/>
                    <a:pt x="3628" y="2378"/>
                    <a:pt x="3628" y="1525"/>
                  </a:cubicBezTo>
                  <a:cubicBezTo>
                    <a:pt x="3628" y="673"/>
                    <a:pt x="4278" y="0"/>
                    <a:pt x="5075" y="0"/>
                  </a:cubicBezTo>
                  <a:close/>
                  <a:moveTo>
                    <a:pt x="8934" y="0"/>
                  </a:moveTo>
                  <a:cubicBezTo>
                    <a:pt x="9730" y="0"/>
                    <a:pt x="10381" y="695"/>
                    <a:pt x="10381" y="1548"/>
                  </a:cubicBezTo>
                  <a:cubicBezTo>
                    <a:pt x="10381" y="2400"/>
                    <a:pt x="9730" y="3073"/>
                    <a:pt x="8934" y="3073"/>
                  </a:cubicBezTo>
                  <a:cubicBezTo>
                    <a:pt x="8137" y="3073"/>
                    <a:pt x="7487" y="2378"/>
                    <a:pt x="7487" y="1525"/>
                  </a:cubicBezTo>
                  <a:cubicBezTo>
                    <a:pt x="7487" y="673"/>
                    <a:pt x="8158" y="0"/>
                    <a:pt x="8934" y="0"/>
                  </a:cubicBezTo>
                  <a:close/>
                  <a:moveTo>
                    <a:pt x="12603" y="0"/>
                  </a:moveTo>
                  <a:cubicBezTo>
                    <a:pt x="13400" y="0"/>
                    <a:pt x="14050" y="695"/>
                    <a:pt x="14050" y="1548"/>
                  </a:cubicBezTo>
                  <a:cubicBezTo>
                    <a:pt x="14050" y="2400"/>
                    <a:pt x="13400" y="3073"/>
                    <a:pt x="12603" y="3073"/>
                  </a:cubicBezTo>
                  <a:cubicBezTo>
                    <a:pt x="11807" y="3073"/>
                    <a:pt x="11177" y="2400"/>
                    <a:pt x="11177" y="1548"/>
                  </a:cubicBezTo>
                  <a:cubicBezTo>
                    <a:pt x="11177" y="695"/>
                    <a:pt x="11807" y="0"/>
                    <a:pt x="12603" y="0"/>
                  </a:cubicBezTo>
                  <a:close/>
                  <a:moveTo>
                    <a:pt x="16273" y="0"/>
                  </a:moveTo>
                  <a:cubicBezTo>
                    <a:pt x="17070" y="0"/>
                    <a:pt x="17720" y="695"/>
                    <a:pt x="17720" y="1548"/>
                  </a:cubicBezTo>
                  <a:cubicBezTo>
                    <a:pt x="17720" y="2400"/>
                    <a:pt x="17070" y="3073"/>
                    <a:pt x="16273" y="3073"/>
                  </a:cubicBezTo>
                  <a:cubicBezTo>
                    <a:pt x="15477" y="3073"/>
                    <a:pt x="14847" y="2378"/>
                    <a:pt x="14847" y="1548"/>
                  </a:cubicBezTo>
                  <a:cubicBezTo>
                    <a:pt x="14847" y="718"/>
                    <a:pt x="15477" y="0"/>
                    <a:pt x="16273" y="0"/>
                  </a:cubicBezTo>
                  <a:close/>
                  <a:moveTo>
                    <a:pt x="14491" y="3836"/>
                  </a:moveTo>
                  <a:cubicBezTo>
                    <a:pt x="15288" y="3836"/>
                    <a:pt x="15938" y="4508"/>
                    <a:pt x="15938" y="5361"/>
                  </a:cubicBezTo>
                  <a:cubicBezTo>
                    <a:pt x="15938" y="6213"/>
                    <a:pt x="15288" y="6908"/>
                    <a:pt x="14491" y="6908"/>
                  </a:cubicBezTo>
                  <a:cubicBezTo>
                    <a:pt x="13694" y="6908"/>
                    <a:pt x="13065" y="6213"/>
                    <a:pt x="13065" y="5361"/>
                  </a:cubicBezTo>
                  <a:cubicBezTo>
                    <a:pt x="13065" y="4508"/>
                    <a:pt x="13694" y="3836"/>
                    <a:pt x="14491" y="3836"/>
                  </a:cubicBezTo>
                  <a:close/>
                  <a:moveTo>
                    <a:pt x="10590" y="3836"/>
                  </a:moveTo>
                  <a:cubicBezTo>
                    <a:pt x="11387" y="3836"/>
                    <a:pt x="12037" y="4508"/>
                    <a:pt x="12037" y="5361"/>
                  </a:cubicBezTo>
                  <a:cubicBezTo>
                    <a:pt x="12037" y="6213"/>
                    <a:pt x="11387" y="6908"/>
                    <a:pt x="10590" y="6908"/>
                  </a:cubicBezTo>
                  <a:cubicBezTo>
                    <a:pt x="9793" y="6908"/>
                    <a:pt x="9143" y="6213"/>
                    <a:pt x="9143" y="5361"/>
                  </a:cubicBezTo>
                  <a:cubicBezTo>
                    <a:pt x="9143" y="4508"/>
                    <a:pt x="9793" y="3836"/>
                    <a:pt x="10590" y="3836"/>
                  </a:cubicBezTo>
                  <a:close/>
                  <a:moveTo>
                    <a:pt x="18266" y="3836"/>
                  </a:moveTo>
                  <a:cubicBezTo>
                    <a:pt x="19063" y="3836"/>
                    <a:pt x="19713" y="4508"/>
                    <a:pt x="19713" y="5361"/>
                  </a:cubicBezTo>
                  <a:cubicBezTo>
                    <a:pt x="19713" y="6213"/>
                    <a:pt x="19063" y="6908"/>
                    <a:pt x="18266" y="6908"/>
                  </a:cubicBezTo>
                  <a:cubicBezTo>
                    <a:pt x="17469" y="6908"/>
                    <a:pt x="16819" y="6213"/>
                    <a:pt x="16819" y="5361"/>
                  </a:cubicBezTo>
                  <a:cubicBezTo>
                    <a:pt x="16819" y="4508"/>
                    <a:pt x="17469" y="3836"/>
                    <a:pt x="18266" y="3836"/>
                  </a:cubicBezTo>
                  <a:close/>
                  <a:moveTo>
                    <a:pt x="4823" y="7200"/>
                  </a:moveTo>
                  <a:cubicBezTo>
                    <a:pt x="5830" y="7200"/>
                    <a:pt x="6438" y="8052"/>
                    <a:pt x="6522" y="9151"/>
                  </a:cubicBezTo>
                  <a:lnTo>
                    <a:pt x="6522" y="14131"/>
                  </a:lnTo>
                  <a:cubicBezTo>
                    <a:pt x="6522" y="15028"/>
                    <a:pt x="5410" y="15028"/>
                    <a:pt x="5410" y="14131"/>
                  </a:cubicBezTo>
                  <a:lnTo>
                    <a:pt x="5410" y="9443"/>
                  </a:lnTo>
                  <a:cubicBezTo>
                    <a:pt x="5410" y="9353"/>
                    <a:pt x="5348" y="9264"/>
                    <a:pt x="5222" y="9264"/>
                  </a:cubicBezTo>
                  <a:cubicBezTo>
                    <a:pt x="5138" y="9264"/>
                    <a:pt x="5054" y="9331"/>
                    <a:pt x="5054" y="9443"/>
                  </a:cubicBezTo>
                  <a:lnTo>
                    <a:pt x="5054" y="20748"/>
                  </a:lnTo>
                  <a:cubicBezTo>
                    <a:pt x="5054" y="21219"/>
                    <a:pt x="4697" y="21600"/>
                    <a:pt x="4257" y="21600"/>
                  </a:cubicBezTo>
                  <a:cubicBezTo>
                    <a:pt x="3817" y="21600"/>
                    <a:pt x="3460" y="21219"/>
                    <a:pt x="3460" y="20748"/>
                  </a:cubicBezTo>
                  <a:lnTo>
                    <a:pt x="3460" y="15118"/>
                  </a:lnTo>
                  <a:cubicBezTo>
                    <a:pt x="3460" y="15028"/>
                    <a:pt x="3397" y="14938"/>
                    <a:pt x="3271" y="14938"/>
                  </a:cubicBezTo>
                  <a:lnTo>
                    <a:pt x="3230" y="14938"/>
                  </a:lnTo>
                  <a:cubicBezTo>
                    <a:pt x="3146" y="14938"/>
                    <a:pt x="3062" y="15006"/>
                    <a:pt x="3062" y="15118"/>
                  </a:cubicBezTo>
                  <a:lnTo>
                    <a:pt x="3062" y="20748"/>
                  </a:lnTo>
                  <a:cubicBezTo>
                    <a:pt x="3062" y="21219"/>
                    <a:pt x="2726" y="21600"/>
                    <a:pt x="2265" y="21600"/>
                  </a:cubicBezTo>
                  <a:cubicBezTo>
                    <a:pt x="1824" y="21600"/>
                    <a:pt x="1468" y="21219"/>
                    <a:pt x="1468" y="20748"/>
                  </a:cubicBezTo>
                  <a:lnTo>
                    <a:pt x="1468" y="9443"/>
                  </a:lnTo>
                  <a:cubicBezTo>
                    <a:pt x="1468" y="9331"/>
                    <a:pt x="1384" y="9264"/>
                    <a:pt x="1279" y="9264"/>
                  </a:cubicBezTo>
                  <a:cubicBezTo>
                    <a:pt x="1195" y="9264"/>
                    <a:pt x="1111" y="9331"/>
                    <a:pt x="1111" y="9443"/>
                  </a:cubicBezTo>
                  <a:lnTo>
                    <a:pt x="1111" y="14108"/>
                  </a:lnTo>
                  <a:cubicBezTo>
                    <a:pt x="1111" y="15006"/>
                    <a:pt x="0" y="15006"/>
                    <a:pt x="0" y="14108"/>
                  </a:cubicBezTo>
                  <a:lnTo>
                    <a:pt x="0" y="9151"/>
                  </a:lnTo>
                  <a:cubicBezTo>
                    <a:pt x="0" y="8052"/>
                    <a:pt x="608" y="7200"/>
                    <a:pt x="1594" y="7200"/>
                  </a:cubicBezTo>
                  <a:lnTo>
                    <a:pt x="4823" y="7200"/>
                  </a:lnTo>
                  <a:close/>
                  <a:moveTo>
                    <a:pt x="12205" y="7200"/>
                  </a:moveTo>
                  <a:cubicBezTo>
                    <a:pt x="13212" y="7200"/>
                    <a:pt x="13841" y="8052"/>
                    <a:pt x="13904" y="9151"/>
                  </a:cubicBezTo>
                  <a:lnTo>
                    <a:pt x="13904" y="14131"/>
                  </a:lnTo>
                  <a:cubicBezTo>
                    <a:pt x="13904" y="15028"/>
                    <a:pt x="12792" y="15028"/>
                    <a:pt x="12792" y="14131"/>
                  </a:cubicBezTo>
                  <a:lnTo>
                    <a:pt x="12792" y="9443"/>
                  </a:lnTo>
                  <a:cubicBezTo>
                    <a:pt x="12792" y="9353"/>
                    <a:pt x="12729" y="9264"/>
                    <a:pt x="12603" y="9264"/>
                  </a:cubicBezTo>
                  <a:cubicBezTo>
                    <a:pt x="12520" y="9264"/>
                    <a:pt x="12436" y="9331"/>
                    <a:pt x="12436" y="9443"/>
                  </a:cubicBezTo>
                  <a:lnTo>
                    <a:pt x="12436" y="20748"/>
                  </a:lnTo>
                  <a:cubicBezTo>
                    <a:pt x="12436" y="21219"/>
                    <a:pt x="12079" y="21600"/>
                    <a:pt x="11639" y="21600"/>
                  </a:cubicBezTo>
                  <a:cubicBezTo>
                    <a:pt x="11198" y="21600"/>
                    <a:pt x="10842" y="21219"/>
                    <a:pt x="10842" y="20748"/>
                  </a:cubicBezTo>
                  <a:lnTo>
                    <a:pt x="10842" y="15118"/>
                  </a:lnTo>
                  <a:cubicBezTo>
                    <a:pt x="10842" y="15028"/>
                    <a:pt x="10779" y="14938"/>
                    <a:pt x="10653" y="14938"/>
                  </a:cubicBezTo>
                  <a:lnTo>
                    <a:pt x="10611" y="14938"/>
                  </a:lnTo>
                  <a:cubicBezTo>
                    <a:pt x="10527" y="14938"/>
                    <a:pt x="10443" y="15006"/>
                    <a:pt x="10443" y="15118"/>
                  </a:cubicBezTo>
                  <a:lnTo>
                    <a:pt x="10443" y="20748"/>
                  </a:lnTo>
                  <a:cubicBezTo>
                    <a:pt x="10443" y="21219"/>
                    <a:pt x="10087" y="21600"/>
                    <a:pt x="9647" y="21600"/>
                  </a:cubicBezTo>
                  <a:cubicBezTo>
                    <a:pt x="9206" y="21600"/>
                    <a:pt x="8850" y="21219"/>
                    <a:pt x="8850" y="20748"/>
                  </a:cubicBezTo>
                  <a:lnTo>
                    <a:pt x="8850" y="9443"/>
                  </a:lnTo>
                  <a:cubicBezTo>
                    <a:pt x="8850" y="9331"/>
                    <a:pt x="8766" y="9264"/>
                    <a:pt x="8661" y="9264"/>
                  </a:cubicBezTo>
                  <a:cubicBezTo>
                    <a:pt x="8577" y="9264"/>
                    <a:pt x="8493" y="9331"/>
                    <a:pt x="8493" y="9443"/>
                  </a:cubicBezTo>
                  <a:lnTo>
                    <a:pt x="8493" y="14108"/>
                  </a:lnTo>
                  <a:cubicBezTo>
                    <a:pt x="8493" y="15006"/>
                    <a:pt x="7382" y="15006"/>
                    <a:pt x="7382" y="14108"/>
                  </a:cubicBezTo>
                  <a:lnTo>
                    <a:pt x="7382" y="9151"/>
                  </a:lnTo>
                  <a:cubicBezTo>
                    <a:pt x="7382" y="8052"/>
                    <a:pt x="7990" y="7200"/>
                    <a:pt x="8976" y="7200"/>
                  </a:cubicBezTo>
                  <a:lnTo>
                    <a:pt x="12205" y="7200"/>
                  </a:lnTo>
                  <a:close/>
                  <a:moveTo>
                    <a:pt x="19901" y="7200"/>
                  </a:moveTo>
                  <a:cubicBezTo>
                    <a:pt x="20929" y="7200"/>
                    <a:pt x="21516" y="8052"/>
                    <a:pt x="21600" y="9151"/>
                  </a:cubicBezTo>
                  <a:lnTo>
                    <a:pt x="21600" y="14131"/>
                  </a:lnTo>
                  <a:cubicBezTo>
                    <a:pt x="21600" y="15028"/>
                    <a:pt x="20489" y="15028"/>
                    <a:pt x="20489" y="14131"/>
                  </a:cubicBezTo>
                  <a:lnTo>
                    <a:pt x="20489" y="9443"/>
                  </a:lnTo>
                  <a:cubicBezTo>
                    <a:pt x="20489" y="9353"/>
                    <a:pt x="20426" y="9264"/>
                    <a:pt x="20300" y="9264"/>
                  </a:cubicBezTo>
                  <a:cubicBezTo>
                    <a:pt x="20216" y="9264"/>
                    <a:pt x="20132" y="9331"/>
                    <a:pt x="20132" y="9443"/>
                  </a:cubicBezTo>
                  <a:lnTo>
                    <a:pt x="20132" y="20748"/>
                  </a:lnTo>
                  <a:cubicBezTo>
                    <a:pt x="20132" y="21219"/>
                    <a:pt x="19776" y="21600"/>
                    <a:pt x="19335" y="21600"/>
                  </a:cubicBezTo>
                  <a:cubicBezTo>
                    <a:pt x="18895" y="21600"/>
                    <a:pt x="18538" y="21219"/>
                    <a:pt x="18538" y="20748"/>
                  </a:cubicBezTo>
                  <a:lnTo>
                    <a:pt x="18538" y="15118"/>
                  </a:lnTo>
                  <a:cubicBezTo>
                    <a:pt x="18538" y="15028"/>
                    <a:pt x="18475" y="14938"/>
                    <a:pt x="18350" y="14938"/>
                  </a:cubicBezTo>
                  <a:lnTo>
                    <a:pt x="18308" y="14938"/>
                  </a:lnTo>
                  <a:cubicBezTo>
                    <a:pt x="18224" y="14938"/>
                    <a:pt x="18140" y="15006"/>
                    <a:pt x="18140" y="15118"/>
                  </a:cubicBezTo>
                  <a:lnTo>
                    <a:pt x="18140" y="20748"/>
                  </a:lnTo>
                  <a:cubicBezTo>
                    <a:pt x="18140" y="21219"/>
                    <a:pt x="17804" y="21600"/>
                    <a:pt x="17343" y="21600"/>
                  </a:cubicBezTo>
                  <a:cubicBezTo>
                    <a:pt x="16903" y="21600"/>
                    <a:pt x="16546" y="21219"/>
                    <a:pt x="16546" y="20748"/>
                  </a:cubicBezTo>
                  <a:lnTo>
                    <a:pt x="16546" y="9443"/>
                  </a:lnTo>
                  <a:cubicBezTo>
                    <a:pt x="16546" y="9331"/>
                    <a:pt x="16462" y="9264"/>
                    <a:pt x="16357" y="9264"/>
                  </a:cubicBezTo>
                  <a:cubicBezTo>
                    <a:pt x="16273" y="9264"/>
                    <a:pt x="16190" y="9331"/>
                    <a:pt x="16190" y="9443"/>
                  </a:cubicBezTo>
                  <a:lnTo>
                    <a:pt x="16190" y="14108"/>
                  </a:lnTo>
                  <a:cubicBezTo>
                    <a:pt x="16190" y="15006"/>
                    <a:pt x="15078" y="15006"/>
                    <a:pt x="15078" y="14108"/>
                  </a:cubicBezTo>
                  <a:lnTo>
                    <a:pt x="15078" y="9151"/>
                  </a:lnTo>
                  <a:cubicBezTo>
                    <a:pt x="15078" y="8052"/>
                    <a:pt x="15686" y="7200"/>
                    <a:pt x="16672" y="7200"/>
                  </a:cubicBezTo>
                  <a:lnTo>
                    <a:pt x="19901" y="7200"/>
                  </a:lnTo>
                  <a:close/>
                </a:path>
              </a:pathLst>
            </a:custGeom>
            <a:solidFill>
              <a:srgbClr val="89CC40"/>
            </a:solidFill>
            <a:ln w="3175">
              <a:miter lim="400000"/>
            </a:ln>
          </p:spPr>
          <p:txBody>
            <a:bodyPr lIns="41494" tIns="41494" rIns="41494" bIns="41494" anchor="ctr"/>
            <a:lstStyle/>
            <a:p>
              <a:pPr marL="0" marR="0" lvl="0" indent="0" algn="l" defTabSz="41492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1547" b="0" i="0" u="none" strike="noStrike" kern="1200" cap="none" spc="0" normalizeH="0" baseline="0" noProof="0" dirty="0">
                <a:ln>
                  <a:noFill/>
                </a:ln>
                <a:solidFill>
                  <a:prstClr val="black"/>
                </a:solidFill>
                <a:effectLst/>
                <a:uLnTx/>
                <a:uFillTx/>
                <a:latin typeface="Arial"/>
                <a:cs typeface="Arial"/>
                <a:sym typeface="Arial"/>
              </a:endParaRPr>
            </a:p>
          </p:txBody>
        </p:sp>
      </p:grpSp>
      <p:grpSp>
        <p:nvGrpSpPr>
          <p:cNvPr id="70" name="Group 69">
            <a:extLst>
              <a:ext uri="{FF2B5EF4-FFF2-40B4-BE49-F238E27FC236}">
                <a16:creationId xmlns:a16="http://schemas.microsoft.com/office/drawing/2014/main" id="{823F9659-6F35-4419-8399-3CD62077267C}"/>
              </a:ext>
            </a:extLst>
          </p:cNvPr>
          <p:cNvGrpSpPr/>
          <p:nvPr/>
        </p:nvGrpSpPr>
        <p:grpSpPr>
          <a:xfrm>
            <a:off x="9091934" y="3804023"/>
            <a:ext cx="315496" cy="415715"/>
            <a:chOff x="923439" y="6872273"/>
            <a:chExt cx="448705" cy="591239"/>
          </a:xfrm>
          <a:solidFill>
            <a:srgbClr val="89CC40"/>
          </a:solidFill>
        </p:grpSpPr>
        <p:sp>
          <p:nvSpPr>
            <p:cNvPr id="71" name="Shape 2888">
              <a:extLst>
                <a:ext uri="{FF2B5EF4-FFF2-40B4-BE49-F238E27FC236}">
                  <a16:creationId xmlns:a16="http://schemas.microsoft.com/office/drawing/2014/main" id="{329AB960-0BFD-401C-B32F-C2DDE418B55D}"/>
                </a:ext>
              </a:extLst>
            </p:cNvPr>
            <p:cNvSpPr/>
            <p:nvPr/>
          </p:nvSpPr>
          <p:spPr>
            <a:xfrm>
              <a:off x="1155249" y="7255557"/>
              <a:ext cx="52581" cy="52538"/>
            </a:xfrm>
            <a:custGeom>
              <a:avLst/>
              <a:gdLst/>
              <a:ahLst/>
              <a:cxnLst>
                <a:cxn ang="0">
                  <a:pos x="wd2" y="hd2"/>
                </a:cxn>
                <a:cxn ang="5400000">
                  <a:pos x="wd2" y="hd2"/>
                </a:cxn>
                <a:cxn ang="10800000">
                  <a:pos x="wd2" y="hd2"/>
                </a:cxn>
                <a:cxn ang="16200000">
                  <a:pos x="wd2" y="hd2"/>
                </a:cxn>
              </a:cxnLst>
              <a:rect l="0" t="0" r="r" b="b"/>
              <a:pathLst>
                <a:path w="18867" h="18850" extrusionOk="0">
                  <a:moveTo>
                    <a:pt x="17932" y="13503"/>
                  </a:moveTo>
                  <a:cubicBezTo>
                    <a:pt x="20234" y="8761"/>
                    <a:pt x="18109" y="3142"/>
                    <a:pt x="13506" y="1035"/>
                  </a:cubicBezTo>
                  <a:cubicBezTo>
                    <a:pt x="8726" y="-1424"/>
                    <a:pt x="3060" y="683"/>
                    <a:pt x="936" y="5425"/>
                  </a:cubicBezTo>
                  <a:cubicBezTo>
                    <a:pt x="-1366" y="9991"/>
                    <a:pt x="759" y="15786"/>
                    <a:pt x="5362" y="17893"/>
                  </a:cubicBezTo>
                  <a:cubicBezTo>
                    <a:pt x="10142" y="20176"/>
                    <a:pt x="15631" y="18244"/>
                    <a:pt x="17932" y="13503"/>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sp>
          <p:nvSpPr>
            <p:cNvPr id="77" name="Shape 2886">
              <a:extLst>
                <a:ext uri="{FF2B5EF4-FFF2-40B4-BE49-F238E27FC236}">
                  <a16:creationId xmlns:a16="http://schemas.microsoft.com/office/drawing/2014/main" id="{86F092B2-96C9-4EAF-B41B-9DD78DA072D5}"/>
                </a:ext>
              </a:extLst>
            </p:cNvPr>
            <p:cNvSpPr/>
            <p:nvPr/>
          </p:nvSpPr>
          <p:spPr>
            <a:xfrm>
              <a:off x="1071242" y="6872273"/>
              <a:ext cx="149068" cy="1469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24"/>
                    <a:pt x="16824" y="0"/>
                    <a:pt x="10836" y="0"/>
                  </a:cubicBezTo>
                  <a:cubicBezTo>
                    <a:pt x="4848" y="0"/>
                    <a:pt x="0" y="4824"/>
                    <a:pt x="0" y="10800"/>
                  </a:cubicBezTo>
                  <a:cubicBezTo>
                    <a:pt x="0" y="16776"/>
                    <a:pt x="4919" y="21600"/>
                    <a:pt x="10836" y="21600"/>
                  </a:cubicBezTo>
                  <a:cubicBezTo>
                    <a:pt x="16824" y="21600"/>
                    <a:pt x="21600" y="16776"/>
                    <a:pt x="21600" y="10800"/>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sp>
          <p:nvSpPr>
            <p:cNvPr id="78" name="Shape 2887">
              <a:extLst>
                <a:ext uri="{FF2B5EF4-FFF2-40B4-BE49-F238E27FC236}">
                  <a16:creationId xmlns:a16="http://schemas.microsoft.com/office/drawing/2014/main" id="{DA89B292-F49C-4702-A143-600889238646}"/>
                </a:ext>
              </a:extLst>
            </p:cNvPr>
            <p:cNvSpPr/>
            <p:nvPr/>
          </p:nvSpPr>
          <p:spPr>
            <a:xfrm>
              <a:off x="923439" y="7041624"/>
              <a:ext cx="448705" cy="421888"/>
            </a:xfrm>
            <a:custGeom>
              <a:avLst/>
              <a:gdLst/>
              <a:ahLst/>
              <a:cxnLst>
                <a:cxn ang="0">
                  <a:pos x="wd2" y="hd2"/>
                </a:cxn>
                <a:cxn ang="5400000">
                  <a:pos x="wd2" y="hd2"/>
                </a:cxn>
                <a:cxn ang="10800000">
                  <a:pos x="wd2" y="hd2"/>
                </a:cxn>
                <a:cxn ang="16200000">
                  <a:pos x="wd2" y="hd2"/>
                </a:cxn>
              </a:cxnLst>
              <a:rect l="0" t="0" r="r" b="b"/>
              <a:pathLst>
                <a:path w="21215" h="21475" extrusionOk="0">
                  <a:moveTo>
                    <a:pt x="20136" y="16388"/>
                  </a:moveTo>
                  <a:cubicBezTo>
                    <a:pt x="19346" y="16639"/>
                    <a:pt x="18532" y="16213"/>
                    <a:pt x="18346" y="15436"/>
                  </a:cubicBezTo>
                  <a:lnTo>
                    <a:pt x="15672" y="5288"/>
                  </a:lnTo>
                  <a:lnTo>
                    <a:pt x="14324" y="5288"/>
                  </a:lnTo>
                  <a:lnTo>
                    <a:pt x="18625" y="21475"/>
                  </a:lnTo>
                  <a:lnTo>
                    <a:pt x="2582" y="21475"/>
                  </a:lnTo>
                  <a:lnTo>
                    <a:pt x="6883" y="5288"/>
                  </a:lnTo>
                  <a:lnTo>
                    <a:pt x="5558" y="5288"/>
                  </a:lnTo>
                  <a:lnTo>
                    <a:pt x="2884" y="15436"/>
                  </a:lnTo>
                  <a:cubicBezTo>
                    <a:pt x="2698" y="16213"/>
                    <a:pt x="1884" y="16639"/>
                    <a:pt x="1094" y="16388"/>
                  </a:cubicBezTo>
                  <a:cubicBezTo>
                    <a:pt x="280" y="16138"/>
                    <a:pt x="-185" y="15386"/>
                    <a:pt x="71" y="14434"/>
                  </a:cubicBezTo>
                  <a:lnTo>
                    <a:pt x="2838" y="4035"/>
                  </a:lnTo>
                  <a:cubicBezTo>
                    <a:pt x="3954" y="-125"/>
                    <a:pt x="7162" y="0"/>
                    <a:pt x="7162" y="0"/>
                  </a:cubicBezTo>
                  <a:lnTo>
                    <a:pt x="14044" y="0"/>
                  </a:lnTo>
                  <a:cubicBezTo>
                    <a:pt x="14044" y="0"/>
                    <a:pt x="17276" y="-125"/>
                    <a:pt x="18369" y="4035"/>
                  </a:cubicBezTo>
                  <a:lnTo>
                    <a:pt x="21136" y="14434"/>
                  </a:lnTo>
                  <a:cubicBezTo>
                    <a:pt x="21415" y="15436"/>
                    <a:pt x="20927" y="16138"/>
                    <a:pt x="20136" y="16388"/>
                  </a:cubicBezTo>
                  <a:close/>
                  <a:moveTo>
                    <a:pt x="10627" y="9297"/>
                  </a:moveTo>
                  <a:cubicBezTo>
                    <a:pt x="7744" y="9297"/>
                    <a:pt x="5418" y="11803"/>
                    <a:pt x="5418" y="14910"/>
                  </a:cubicBezTo>
                  <a:cubicBezTo>
                    <a:pt x="5418" y="18017"/>
                    <a:pt x="7744" y="20523"/>
                    <a:pt x="10627" y="20523"/>
                  </a:cubicBezTo>
                  <a:cubicBezTo>
                    <a:pt x="13510" y="20523"/>
                    <a:pt x="15835" y="18017"/>
                    <a:pt x="15835" y="14910"/>
                  </a:cubicBezTo>
                  <a:cubicBezTo>
                    <a:pt x="15835" y="11803"/>
                    <a:pt x="13486" y="9297"/>
                    <a:pt x="10627" y="9297"/>
                  </a:cubicBezTo>
                  <a:close/>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sp>
          <p:nvSpPr>
            <p:cNvPr id="80" name="Shape 2889">
              <a:extLst>
                <a:ext uri="{FF2B5EF4-FFF2-40B4-BE49-F238E27FC236}">
                  <a16:creationId xmlns:a16="http://schemas.microsoft.com/office/drawing/2014/main" id="{15E478A4-BA50-460B-9024-846597C94830}"/>
                </a:ext>
              </a:extLst>
            </p:cNvPr>
            <p:cNvSpPr/>
            <p:nvPr/>
          </p:nvSpPr>
          <p:spPr>
            <a:xfrm>
              <a:off x="1066175" y="7281428"/>
              <a:ext cx="130913" cy="121076"/>
            </a:xfrm>
            <a:custGeom>
              <a:avLst/>
              <a:gdLst/>
              <a:ahLst/>
              <a:cxnLst>
                <a:cxn ang="0">
                  <a:pos x="wd2" y="hd2"/>
                </a:cxn>
                <a:cxn ang="5400000">
                  <a:pos x="wd2" y="hd2"/>
                </a:cxn>
                <a:cxn ang="10800000">
                  <a:pos x="wd2" y="hd2"/>
                </a:cxn>
                <a:cxn ang="16200000">
                  <a:pos x="wd2" y="hd2"/>
                </a:cxn>
              </a:cxnLst>
              <a:rect l="0" t="0" r="r" b="b"/>
              <a:pathLst>
                <a:path w="21119" h="20528" extrusionOk="0">
                  <a:moveTo>
                    <a:pt x="19700" y="6752"/>
                  </a:moveTo>
                  <a:cubicBezTo>
                    <a:pt x="19542" y="6587"/>
                    <a:pt x="19303" y="6421"/>
                    <a:pt x="19065" y="6339"/>
                  </a:cubicBezTo>
                  <a:cubicBezTo>
                    <a:pt x="19065" y="6339"/>
                    <a:pt x="14300" y="4849"/>
                    <a:pt x="13030" y="4601"/>
                  </a:cubicBezTo>
                  <a:cubicBezTo>
                    <a:pt x="12553" y="3608"/>
                    <a:pt x="11203" y="959"/>
                    <a:pt x="11203" y="959"/>
                  </a:cubicBezTo>
                  <a:cubicBezTo>
                    <a:pt x="10727" y="132"/>
                    <a:pt x="9615" y="-282"/>
                    <a:pt x="8742" y="215"/>
                  </a:cubicBezTo>
                  <a:cubicBezTo>
                    <a:pt x="7868" y="711"/>
                    <a:pt x="7471" y="1870"/>
                    <a:pt x="7947" y="2780"/>
                  </a:cubicBezTo>
                  <a:lnTo>
                    <a:pt x="10171" y="7166"/>
                  </a:lnTo>
                  <a:cubicBezTo>
                    <a:pt x="10330" y="7663"/>
                    <a:pt x="10806" y="7994"/>
                    <a:pt x="11283" y="8159"/>
                  </a:cubicBezTo>
                  <a:lnTo>
                    <a:pt x="13506" y="8821"/>
                  </a:lnTo>
                  <a:lnTo>
                    <a:pt x="11044" y="14118"/>
                  </a:lnTo>
                  <a:lnTo>
                    <a:pt x="9377" y="10725"/>
                  </a:lnTo>
                  <a:cubicBezTo>
                    <a:pt x="8662" y="9566"/>
                    <a:pt x="6994" y="9235"/>
                    <a:pt x="5883" y="10063"/>
                  </a:cubicBezTo>
                  <a:cubicBezTo>
                    <a:pt x="5883" y="10063"/>
                    <a:pt x="2150" y="12711"/>
                    <a:pt x="800" y="13704"/>
                  </a:cubicBezTo>
                  <a:cubicBezTo>
                    <a:pt x="-73" y="14449"/>
                    <a:pt x="-232" y="15608"/>
                    <a:pt x="324" y="16518"/>
                  </a:cubicBezTo>
                  <a:cubicBezTo>
                    <a:pt x="1039" y="17428"/>
                    <a:pt x="2150" y="17594"/>
                    <a:pt x="3024" y="17015"/>
                  </a:cubicBezTo>
                  <a:cubicBezTo>
                    <a:pt x="3977" y="16352"/>
                    <a:pt x="6200" y="14863"/>
                    <a:pt x="7153" y="14118"/>
                  </a:cubicBezTo>
                  <a:cubicBezTo>
                    <a:pt x="7153" y="14118"/>
                    <a:pt x="7709" y="17097"/>
                    <a:pt x="8583" y="18173"/>
                  </a:cubicBezTo>
                  <a:cubicBezTo>
                    <a:pt x="9139" y="18918"/>
                    <a:pt x="9774" y="19580"/>
                    <a:pt x="10647" y="19994"/>
                  </a:cubicBezTo>
                  <a:cubicBezTo>
                    <a:pt x="13347" y="21318"/>
                    <a:pt x="16444" y="20077"/>
                    <a:pt x="17794" y="17428"/>
                  </a:cubicBezTo>
                  <a:cubicBezTo>
                    <a:pt x="18192" y="16435"/>
                    <a:pt x="20494" y="11552"/>
                    <a:pt x="20971" y="10559"/>
                  </a:cubicBezTo>
                  <a:cubicBezTo>
                    <a:pt x="21368" y="9152"/>
                    <a:pt x="20971" y="7580"/>
                    <a:pt x="19700" y="6752"/>
                  </a:cubicBezTo>
                </a:path>
              </a:pathLst>
            </a:custGeom>
            <a:grpFill/>
            <a:ln w="3175">
              <a:miter lim="400000"/>
            </a:ln>
          </p:spPr>
          <p:txBody>
            <a:bodyPr lIns="32146" rIns="32146" anchor="ctr"/>
            <a:lstStyle/>
            <a:p>
              <a:pPr marL="0" marR="0" lvl="0" indent="0" algn="l" defTabSz="321457" rtl="0" eaLnBrk="1" fontAlgn="auto" latinLnBrk="0" hangingPunct="1">
                <a:lnSpc>
                  <a:spcPct val="93000"/>
                </a:lnSpc>
                <a:spcBef>
                  <a:spcPts val="0"/>
                </a:spcBef>
                <a:spcAft>
                  <a:spcPts val="0"/>
                </a:spcAft>
                <a:buClrTx/>
                <a:buSzTx/>
                <a:buFontTx/>
                <a:buNone/>
                <a:tabLst/>
                <a:defRPr sz="1800">
                  <a:latin typeface="Arial"/>
                  <a:ea typeface="Arial"/>
                  <a:cs typeface="Arial"/>
                  <a:sym typeface="Arial"/>
                </a:defRPr>
              </a:pPr>
              <a:endParaRPr kumimoji="0" sz="1266" b="0" i="0" u="none" strike="noStrike" kern="1200" cap="none" spc="0" normalizeH="0" baseline="0" noProof="0" dirty="0">
                <a:ln>
                  <a:noFill/>
                </a:ln>
                <a:solidFill>
                  <a:prstClr val="black"/>
                </a:solidFill>
                <a:effectLst/>
                <a:uLnTx/>
                <a:uFillTx/>
                <a:latin typeface="Arial"/>
                <a:cs typeface="Arial"/>
                <a:sym typeface="Arial"/>
              </a:endParaRPr>
            </a:p>
          </p:txBody>
        </p:sp>
      </p:grpSp>
      <p:sp>
        <p:nvSpPr>
          <p:cNvPr id="82" name="Shape 1379">
            <a:extLst>
              <a:ext uri="{FF2B5EF4-FFF2-40B4-BE49-F238E27FC236}">
                <a16:creationId xmlns:a16="http://schemas.microsoft.com/office/drawing/2014/main" id="{602B6E1C-616B-46B2-B944-5A58ADC8E1F6}"/>
              </a:ext>
            </a:extLst>
          </p:cNvPr>
          <p:cNvSpPr/>
          <p:nvPr/>
        </p:nvSpPr>
        <p:spPr>
          <a:xfrm>
            <a:off x="1250862" y="1570850"/>
            <a:ext cx="405934" cy="349376"/>
          </a:xfrm>
          <a:custGeom>
            <a:avLst/>
            <a:gdLst/>
            <a:ahLst/>
            <a:cxnLst>
              <a:cxn ang="0">
                <a:pos x="wd2" y="hd2"/>
              </a:cxn>
              <a:cxn ang="5400000">
                <a:pos x="wd2" y="hd2"/>
              </a:cxn>
              <a:cxn ang="10800000">
                <a:pos x="wd2" y="hd2"/>
              </a:cxn>
              <a:cxn ang="16200000">
                <a:pos x="wd2" y="hd2"/>
              </a:cxn>
            </a:cxnLst>
            <a:rect l="0" t="0" r="r" b="b"/>
            <a:pathLst>
              <a:path w="21600" h="21600" extrusionOk="0">
                <a:moveTo>
                  <a:pt x="21600" y="8371"/>
                </a:moveTo>
                <a:cubicBezTo>
                  <a:pt x="21600" y="9254"/>
                  <a:pt x="20911" y="9969"/>
                  <a:pt x="20080" y="9969"/>
                </a:cubicBezTo>
                <a:lnTo>
                  <a:pt x="20080" y="15606"/>
                </a:lnTo>
                <a:cubicBezTo>
                  <a:pt x="20020" y="16132"/>
                  <a:pt x="19574" y="16489"/>
                  <a:pt x="19047" y="16489"/>
                </a:cubicBezTo>
                <a:cubicBezTo>
                  <a:pt x="18885" y="16489"/>
                  <a:pt x="18702" y="16426"/>
                  <a:pt x="18540" y="16384"/>
                </a:cubicBezTo>
                <a:cubicBezTo>
                  <a:pt x="18540" y="16384"/>
                  <a:pt x="18480" y="16384"/>
                  <a:pt x="18480" y="16321"/>
                </a:cubicBezTo>
                <a:cubicBezTo>
                  <a:pt x="18419" y="16321"/>
                  <a:pt x="18419" y="16258"/>
                  <a:pt x="18358" y="16195"/>
                </a:cubicBezTo>
                <a:cubicBezTo>
                  <a:pt x="16190" y="14365"/>
                  <a:pt x="13556" y="11925"/>
                  <a:pt x="9442" y="11568"/>
                </a:cubicBezTo>
                <a:cubicBezTo>
                  <a:pt x="9220" y="11568"/>
                  <a:pt x="8814" y="11505"/>
                  <a:pt x="8348" y="11505"/>
                </a:cubicBezTo>
                <a:lnTo>
                  <a:pt x="9321" y="17394"/>
                </a:lnTo>
                <a:lnTo>
                  <a:pt x="10192" y="17267"/>
                </a:lnTo>
                <a:lnTo>
                  <a:pt x="10476" y="19055"/>
                </a:lnTo>
                <a:lnTo>
                  <a:pt x="9564" y="19160"/>
                </a:lnTo>
                <a:lnTo>
                  <a:pt x="9787" y="21011"/>
                </a:lnTo>
                <a:lnTo>
                  <a:pt x="5390" y="21600"/>
                </a:lnTo>
                <a:lnTo>
                  <a:pt x="3890" y="11441"/>
                </a:lnTo>
                <a:lnTo>
                  <a:pt x="3262" y="11441"/>
                </a:lnTo>
                <a:cubicBezTo>
                  <a:pt x="3202" y="11441"/>
                  <a:pt x="3161" y="11441"/>
                  <a:pt x="3100" y="11441"/>
                </a:cubicBezTo>
                <a:cubicBezTo>
                  <a:pt x="1378" y="11441"/>
                  <a:pt x="0" y="10032"/>
                  <a:pt x="0" y="8245"/>
                </a:cubicBezTo>
                <a:cubicBezTo>
                  <a:pt x="0" y="6457"/>
                  <a:pt x="1378" y="5048"/>
                  <a:pt x="3100" y="5048"/>
                </a:cubicBezTo>
                <a:cubicBezTo>
                  <a:pt x="3161" y="5048"/>
                  <a:pt x="3202" y="5048"/>
                  <a:pt x="3262" y="5048"/>
                </a:cubicBezTo>
                <a:lnTo>
                  <a:pt x="8470" y="5048"/>
                </a:lnTo>
                <a:cubicBezTo>
                  <a:pt x="12867" y="5048"/>
                  <a:pt x="15845" y="2482"/>
                  <a:pt x="18196" y="526"/>
                </a:cubicBezTo>
                <a:cubicBezTo>
                  <a:pt x="18358" y="231"/>
                  <a:pt x="18702" y="0"/>
                  <a:pt x="19047" y="0"/>
                </a:cubicBezTo>
                <a:cubicBezTo>
                  <a:pt x="19614" y="0"/>
                  <a:pt x="20020" y="400"/>
                  <a:pt x="20080" y="1010"/>
                </a:cubicBezTo>
                <a:lnTo>
                  <a:pt x="20080" y="6709"/>
                </a:lnTo>
                <a:cubicBezTo>
                  <a:pt x="20911" y="6751"/>
                  <a:pt x="21600" y="7466"/>
                  <a:pt x="21600" y="8371"/>
                </a:cubicBezTo>
                <a:close/>
                <a:moveTo>
                  <a:pt x="18540" y="2377"/>
                </a:moveTo>
                <a:cubicBezTo>
                  <a:pt x="15400" y="4922"/>
                  <a:pt x="13049" y="6352"/>
                  <a:pt x="10010" y="6709"/>
                </a:cubicBezTo>
                <a:lnTo>
                  <a:pt x="10010" y="10074"/>
                </a:lnTo>
                <a:cubicBezTo>
                  <a:pt x="13110" y="10432"/>
                  <a:pt x="15400" y="11862"/>
                  <a:pt x="18540" y="14365"/>
                </a:cubicBezTo>
                <a:lnTo>
                  <a:pt x="18540" y="2377"/>
                </a:lnTo>
                <a:close/>
              </a:path>
            </a:pathLst>
          </a:custGeom>
          <a:solidFill>
            <a:srgbClr val="89CC40"/>
          </a:solidFill>
          <a:ln w="3175">
            <a:solidFill>
              <a:srgbClr val="89CC40"/>
            </a:solidFill>
            <a:miter lim="400000"/>
          </a:ln>
        </p:spPr>
        <p:txBody>
          <a:bodyPr lIns="59013" tIns="59013" rIns="59013" bIns="59013" anchor="ctr"/>
          <a:lstStyle/>
          <a:p>
            <a:pPr marL="0" marR="0" lvl="0" indent="0" algn="l" defTabSz="59013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2200" b="0" i="0" u="none" strike="noStrike" kern="1200" cap="none" spc="0" normalizeH="0" baseline="0" noProof="0" dirty="0">
              <a:ln>
                <a:noFill/>
              </a:ln>
              <a:solidFill>
                <a:prstClr val="black"/>
              </a:solidFill>
              <a:effectLst/>
              <a:uLnTx/>
              <a:uFillTx/>
              <a:latin typeface="Arial"/>
              <a:cs typeface="Arial"/>
              <a:sym typeface="Arial"/>
            </a:endParaRPr>
          </a:p>
        </p:txBody>
      </p:sp>
      <p:sp>
        <p:nvSpPr>
          <p:cNvPr id="83" name="Shape 1379">
            <a:extLst>
              <a:ext uri="{FF2B5EF4-FFF2-40B4-BE49-F238E27FC236}">
                <a16:creationId xmlns:a16="http://schemas.microsoft.com/office/drawing/2014/main" id="{EE668ED2-E1DE-409F-BBBA-0DD6AEC5E7CD}"/>
              </a:ext>
            </a:extLst>
          </p:cNvPr>
          <p:cNvSpPr/>
          <p:nvPr/>
        </p:nvSpPr>
        <p:spPr>
          <a:xfrm>
            <a:off x="1310959" y="2824006"/>
            <a:ext cx="405934" cy="349376"/>
          </a:xfrm>
          <a:custGeom>
            <a:avLst/>
            <a:gdLst/>
            <a:ahLst/>
            <a:cxnLst>
              <a:cxn ang="0">
                <a:pos x="wd2" y="hd2"/>
              </a:cxn>
              <a:cxn ang="5400000">
                <a:pos x="wd2" y="hd2"/>
              </a:cxn>
              <a:cxn ang="10800000">
                <a:pos x="wd2" y="hd2"/>
              </a:cxn>
              <a:cxn ang="16200000">
                <a:pos x="wd2" y="hd2"/>
              </a:cxn>
            </a:cxnLst>
            <a:rect l="0" t="0" r="r" b="b"/>
            <a:pathLst>
              <a:path w="21600" h="21600" extrusionOk="0">
                <a:moveTo>
                  <a:pt x="21600" y="8371"/>
                </a:moveTo>
                <a:cubicBezTo>
                  <a:pt x="21600" y="9254"/>
                  <a:pt x="20911" y="9969"/>
                  <a:pt x="20080" y="9969"/>
                </a:cubicBezTo>
                <a:lnTo>
                  <a:pt x="20080" y="15606"/>
                </a:lnTo>
                <a:cubicBezTo>
                  <a:pt x="20020" y="16132"/>
                  <a:pt x="19574" y="16489"/>
                  <a:pt x="19047" y="16489"/>
                </a:cubicBezTo>
                <a:cubicBezTo>
                  <a:pt x="18885" y="16489"/>
                  <a:pt x="18702" y="16426"/>
                  <a:pt x="18540" y="16384"/>
                </a:cubicBezTo>
                <a:cubicBezTo>
                  <a:pt x="18540" y="16384"/>
                  <a:pt x="18480" y="16384"/>
                  <a:pt x="18480" y="16321"/>
                </a:cubicBezTo>
                <a:cubicBezTo>
                  <a:pt x="18419" y="16321"/>
                  <a:pt x="18419" y="16258"/>
                  <a:pt x="18358" y="16195"/>
                </a:cubicBezTo>
                <a:cubicBezTo>
                  <a:pt x="16190" y="14365"/>
                  <a:pt x="13556" y="11925"/>
                  <a:pt x="9442" y="11568"/>
                </a:cubicBezTo>
                <a:cubicBezTo>
                  <a:pt x="9220" y="11568"/>
                  <a:pt x="8814" y="11505"/>
                  <a:pt x="8348" y="11505"/>
                </a:cubicBezTo>
                <a:lnTo>
                  <a:pt x="9321" y="17394"/>
                </a:lnTo>
                <a:lnTo>
                  <a:pt x="10192" y="17267"/>
                </a:lnTo>
                <a:lnTo>
                  <a:pt x="10476" y="19055"/>
                </a:lnTo>
                <a:lnTo>
                  <a:pt x="9564" y="19160"/>
                </a:lnTo>
                <a:lnTo>
                  <a:pt x="9787" y="21011"/>
                </a:lnTo>
                <a:lnTo>
                  <a:pt x="5390" y="21600"/>
                </a:lnTo>
                <a:lnTo>
                  <a:pt x="3890" y="11441"/>
                </a:lnTo>
                <a:lnTo>
                  <a:pt x="3262" y="11441"/>
                </a:lnTo>
                <a:cubicBezTo>
                  <a:pt x="3202" y="11441"/>
                  <a:pt x="3161" y="11441"/>
                  <a:pt x="3100" y="11441"/>
                </a:cubicBezTo>
                <a:cubicBezTo>
                  <a:pt x="1378" y="11441"/>
                  <a:pt x="0" y="10032"/>
                  <a:pt x="0" y="8245"/>
                </a:cubicBezTo>
                <a:cubicBezTo>
                  <a:pt x="0" y="6457"/>
                  <a:pt x="1378" y="5048"/>
                  <a:pt x="3100" y="5048"/>
                </a:cubicBezTo>
                <a:cubicBezTo>
                  <a:pt x="3161" y="5048"/>
                  <a:pt x="3202" y="5048"/>
                  <a:pt x="3262" y="5048"/>
                </a:cubicBezTo>
                <a:lnTo>
                  <a:pt x="8470" y="5048"/>
                </a:lnTo>
                <a:cubicBezTo>
                  <a:pt x="12867" y="5048"/>
                  <a:pt x="15845" y="2482"/>
                  <a:pt x="18196" y="526"/>
                </a:cubicBezTo>
                <a:cubicBezTo>
                  <a:pt x="18358" y="231"/>
                  <a:pt x="18702" y="0"/>
                  <a:pt x="19047" y="0"/>
                </a:cubicBezTo>
                <a:cubicBezTo>
                  <a:pt x="19614" y="0"/>
                  <a:pt x="20020" y="400"/>
                  <a:pt x="20080" y="1010"/>
                </a:cubicBezTo>
                <a:lnTo>
                  <a:pt x="20080" y="6709"/>
                </a:lnTo>
                <a:cubicBezTo>
                  <a:pt x="20911" y="6751"/>
                  <a:pt x="21600" y="7466"/>
                  <a:pt x="21600" y="8371"/>
                </a:cubicBezTo>
                <a:close/>
                <a:moveTo>
                  <a:pt x="18540" y="2377"/>
                </a:moveTo>
                <a:cubicBezTo>
                  <a:pt x="15400" y="4922"/>
                  <a:pt x="13049" y="6352"/>
                  <a:pt x="10010" y="6709"/>
                </a:cubicBezTo>
                <a:lnTo>
                  <a:pt x="10010" y="10074"/>
                </a:lnTo>
                <a:cubicBezTo>
                  <a:pt x="13110" y="10432"/>
                  <a:pt x="15400" y="11862"/>
                  <a:pt x="18540" y="14365"/>
                </a:cubicBezTo>
                <a:lnTo>
                  <a:pt x="18540" y="2377"/>
                </a:lnTo>
                <a:close/>
              </a:path>
            </a:pathLst>
          </a:custGeom>
          <a:solidFill>
            <a:srgbClr val="89CC40"/>
          </a:solidFill>
          <a:ln w="3175">
            <a:solidFill>
              <a:srgbClr val="89CC40"/>
            </a:solidFill>
            <a:miter lim="400000"/>
          </a:ln>
        </p:spPr>
        <p:txBody>
          <a:bodyPr lIns="59013" tIns="59013" rIns="59013" bIns="59013" anchor="ctr"/>
          <a:lstStyle/>
          <a:p>
            <a:pPr marL="0" marR="0" lvl="0" indent="0" algn="l" defTabSz="59013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2200" b="0" i="0" u="none" strike="noStrike" kern="1200" cap="none" spc="0" normalizeH="0" baseline="0" noProof="0" dirty="0">
              <a:ln>
                <a:noFill/>
              </a:ln>
              <a:solidFill>
                <a:prstClr val="black"/>
              </a:solidFill>
              <a:effectLst/>
              <a:uLnTx/>
              <a:uFillTx/>
              <a:latin typeface="Arial"/>
              <a:cs typeface="Arial"/>
              <a:sym typeface="Arial"/>
            </a:endParaRPr>
          </a:p>
        </p:txBody>
      </p:sp>
      <p:sp>
        <p:nvSpPr>
          <p:cNvPr id="84" name="Shape 1379">
            <a:extLst>
              <a:ext uri="{FF2B5EF4-FFF2-40B4-BE49-F238E27FC236}">
                <a16:creationId xmlns:a16="http://schemas.microsoft.com/office/drawing/2014/main" id="{D8A44DA4-48BB-488C-A6A6-37B6A00F41D9}"/>
              </a:ext>
            </a:extLst>
          </p:cNvPr>
          <p:cNvSpPr/>
          <p:nvPr/>
        </p:nvSpPr>
        <p:spPr>
          <a:xfrm>
            <a:off x="886129" y="5882807"/>
            <a:ext cx="405934" cy="349376"/>
          </a:xfrm>
          <a:custGeom>
            <a:avLst/>
            <a:gdLst/>
            <a:ahLst/>
            <a:cxnLst>
              <a:cxn ang="0">
                <a:pos x="wd2" y="hd2"/>
              </a:cxn>
              <a:cxn ang="5400000">
                <a:pos x="wd2" y="hd2"/>
              </a:cxn>
              <a:cxn ang="10800000">
                <a:pos x="wd2" y="hd2"/>
              </a:cxn>
              <a:cxn ang="16200000">
                <a:pos x="wd2" y="hd2"/>
              </a:cxn>
            </a:cxnLst>
            <a:rect l="0" t="0" r="r" b="b"/>
            <a:pathLst>
              <a:path w="21600" h="21600" extrusionOk="0">
                <a:moveTo>
                  <a:pt x="21600" y="8371"/>
                </a:moveTo>
                <a:cubicBezTo>
                  <a:pt x="21600" y="9254"/>
                  <a:pt x="20911" y="9969"/>
                  <a:pt x="20080" y="9969"/>
                </a:cubicBezTo>
                <a:lnTo>
                  <a:pt x="20080" y="15606"/>
                </a:lnTo>
                <a:cubicBezTo>
                  <a:pt x="20020" y="16132"/>
                  <a:pt x="19574" y="16489"/>
                  <a:pt x="19047" y="16489"/>
                </a:cubicBezTo>
                <a:cubicBezTo>
                  <a:pt x="18885" y="16489"/>
                  <a:pt x="18702" y="16426"/>
                  <a:pt x="18540" y="16384"/>
                </a:cubicBezTo>
                <a:cubicBezTo>
                  <a:pt x="18540" y="16384"/>
                  <a:pt x="18480" y="16384"/>
                  <a:pt x="18480" y="16321"/>
                </a:cubicBezTo>
                <a:cubicBezTo>
                  <a:pt x="18419" y="16321"/>
                  <a:pt x="18419" y="16258"/>
                  <a:pt x="18358" y="16195"/>
                </a:cubicBezTo>
                <a:cubicBezTo>
                  <a:pt x="16190" y="14365"/>
                  <a:pt x="13556" y="11925"/>
                  <a:pt x="9442" y="11568"/>
                </a:cubicBezTo>
                <a:cubicBezTo>
                  <a:pt x="9220" y="11568"/>
                  <a:pt x="8814" y="11505"/>
                  <a:pt x="8348" y="11505"/>
                </a:cubicBezTo>
                <a:lnTo>
                  <a:pt x="9321" y="17394"/>
                </a:lnTo>
                <a:lnTo>
                  <a:pt x="10192" y="17267"/>
                </a:lnTo>
                <a:lnTo>
                  <a:pt x="10476" y="19055"/>
                </a:lnTo>
                <a:lnTo>
                  <a:pt x="9564" y="19160"/>
                </a:lnTo>
                <a:lnTo>
                  <a:pt x="9787" y="21011"/>
                </a:lnTo>
                <a:lnTo>
                  <a:pt x="5390" y="21600"/>
                </a:lnTo>
                <a:lnTo>
                  <a:pt x="3890" y="11441"/>
                </a:lnTo>
                <a:lnTo>
                  <a:pt x="3262" y="11441"/>
                </a:lnTo>
                <a:cubicBezTo>
                  <a:pt x="3202" y="11441"/>
                  <a:pt x="3161" y="11441"/>
                  <a:pt x="3100" y="11441"/>
                </a:cubicBezTo>
                <a:cubicBezTo>
                  <a:pt x="1378" y="11441"/>
                  <a:pt x="0" y="10032"/>
                  <a:pt x="0" y="8245"/>
                </a:cubicBezTo>
                <a:cubicBezTo>
                  <a:pt x="0" y="6457"/>
                  <a:pt x="1378" y="5048"/>
                  <a:pt x="3100" y="5048"/>
                </a:cubicBezTo>
                <a:cubicBezTo>
                  <a:pt x="3161" y="5048"/>
                  <a:pt x="3202" y="5048"/>
                  <a:pt x="3262" y="5048"/>
                </a:cubicBezTo>
                <a:lnTo>
                  <a:pt x="8470" y="5048"/>
                </a:lnTo>
                <a:cubicBezTo>
                  <a:pt x="12867" y="5048"/>
                  <a:pt x="15845" y="2482"/>
                  <a:pt x="18196" y="526"/>
                </a:cubicBezTo>
                <a:cubicBezTo>
                  <a:pt x="18358" y="231"/>
                  <a:pt x="18702" y="0"/>
                  <a:pt x="19047" y="0"/>
                </a:cubicBezTo>
                <a:cubicBezTo>
                  <a:pt x="19614" y="0"/>
                  <a:pt x="20020" y="400"/>
                  <a:pt x="20080" y="1010"/>
                </a:cubicBezTo>
                <a:lnTo>
                  <a:pt x="20080" y="6709"/>
                </a:lnTo>
                <a:cubicBezTo>
                  <a:pt x="20911" y="6751"/>
                  <a:pt x="21600" y="7466"/>
                  <a:pt x="21600" y="8371"/>
                </a:cubicBezTo>
                <a:close/>
                <a:moveTo>
                  <a:pt x="18540" y="2377"/>
                </a:moveTo>
                <a:cubicBezTo>
                  <a:pt x="15400" y="4922"/>
                  <a:pt x="13049" y="6352"/>
                  <a:pt x="10010" y="6709"/>
                </a:cubicBezTo>
                <a:lnTo>
                  <a:pt x="10010" y="10074"/>
                </a:lnTo>
                <a:cubicBezTo>
                  <a:pt x="13110" y="10432"/>
                  <a:pt x="15400" y="11862"/>
                  <a:pt x="18540" y="14365"/>
                </a:cubicBezTo>
                <a:lnTo>
                  <a:pt x="18540" y="2377"/>
                </a:lnTo>
                <a:close/>
              </a:path>
            </a:pathLst>
          </a:custGeom>
          <a:solidFill>
            <a:srgbClr val="89CC40"/>
          </a:solidFill>
          <a:ln w="3175">
            <a:solidFill>
              <a:srgbClr val="89CC40"/>
            </a:solidFill>
            <a:miter lim="400000"/>
          </a:ln>
        </p:spPr>
        <p:txBody>
          <a:bodyPr lIns="59013" tIns="59013" rIns="59013" bIns="59013" anchor="ctr"/>
          <a:lstStyle/>
          <a:p>
            <a:pPr marL="0" marR="0" lvl="0" indent="0" algn="l" defTabSz="590133" rtl="0" eaLnBrk="1" fontAlgn="auto" latinLnBrk="0" hangingPunct="1">
              <a:lnSpc>
                <a:spcPct val="93000"/>
              </a:lnSpc>
              <a:spcBef>
                <a:spcPts val="0"/>
              </a:spcBef>
              <a:spcAft>
                <a:spcPts val="0"/>
              </a:spcAft>
              <a:buClrTx/>
              <a:buSzTx/>
              <a:buFontTx/>
              <a:buNone/>
              <a:tabLst/>
              <a:defRPr sz="2200">
                <a:latin typeface="Arial"/>
                <a:ea typeface="Arial"/>
                <a:cs typeface="Arial"/>
                <a:sym typeface="Arial"/>
              </a:defRPr>
            </a:pPr>
            <a:endParaRPr kumimoji="0" sz="2200" b="0" i="0" u="none" strike="noStrike" kern="1200" cap="none" spc="0" normalizeH="0" baseline="0" noProof="0" dirty="0">
              <a:ln>
                <a:noFill/>
              </a:ln>
              <a:solidFill>
                <a:prstClr val="black"/>
              </a:solidFill>
              <a:effectLst/>
              <a:uLnTx/>
              <a:uFillTx/>
              <a:latin typeface="Arial"/>
              <a:cs typeface="Arial"/>
              <a:sym typeface="Arial"/>
            </a:endParaRPr>
          </a:p>
        </p:txBody>
      </p:sp>
      <p:sp>
        <p:nvSpPr>
          <p:cNvPr id="4" name="TextBox 3">
            <a:extLst>
              <a:ext uri="{FF2B5EF4-FFF2-40B4-BE49-F238E27FC236}">
                <a16:creationId xmlns:a16="http://schemas.microsoft.com/office/drawing/2014/main" id="{0DFC17CC-CA64-76F9-CEDB-2453A27AC96F}"/>
              </a:ext>
            </a:extLst>
          </p:cNvPr>
          <p:cNvSpPr txBox="1"/>
          <p:nvPr/>
        </p:nvSpPr>
        <p:spPr>
          <a:xfrm>
            <a:off x="7302454" y="124277"/>
            <a:ext cx="5008872" cy="523220"/>
          </a:xfrm>
          <a:prstGeom prst="rect">
            <a:avLst/>
          </a:prstGeom>
          <a:noFill/>
        </p:spPr>
        <p:txBody>
          <a:bodyPr wrap="none" rtlCol="0">
            <a:spAutoFit/>
          </a:bodyPr>
          <a:lstStyle/>
          <a:p>
            <a:r>
              <a:rPr lang="en-US" sz="2800" b="1" dirty="0">
                <a:solidFill>
                  <a:srgbClr val="0066CC"/>
                </a:solidFill>
              </a:rPr>
              <a:t>American Statistical Association </a:t>
            </a:r>
          </a:p>
        </p:txBody>
      </p:sp>
    </p:spTree>
    <p:extLst>
      <p:ext uri="{BB962C8B-B14F-4D97-AF65-F5344CB8AC3E}">
        <p14:creationId xmlns:p14="http://schemas.microsoft.com/office/powerpoint/2010/main" val="39229576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DF6B25-D38D-B17C-DBE4-6A4B1943EFBE}"/>
              </a:ext>
            </a:extLst>
          </p:cNvPr>
          <p:cNvSpPr txBox="1"/>
          <p:nvPr/>
        </p:nvSpPr>
        <p:spPr>
          <a:xfrm>
            <a:off x="0" y="328986"/>
            <a:ext cx="12192000" cy="1200329"/>
          </a:xfrm>
          <a:prstGeom prst="rect">
            <a:avLst/>
          </a:prstGeom>
          <a:solidFill>
            <a:srgbClr val="8AC53C"/>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prstClr val="white"/>
                </a:solidFill>
                <a:latin typeface="Calibri" panose="020F0502020204030204" pitchFamily="34" charset="0"/>
                <a:cs typeface="Calibri" panose="020F0502020204030204" pitchFamily="34" charset="0"/>
              </a:rPr>
              <a:t>American Statistical Association </a:t>
            </a:r>
            <a:r>
              <a:rPr kumimoji="0" lang="en-US" sz="36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Responsibilities to Fellow Statistical Practitioners and the Profession (section F)</a:t>
            </a:r>
          </a:p>
        </p:txBody>
      </p:sp>
      <p:sp>
        <p:nvSpPr>
          <p:cNvPr id="5" name="Shape 2108">
            <a:extLst>
              <a:ext uri="{FF2B5EF4-FFF2-40B4-BE49-F238E27FC236}">
                <a16:creationId xmlns:a16="http://schemas.microsoft.com/office/drawing/2014/main" id="{C4D8B255-0029-E28E-9CA3-DB2BA1E29C3E}"/>
              </a:ext>
            </a:extLst>
          </p:cNvPr>
          <p:cNvSpPr/>
          <p:nvPr/>
        </p:nvSpPr>
        <p:spPr>
          <a:xfrm>
            <a:off x="1158647" y="1700096"/>
            <a:ext cx="9874706" cy="4913834"/>
          </a:xfrm>
          <a:prstGeom prst="rect">
            <a:avLst/>
          </a:prstGeom>
          <a:noFill/>
          <a:ln w="38100" cap="flat">
            <a:solidFill>
              <a:srgbClr val="8AC53C"/>
            </a:solidFill>
            <a:miter lim="400000"/>
          </a:ln>
          <a:effectLst/>
          <a:extLst>
            <a:ext uri="{C572A759-6A51-4108-AA02-DFA0A04FC94B}">
              <ma14:wrappingTextBoxFlag xmlns="" xmlns:ma14="http://schemas.microsoft.com/office/mac/drawingml/2011/main" val="1"/>
            </a:ext>
          </a:extLst>
        </p:spPr>
        <p:txBody>
          <a:bodyPr wrap="square" lIns="91440" tIns="91440" rIns="91440" bIns="0" numCol="1" anchor="t">
            <a:noAutofit/>
          </a:bodyPr>
          <a:lstStyle>
            <a:lvl1pPr algn="l" defTabSz="590133">
              <a:lnSpc>
                <a:spcPct val="93000"/>
              </a:lnSpc>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sz="2200" b="1">
                <a:solidFill>
                  <a:srgbClr val="726658"/>
                </a:solidFill>
                <a:latin typeface="'Roboto-Bold'"/>
                <a:ea typeface="'Roboto-Bold'"/>
                <a:cs typeface="'Roboto-Bold'"/>
                <a:sym typeface="'Roboto-Bold'"/>
              </a:defRPr>
            </a:lvl1pPr>
          </a:lstStyle>
          <a:p>
            <a:pPr marL="68580" marR="0" lvl="1" indent="0" algn="l" defTabSz="914400" rtl="0" eaLnBrk="1" fontAlgn="auto" latinLnBrk="0" hangingPunct="1">
              <a:lnSpc>
                <a:spcPct val="100000"/>
              </a:lnSpc>
              <a:spcBef>
                <a:spcPts val="0"/>
              </a:spcBef>
              <a:spcAft>
                <a:spcPts val="1200"/>
              </a:spcAft>
              <a:buClrTx/>
              <a:buSzTx/>
              <a:buFontTx/>
              <a:buNone/>
              <a:tabLst/>
              <a:defRPr/>
            </a:pPr>
            <a:r>
              <a:rPr kumimoji="0" lang="en-US" sz="2600" b="1" i="0" u="none" strike="noStrike" kern="1200" cap="none" spc="0" normalizeH="0" baseline="0" noProof="0" dirty="0">
                <a:ln>
                  <a:noFill/>
                </a:ln>
                <a:solidFill>
                  <a:srgbClr val="1174BB"/>
                </a:solidFill>
                <a:effectLst/>
                <a:uLnTx/>
                <a:uFillTx/>
                <a:latin typeface="Calibri" panose="020F0502020204030204" pitchFamily="34" charset="0"/>
                <a:ea typeface="+mn-ea"/>
                <a:cs typeface="Calibri" panose="020F0502020204030204" pitchFamily="34" charset="0"/>
              </a:rPr>
              <a:t>Example of Topics covered</a:t>
            </a:r>
          </a:p>
          <a:p>
            <a:pPr marL="525780" marR="0" lvl="1"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174BB"/>
                </a:solidFill>
                <a:effectLst/>
                <a:uLnTx/>
                <a:uFillTx/>
                <a:latin typeface="Calibri"/>
                <a:ea typeface="+mn-ea"/>
                <a:cs typeface="Arial" panose="020B0604020202020204" pitchFamily="34" charset="0"/>
              </a:rPr>
              <a:t>Use constructive discourse to focus on scientific principles and methodology and not personal attributes.</a:t>
            </a:r>
          </a:p>
          <a:p>
            <a:pPr marL="525780" marR="0" lvl="1"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174BB"/>
                </a:solidFill>
                <a:effectLst/>
                <a:uLnTx/>
                <a:uFillTx/>
                <a:latin typeface="Calibri"/>
                <a:ea typeface="+mn-ea"/>
                <a:cs typeface="Arial" panose="020B0604020202020204" pitchFamily="34" charset="0"/>
              </a:rPr>
              <a:t>Help strengthen the work of others through appropriate peer review or consultation. </a:t>
            </a:r>
          </a:p>
          <a:p>
            <a:pPr marL="525780" marR="0" lvl="1"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174BB"/>
                </a:solidFill>
                <a:effectLst/>
                <a:uLnTx/>
                <a:uFillTx/>
                <a:latin typeface="Calibri"/>
                <a:ea typeface="+mn-ea"/>
                <a:cs typeface="Arial" panose="020B0604020202020204" pitchFamily="34" charset="0"/>
              </a:rPr>
              <a:t>Take full responsibility for their contributions as instructors, mentors, and supervisors of statistical practice.</a:t>
            </a:r>
          </a:p>
          <a:p>
            <a:pPr marL="525780" marR="0" lvl="1"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174BB"/>
                </a:solidFill>
                <a:effectLst/>
                <a:uLnTx/>
                <a:uFillTx/>
                <a:latin typeface="Calibri"/>
                <a:ea typeface="+mn-ea"/>
                <a:cs typeface="Arial" panose="020B0604020202020204" pitchFamily="34" charset="0"/>
              </a:rPr>
              <a:t>Promote reproducibility and replication, whether results are “significant” or not, by sharing data, methods, and documentation to the extent possible. </a:t>
            </a:r>
          </a:p>
          <a:p>
            <a:pPr marL="525780" marR="0" lvl="1" indent="-4572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174BB"/>
                </a:solidFill>
                <a:effectLst/>
                <a:uLnTx/>
                <a:uFillTx/>
                <a:latin typeface="Calibri"/>
                <a:ea typeface="+mn-ea"/>
                <a:cs typeface="Arial" panose="020B0604020202020204" pitchFamily="34" charset="0"/>
              </a:rPr>
              <a:t>Serve as an ambassador for statistical practice.</a:t>
            </a:r>
          </a:p>
          <a:p>
            <a:pPr marL="0" marR="0" lvl="0" indent="0" algn="l"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endParaRPr kumimoji="0" lang="en-US" sz="2200" b="1" i="0" u="none" strike="noStrike" kern="1200" cap="none" spc="0" normalizeH="0" baseline="0" noProof="0" dirty="0">
              <a:ln>
                <a:noFill/>
              </a:ln>
              <a:solidFill>
                <a:srgbClr val="726658"/>
              </a:solidFill>
              <a:effectLst/>
              <a:uLnTx/>
              <a:uFillTx/>
              <a:latin typeface="'Roboto-Bold'"/>
              <a:sym typeface="'Roboto-Bold'"/>
            </a:endParaRPr>
          </a:p>
          <a:p>
            <a:pPr marL="0" marR="0" lvl="0" indent="0" algn="l"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endParaRPr kumimoji="0" lang="en-US" sz="2200" b="1" i="0" u="none" strike="noStrike" kern="1200" cap="none" spc="0" normalizeH="0" baseline="0" noProof="0" dirty="0">
              <a:ln>
                <a:noFill/>
              </a:ln>
              <a:solidFill>
                <a:srgbClr val="726658"/>
              </a:solidFill>
              <a:effectLst/>
              <a:uLnTx/>
              <a:uFillTx/>
              <a:latin typeface="'Roboto-Bold'"/>
              <a:sym typeface="'Roboto-Bold'"/>
            </a:endParaRPr>
          </a:p>
          <a:p>
            <a:pPr marL="0" marR="0" lvl="0" indent="0" algn="l"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endParaRPr kumimoji="0" lang="en-US" sz="2200" b="1" i="0" u="none" strike="noStrike" kern="1200" cap="none" spc="0" normalizeH="0" baseline="0" noProof="0" dirty="0">
              <a:ln>
                <a:noFill/>
              </a:ln>
              <a:solidFill>
                <a:srgbClr val="726658"/>
              </a:solidFill>
              <a:effectLst/>
              <a:uLnTx/>
              <a:uFillTx/>
              <a:latin typeface="'Roboto-Bold'"/>
              <a:sym typeface="'Roboto-Bold'"/>
            </a:endParaRPr>
          </a:p>
          <a:p>
            <a:pPr marL="0" marR="0" lvl="0" indent="0" algn="l"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endParaRPr kumimoji="0" lang="en-US" sz="2200" b="1" i="0" u="none" strike="noStrike" kern="1200" cap="none" spc="0" normalizeH="0" baseline="0" noProof="0" dirty="0">
              <a:ln>
                <a:noFill/>
              </a:ln>
              <a:solidFill>
                <a:srgbClr val="726658"/>
              </a:solidFill>
              <a:effectLst/>
              <a:uLnTx/>
              <a:uFillTx/>
              <a:latin typeface="'Roboto-Bold'"/>
              <a:sym typeface="'Roboto-Bold'"/>
            </a:endParaRPr>
          </a:p>
        </p:txBody>
      </p:sp>
      <p:pic>
        <p:nvPicPr>
          <p:cNvPr id="4" name="Picture 2" descr="Image result for american statistical association logo">
            <a:extLst>
              <a:ext uri="{FF2B5EF4-FFF2-40B4-BE49-F238E27FC236}">
                <a16:creationId xmlns:a16="http://schemas.microsoft.com/office/drawing/2014/main" id="{97987CD9-FAF4-4858-B047-9CD43AC1895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04" t="5423" r="4679" b="13023"/>
          <a:stretch/>
        </p:blipFill>
        <p:spPr bwMode="auto">
          <a:xfrm>
            <a:off x="8953951" y="5940850"/>
            <a:ext cx="1834873" cy="5881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14335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6931-FAB1-4D41-80D4-D81B1750982F}"/>
              </a:ext>
            </a:extLst>
          </p:cNvPr>
          <p:cNvSpPr>
            <a:spLocks noGrp="1"/>
          </p:cNvSpPr>
          <p:nvPr>
            <p:ph type="title"/>
          </p:nvPr>
        </p:nvSpPr>
        <p:spPr>
          <a:xfrm>
            <a:off x="0" y="228600"/>
            <a:ext cx="12192000" cy="1143000"/>
          </a:xfrm>
        </p:spPr>
        <p:txBody>
          <a:bodyPr/>
          <a:lstStyle/>
          <a:p>
            <a:r>
              <a:rPr lang="en-US" sz="5400" dirty="0">
                <a:solidFill>
                  <a:srgbClr val="002060"/>
                </a:solidFill>
                <a:cs typeface="+mn-cs"/>
              </a:rPr>
              <a:t>Our Data Science Evolution</a:t>
            </a:r>
          </a:p>
        </p:txBody>
      </p:sp>
      <p:sp>
        <p:nvSpPr>
          <p:cNvPr id="3" name="Content Placeholder 2">
            <a:extLst>
              <a:ext uri="{FF2B5EF4-FFF2-40B4-BE49-F238E27FC236}">
                <a16:creationId xmlns:a16="http://schemas.microsoft.com/office/drawing/2014/main" id="{664A1CA2-A270-0F47-9716-4532E4499BB5}"/>
              </a:ext>
            </a:extLst>
          </p:cNvPr>
          <p:cNvSpPr>
            <a:spLocks noGrp="1"/>
          </p:cNvSpPr>
          <p:nvPr>
            <p:ph idx="1"/>
          </p:nvPr>
        </p:nvSpPr>
        <p:spPr>
          <a:xfrm>
            <a:off x="609600" y="1311077"/>
            <a:ext cx="11132127" cy="5630051"/>
          </a:xfrm>
          <a:effectLst/>
        </p:spPr>
        <p:txBody>
          <a:bodyPr/>
          <a:lstStyle/>
          <a:p>
            <a:pPr marL="0" indent="0">
              <a:lnSpc>
                <a:spcPct val="100000"/>
              </a:lnSpc>
              <a:spcAft>
                <a:spcPts val="533"/>
              </a:spcAft>
              <a:buNone/>
            </a:pPr>
            <a:r>
              <a:rPr lang="en-US" sz="2800" b="1" dirty="0">
                <a:solidFill>
                  <a:srgbClr val="002060"/>
                </a:solidFill>
              </a:rPr>
              <a:t>Data Science </a:t>
            </a:r>
            <a:r>
              <a:rPr lang="en-US" sz="2800" dirty="0">
                <a:solidFill>
                  <a:srgbClr val="002060"/>
                </a:solidFill>
              </a:rPr>
              <a:t>is learning from data in the context of problems</a:t>
            </a:r>
            <a:endParaRPr lang="en-US" sz="2800" b="1" dirty="0">
              <a:solidFill>
                <a:srgbClr val="002060"/>
              </a:solidFill>
            </a:endParaRPr>
          </a:p>
          <a:p>
            <a:pPr marL="0" indent="0">
              <a:lnSpc>
                <a:spcPct val="100000"/>
              </a:lnSpc>
              <a:spcAft>
                <a:spcPts val="533"/>
              </a:spcAft>
              <a:buNone/>
            </a:pPr>
            <a:r>
              <a:rPr lang="en-US" sz="2800" b="1" dirty="0">
                <a:solidFill>
                  <a:srgbClr val="002060"/>
                </a:solidFill>
              </a:rPr>
              <a:t>Data Science Framework </a:t>
            </a:r>
            <a:r>
              <a:rPr lang="en-US" sz="2800" dirty="0">
                <a:solidFill>
                  <a:srgbClr val="002060"/>
                </a:solidFill>
              </a:rPr>
              <a:t>enables creation of </a:t>
            </a:r>
            <a:r>
              <a:rPr lang="en-US" sz="2800" b="1" dirty="0">
                <a:solidFill>
                  <a:srgbClr val="002060"/>
                </a:solidFill>
              </a:rPr>
              <a:t>repeatable and measurable processes </a:t>
            </a:r>
            <a:r>
              <a:rPr lang="en-US" sz="2800" dirty="0">
                <a:solidFill>
                  <a:srgbClr val="002060"/>
                </a:solidFill>
              </a:rPr>
              <a:t>for the use &amp; repurposing of all data sources </a:t>
            </a:r>
          </a:p>
          <a:p>
            <a:pPr marL="0" indent="0">
              <a:lnSpc>
                <a:spcPct val="100000"/>
              </a:lnSpc>
              <a:spcAft>
                <a:spcPts val="533"/>
              </a:spcAft>
              <a:buNone/>
            </a:pPr>
            <a:r>
              <a:rPr lang="en-US" sz="2800" b="1" dirty="0">
                <a:solidFill>
                  <a:srgbClr val="002060"/>
                </a:solidFill>
              </a:rPr>
              <a:t>Data acumen </a:t>
            </a:r>
            <a:r>
              <a:rPr lang="en-US" sz="2800" dirty="0">
                <a:solidFill>
                  <a:srgbClr val="002060"/>
                </a:solidFill>
              </a:rPr>
              <a:t>is the ability to make </a:t>
            </a:r>
            <a:br>
              <a:rPr lang="en-US" sz="2800" dirty="0">
                <a:solidFill>
                  <a:srgbClr val="002060"/>
                </a:solidFill>
              </a:rPr>
            </a:br>
            <a:r>
              <a:rPr lang="en-US" sz="2800" dirty="0">
                <a:solidFill>
                  <a:srgbClr val="002060"/>
                </a:solidFill>
              </a:rPr>
              <a:t>good judgements about the use </a:t>
            </a:r>
            <a:br>
              <a:rPr lang="en-US" sz="2800" dirty="0">
                <a:solidFill>
                  <a:srgbClr val="002060"/>
                </a:solidFill>
              </a:rPr>
            </a:br>
            <a:r>
              <a:rPr lang="en-US" sz="2800" dirty="0">
                <a:solidFill>
                  <a:srgbClr val="002060"/>
                </a:solidFill>
              </a:rPr>
              <a:t>of data to support problem solutions </a:t>
            </a:r>
          </a:p>
          <a:p>
            <a:pPr marL="0" indent="0">
              <a:lnSpc>
                <a:spcPct val="100000"/>
              </a:lnSpc>
              <a:spcAft>
                <a:spcPts val="533"/>
              </a:spcAft>
              <a:buNone/>
            </a:pPr>
            <a:r>
              <a:rPr lang="en-US" sz="2800" b="1" dirty="0">
                <a:solidFill>
                  <a:srgbClr val="002060"/>
                </a:solidFill>
              </a:rPr>
              <a:t>Type of decisions </a:t>
            </a:r>
            <a:r>
              <a:rPr lang="en-US" sz="2800" dirty="0">
                <a:solidFill>
                  <a:srgbClr val="002060"/>
                </a:solidFill>
              </a:rPr>
              <a:t>is critical for </a:t>
            </a:r>
            <a:br>
              <a:rPr lang="en-US" sz="2800" dirty="0">
                <a:solidFill>
                  <a:srgbClr val="002060"/>
                </a:solidFill>
              </a:rPr>
            </a:br>
            <a:r>
              <a:rPr lang="en-US" sz="2800" dirty="0">
                <a:solidFill>
                  <a:srgbClr val="002060"/>
                </a:solidFill>
              </a:rPr>
              <a:t>understanding the value of analysis</a:t>
            </a:r>
          </a:p>
          <a:p>
            <a:pPr marL="0" indent="0">
              <a:lnSpc>
                <a:spcPct val="100000"/>
              </a:lnSpc>
              <a:spcAft>
                <a:spcPts val="533"/>
              </a:spcAft>
              <a:buNone/>
            </a:pPr>
            <a:r>
              <a:rPr lang="en-US" sz="2800" b="1" dirty="0">
                <a:solidFill>
                  <a:srgbClr val="002060"/>
                </a:solidFill>
              </a:rPr>
              <a:t>Ethics and communication </a:t>
            </a:r>
            <a:r>
              <a:rPr lang="en-US" sz="2800" dirty="0">
                <a:solidFill>
                  <a:srgbClr val="002060"/>
                </a:solidFill>
              </a:rPr>
              <a:t>must be</a:t>
            </a:r>
            <a:br>
              <a:rPr lang="en-US" sz="2800" dirty="0">
                <a:solidFill>
                  <a:srgbClr val="002060"/>
                </a:solidFill>
              </a:rPr>
            </a:br>
            <a:r>
              <a:rPr lang="en-US" sz="2800" dirty="0">
                <a:solidFill>
                  <a:srgbClr val="002060"/>
                </a:solidFill>
              </a:rPr>
              <a:t>integrated throughout the data science process</a:t>
            </a:r>
          </a:p>
          <a:p>
            <a:pPr marL="0" indent="0">
              <a:lnSpc>
                <a:spcPct val="100000"/>
              </a:lnSpc>
              <a:spcAft>
                <a:spcPts val="533"/>
              </a:spcAft>
              <a:buNone/>
            </a:pPr>
            <a:r>
              <a:rPr lang="en-US" sz="2800" dirty="0">
                <a:solidFill>
                  <a:srgbClr val="002060"/>
                </a:solidFill>
              </a:rPr>
              <a:t>                      </a:t>
            </a:r>
          </a:p>
        </p:txBody>
      </p:sp>
      <p:pic>
        <p:nvPicPr>
          <p:cNvPr id="5" name="Picture 4">
            <a:extLst>
              <a:ext uri="{FF2B5EF4-FFF2-40B4-BE49-F238E27FC236}">
                <a16:creationId xmlns:a16="http://schemas.microsoft.com/office/drawing/2014/main" id="{2C53B3EA-6206-9B47-85FF-F9DD8BDD34EA}"/>
              </a:ext>
            </a:extLst>
          </p:cNvPr>
          <p:cNvPicPr>
            <a:picLocks noChangeAspect="1"/>
          </p:cNvPicPr>
          <p:nvPr/>
        </p:nvPicPr>
        <p:blipFill>
          <a:blip r:embed="rId3"/>
          <a:stretch>
            <a:fillRect/>
          </a:stretch>
        </p:blipFill>
        <p:spPr>
          <a:xfrm>
            <a:off x="6450677" y="2927396"/>
            <a:ext cx="4937760" cy="2952912"/>
          </a:xfrm>
          <a:prstGeom prst="rect">
            <a:avLst/>
          </a:prstGeom>
        </p:spPr>
      </p:pic>
    </p:spTree>
    <p:extLst>
      <p:ext uri="{BB962C8B-B14F-4D97-AF65-F5344CB8AC3E}">
        <p14:creationId xmlns:p14="http://schemas.microsoft.com/office/powerpoint/2010/main" val="1934140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1EF71-67AC-B653-6746-C68B298B1A39}"/>
              </a:ext>
            </a:extLst>
          </p:cNvPr>
          <p:cNvSpPr>
            <a:spLocks noGrp="1"/>
          </p:cNvSpPr>
          <p:nvPr>
            <p:ph type="title"/>
          </p:nvPr>
        </p:nvSpPr>
        <p:spPr>
          <a:xfrm>
            <a:off x="609600" y="113843"/>
            <a:ext cx="10972800" cy="1143000"/>
          </a:xfrm>
        </p:spPr>
        <p:txBody>
          <a:bodyPr/>
          <a:lstStyle/>
          <a:p>
            <a:r>
              <a:rPr lang="en-US" dirty="0">
                <a:solidFill>
                  <a:srgbClr val="002060"/>
                </a:solidFill>
              </a:rPr>
              <a:t>American Statistical Association (ASA) </a:t>
            </a:r>
            <a:br>
              <a:rPr lang="en-US" dirty="0">
                <a:solidFill>
                  <a:srgbClr val="002060"/>
                </a:solidFill>
              </a:rPr>
            </a:br>
            <a:r>
              <a:rPr lang="en-US" dirty="0">
                <a:solidFill>
                  <a:srgbClr val="002060"/>
                </a:solidFill>
              </a:rPr>
              <a:t>Ethical Guidelines, Webinars, and Podcast</a:t>
            </a:r>
          </a:p>
        </p:txBody>
      </p:sp>
      <p:sp>
        <p:nvSpPr>
          <p:cNvPr id="7" name="TextBox 6">
            <a:extLst>
              <a:ext uri="{FF2B5EF4-FFF2-40B4-BE49-F238E27FC236}">
                <a16:creationId xmlns:a16="http://schemas.microsoft.com/office/drawing/2014/main" id="{E1AA2EB8-69EB-348C-D8E6-E16A7C98F8B0}"/>
              </a:ext>
            </a:extLst>
          </p:cNvPr>
          <p:cNvSpPr txBox="1"/>
          <p:nvPr/>
        </p:nvSpPr>
        <p:spPr>
          <a:xfrm>
            <a:off x="1136073" y="1750453"/>
            <a:ext cx="10799526" cy="4093428"/>
          </a:xfrm>
          <a:prstGeom prst="rect">
            <a:avLst/>
          </a:prstGeom>
          <a:noFill/>
          <a:ln>
            <a:noFill/>
          </a:ln>
        </p:spPr>
        <p:txBody>
          <a:bodyPr wrap="square">
            <a:spAutoFit/>
          </a:bodyPr>
          <a:lstStyle/>
          <a:p>
            <a:r>
              <a:rPr lang="en-US" sz="2000" b="1" dirty="0">
                <a:effectLst/>
              </a:rPr>
              <a:t>The Data Science Ethos </a:t>
            </a:r>
            <a:r>
              <a:rPr lang="en-US" sz="2000" b="1" dirty="0">
                <a:effectLst/>
                <a:hlinkClick r:id="rId3"/>
              </a:rPr>
              <a:t>https://ethos.academicdatascience.org/</a:t>
            </a:r>
            <a:r>
              <a:rPr lang="en-US" sz="2000" b="1" dirty="0">
                <a:effectLst/>
              </a:rPr>
              <a:t> </a:t>
            </a:r>
          </a:p>
          <a:p>
            <a:endParaRPr lang="en-US" sz="2000" b="1" dirty="0">
              <a:effectLst/>
            </a:endParaRPr>
          </a:p>
          <a:p>
            <a:r>
              <a:rPr lang="en-US" sz="2000" b="1" dirty="0">
                <a:effectLst/>
              </a:rPr>
              <a:t>ASA Ethical Guidelines for Statistical Practice </a:t>
            </a:r>
            <a:r>
              <a:rPr lang="en-US" sz="2000" b="1" dirty="0">
                <a:effectLst/>
                <a:hlinkClick r:id="rId4"/>
              </a:rPr>
              <a:t>https://www.amstat.org/your-career/ethical-guidelines-for-statistical-practice</a:t>
            </a:r>
            <a:r>
              <a:rPr lang="en-US" sz="2000" b="1" dirty="0">
                <a:effectLst/>
              </a:rPr>
              <a:t> </a:t>
            </a:r>
          </a:p>
          <a:p>
            <a:endParaRPr lang="en-US" sz="2000" b="1" dirty="0">
              <a:effectLst/>
            </a:endParaRPr>
          </a:p>
          <a:p>
            <a:r>
              <a:rPr lang="en-US" sz="2000" b="1" dirty="0">
                <a:effectLst/>
              </a:rPr>
              <a:t>ASA COPE Ethical GLs webinars</a:t>
            </a:r>
            <a:endParaRPr lang="en-US" sz="2000" dirty="0">
              <a:effectLst/>
            </a:endParaRPr>
          </a:p>
          <a:p>
            <a:pPr marL="342900" indent="-342900">
              <a:buFont typeface="Arial" panose="020B0604020202020204" pitchFamily="34" charset="0"/>
              <a:buChar char="•"/>
            </a:pPr>
            <a:r>
              <a:rPr lang="en-US" sz="2000" b="1" dirty="0">
                <a:effectLst/>
              </a:rPr>
              <a:t>May 26, 2022 Part 1</a:t>
            </a:r>
            <a:r>
              <a:rPr lang="en-US" sz="2000" dirty="0">
                <a:effectLst/>
              </a:rPr>
              <a:t> webinar emphasized the Principles A, B, C, D (</a:t>
            </a:r>
            <a:r>
              <a:rPr lang="en-US" sz="2000" u="sng" dirty="0">
                <a:solidFill>
                  <a:srgbClr val="DCA10D"/>
                </a:solidFill>
                <a:effectLst/>
                <a:hlinkClick r:id="rId5"/>
              </a:rPr>
              <a:t>https://youtu.be/cUpRNEgv5WU</a:t>
            </a:r>
            <a:r>
              <a:rPr lang="en-US" sz="2000" dirty="0">
                <a:effectLst/>
              </a:rPr>
              <a:t>) </a:t>
            </a:r>
          </a:p>
          <a:p>
            <a:pPr marL="342900" indent="-342900">
              <a:buFont typeface="Arial" panose="020B0604020202020204" pitchFamily="34" charset="0"/>
              <a:buChar char="•"/>
            </a:pPr>
            <a:r>
              <a:rPr lang="en-US" sz="2000" b="1" dirty="0">
                <a:effectLst/>
              </a:rPr>
              <a:t>June 9, 2022 Part 2</a:t>
            </a:r>
            <a:r>
              <a:rPr lang="en-US" sz="2000" dirty="0">
                <a:effectLst/>
              </a:rPr>
              <a:t> emphasized the Principles E, F, G, H, Appendix (</a:t>
            </a:r>
            <a:r>
              <a:rPr lang="en-US" sz="2000" u="sng" dirty="0">
                <a:solidFill>
                  <a:srgbClr val="DCA10D"/>
                </a:solidFill>
                <a:effectLst/>
                <a:hlinkClick r:id="rId6"/>
              </a:rPr>
              <a:t>https://youtu.be/rGtlUSldOSE</a:t>
            </a:r>
            <a:r>
              <a:rPr lang="en-US" sz="2000" dirty="0">
                <a:effectLst/>
              </a:rPr>
              <a:t>) </a:t>
            </a:r>
          </a:p>
          <a:p>
            <a:endParaRPr lang="en-US" sz="2000" dirty="0">
              <a:effectLst/>
            </a:endParaRPr>
          </a:p>
          <a:p>
            <a:r>
              <a:rPr lang="en-US" sz="2000" b="1" i="1" dirty="0">
                <a:effectLst/>
              </a:rPr>
              <a:t>Practical Significance</a:t>
            </a:r>
            <a:r>
              <a:rPr lang="en-US" sz="2000" b="1" dirty="0">
                <a:effectLst/>
              </a:rPr>
              <a:t> | Episode 22: What’s in the 2022 Ethical Guidelines for Statistical Practice?</a:t>
            </a:r>
            <a:endParaRPr lang="en-US" sz="2000" dirty="0">
              <a:effectLst/>
            </a:endParaRPr>
          </a:p>
          <a:p>
            <a:r>
              <a:rPr lang="en-US" sz="2000" b="1" dirty="0">
                <a:solidFill>
                  <a:srgbClr val="DCA10D"/>
                </a:solidFill>
                <a:effectLst/>
                <a:hlinkClick r:id="rId7"/>
              </a:rPr>
              <a:t>https://magazine.amstat.org/blog/podcast/practical-significance-episode-22-whats-in-the-2022-ethical-guidelines-for-statistical-practice/</a:t>
            </a:r>
            <a:r>
              <a:rPr lang="en-US" sz="2000" b="1" dirty="0">
                <a:solidFill>
                  <a:srgbClr val="000000"/>
                </a:solidFill>
                <a:effectLst/>
              </a:rPr>
              <a:t> </a:t>
            </a:r>
            <a:endParaRPr lang="en-US" sz="2000" dirty="0">
              <a:solidFill>
                <a:srgbClr val="DCA10D"/>
              </a:solidFill>
              <a:effectLst/>
            </a:endParaRPr>
          </a:p>
        </p:txBody>
      </p:sp>
    </p:spTree>
    <p:extLst>
      <p:ext uri="{BB962C8B-B14F-4D97-AF65-F5344CB8AC3E}">
        <p14:creationId xmlns:p14="http://schemas.microsoft.com/office/powerpoint/2010/main" val="2114420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A0E0E8-33BA-0347-9480-BCC05B0A6B02}"/>
              </a:ext>
            </a:extLst>
          </p:cNvPr>
          <p:cNvSpPr txBox="1"/>
          <p:nvPr/>
        </p:nvSpPr>
        <p:spPr>
          <a:xfrm>
            <a:off x="99492" y="218594"/>
            <a:ext cx="11993015"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Measurement: data repurposing</a:t>
            </a:r>
          </a:p>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How data are born</a:t>
            </a:r>
          </a:p>
        </p:txBody>
      </p:sp>
      <p:sp>
        <p:nvSpPr>
          <p:cNvPr id="4" name="Rectangle 3">
            <a:extLst>
              <a:ext uri="{FF2B5EF4-FFF2-40B4-BE49-F238E27FC236}">
                <a16:creationId xmlns:a16="http://schemas.microsoft.com/office/drawing/2014/main" id="{EAA64FC6-1087-4544-8B3F-EF9464EBAE9B}"/>
              </a:ext>
            </a:extLst>
          </p:cNvPr>
          <p:cNvSpPr/>
          <p:nvPr/>
        </p:nvSpPr>
        <p:spPr>
          <a:xfrm>
            <a:off x="0" y="5186259"/>
            <a:ext cx="12192000" cy="1147054"/>
          </a:xfrm>
          <a:prstGeom prst="rect">
            <a:avLst/>
          </a:prstGeom>
          <a:no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sym typeface="Helvetica Light"/>
            </a:endParaRPr>
          </a:p>
        </p:txBody>
      </p:sp>
      <p:sp>
        <p:nvSpPr>
          <p:cNvPr id="15" name="Rectangle 14">
            <a:extLst>
              <a:ext uri="{FF2B5EF4-FFF2-40B4-BE49-F238E27FC236}">
                <a16:creationId xmlns:a16="http://schemas.microsoft.com/office/drawing/2014/main" id="{989ECE00-33B5-254A-A706-AEFAB4A3E90D}"/>
              </a:ext>
            </a:extLst>
          </p:cNvPr>
          <p:cNvSpPr/>
          <p:nvPr/>
        </p:nvSpPr>
        <p:spPr>
          <a:xfrm>
            <a:off x="6494984" y="5250748"/>
            <a:ext cx="2613506" cy="904863"/>
          </a:xfrm>
          <a:prstGeom prst="rect">
            <a:avLst/>
          </a:prstGeom>
        </p:spPr>
        <p:txBody>
          <a:bodyPr wrap="square" lIns="91440" tIns="45720" rIns="91440" bIns="45720">
            <a:spAutoFit/>
          </a:bodyPr>
          <a:lstStyle/>
          <a:p>
            <a:pPr marL="0" marR="0" lvl="0" indent="0" algn="ctr" defTabSz="609555" rtl="0" eaLnBrk="1" fontAlgn="auto" latinLnBrk="0" hangingPunct="1">
              <a:lnSpc>
                <a:spcPct val="8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ITC Franklin Gothic Std Book" panose="020B0504030503020204" pitchFamily="34" charset="0"/>
                <a:ea typeface="Raleway" charset="0"/>
                <a:cs typeface="Raleway" charset="0"/>
                <a:sym typeface="Helvetica Light"/>
              </a:rPr>
              <a:t>Opportunity</a:t>
            </a:r>
          </a:p>
          <a:p>
            <a:pPr marL="0" marR="0" lvl="0" indent="0" algn="ctr" defTabSz="609555" rtl="0" eaLnBrk="1" fontAlgn="auto" latinLnBrk="0" hangingPunct="1">
              <a:lnSpc>
                <a:spcPct val="8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ITC Franklin Gothic Std Book" panose="020B0504030503020204" pitchFamily="34" charset="0"/>
                <a:ea typeface="Raleway" charset="0"/>
                <a:cs typeface="Raleway" charset="0"/>
                <a:sym typeface="Helvetica Light"/>
              </a:rPr>
              <a:t>Data</a:t>
            </a:r>
          </a:p>
        </p:txBody>
      </p:sp>
      <p:sp>
        <p:nvSpPr>
          <p:cNvPr id="18" name="Rectangle 17">
            <a:extLst>
              <a:ext uri="{FF2B5EF4-FFF2-40B4-BE49-F238E27FC236}">
                <a16:creationId xmlns:a16="http://schemas.microsoft.com/office/drawing/2014/main" id="{9722293C-8F6B-F542-9133-09980F3B815B}"/>
              </a:ext>
            </a:extLst>
          </p:cNvPr>
          <p:cNvSpPr/>
          <p:nvPr/>
        </p:nvSpPr>
        <p:spPr>
          <a:xfrm>
            <a:off x="9460352" y="5250748"/>
            <a:ext cx="2635145" cy="904863"/>
          </a:xfrm>
          <a:prstGeom prst="rect">
            <a:avLst/>
          </a:prstGeom>
        </p:spPr>
        <p:txBody>
          <a:bodyPr wrap="square" lIns="91440" tIns="45720" rIns="91440" bIns="45720">
            <a:spAutoFit/>
          </a:bodyPr>
          <a:lstStyle/>
          <a:p>
            <a:pPr marL="0" marR="0" lvl="0" indent="0" algn="ctr" defTabSz="609555" rtl="0" eaLnBrk="1" fontAlgn="auto" latinLnBrk="0" hangingPunct="1">
              <a:lnSpc>
                <a:spcPct val="8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ITC Franklin Gothic Std Book" panose="020B0504030503020204" pitchFamily="34" charset="0"/>
                <a:ea typeface="Raleway" charset="0"/>
                <a:cs typeface="Raleway" charset="0"/>
                <a:sym typeface="Helvetica Light"/>
              </a:rPr>
              <a:t>Procedural</a:t>
            </a:r>
            <a:br>
              <a:rPr kumimoji="0" lang="en-US" sz="3200" b="1" i="0" u="none" strike="noStrike" kern="1200" cap="none" spc="0" normalizeH="0" baseline="0" noProof="0">
                <a:ln>
                  <a:noFill/>
                </a:ln>
                <a:solidFill>
                  <a:prstClr val="white"/>
                </a:solidFill>
                <a:effectLst/>
                <a:uLnTx/>
                <a:uFillTx/>
                <a:latin typeface="ITC Franklin Gothic Std Book" panose="020B0504030503020204" pitchFamily="34" charset="0"/>
                <a:ea typeface="Raleway" charset="0"/>
                <a:cs typeface="Raleway" charset="0"/>
                <a:sym typeface="Helvetica Light"/>
              </a:rPr>
            </a:br>
            <a:r>
              <a:rPr kumimoji="0" lang="en-US" sz="3200" b="1" i="0" u="none" strike="noStrike" kern="1200" cap="none" spc="0" normalizeH="0" baseline="0" noProof="0">
                <a:ln>
                  <a:noFill/>
                </a:ln>
                <a:solidFill>
                  <a:prstClr val="white"/>
                </a:solidFill>
                <a:effectLst/>
                <a:uLnTx/>
                <a:uFillTx/>
                <a:latin typeface="ITC Franklin Gothic Std Book" panose="020B0504030503020204" pitchFamily="34" charset="0"/>
                <a:ea typeface="Raleway" charset="0"/>
                <a:cs typeface="Raleway" charset="0"/>
                <a:sym typeface="Helvetica Light"/>
              </a:rPr>
              <a:t> Data</a:t>
            </a:r>
          </a:p>
        </p:txBody>
      </p:sp>
      <p:cxnSp>
        <p:nvCxnSpPr>
          <p:cNvPr id="6" name="Straight Connector 5">
            <a:extLst>
              <a:ext uri="{FF2B5EF4-FFF2-40B4-BE49-F238E27FC236}">
                <a16:creationId xmlns:a16="http://schemas.microsoft.com/office/drawing/2014/main" id="{19651271-5C65-044A-B2E6-2C6FBBF84D92}"/>
              </a:ext>
            </a:extLst>
          </p:cNvPr>
          <p:cNvCxnSpPr/>
          <p:nvPr/>
        </p:nvCxnSpPr>
        <p:spPr>
          <a:xfrm>
            <a:off x="2729667" y="5250748"/>
            <a:ext cx="0" cy="808244"/>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6238B63F-53D7-594C-8E12-89B7FE69D326}"/>
              </a:ext>
            </a:extLst>
          </p:cNvPr>
          <p:cNvCxnSpPr/>
          <p:nvPr/>
        </p:nvCxnSpPr>
        <p:spPr>
          <a:xfrm>
            <a:off x="6278410" y="5250748"/>
            <a:ext cx="0" cy="808244"/>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68859B17-D8C6-594B-977F-E94E8F1F30E4}"/>
              </a:ext>
            </a:extLst>
          </p:cNvPr>
          <p:cNvCxnSpPr/>
          <p:nvPr/>
        </p:nvCxnSpPr>
        <p:spPr>
          <a:xfrm>
            <a:off x="9326409" y="5250748"/>
            <a:ext cx="0" cy="808244"/>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56" name="Rectangle 55">
            <a:extLst>
              <a:ext uri="{FF2B5EF4-FFF2-40B4-BE49-F238E27FC236}">
                <a16:creationId xmlns:a16="http://schemas.microsoft.com/office/drawing/2014/main" id="{C9491D4C-BF08-C44F-AA5E-A8B3D5509C46}"/>
              </a:ext>
            </a:extLst>
          </p:cNvPr>
          <p:cNvSpPr/>
          <p:nvPr/>
        </p:nvSpPr>
        <p:spPr>
          <a:xfrm>
            <a:off x="246391" y="1942553"/>
            <a:ext cx="2714112" cy="4370175"/>
          </a:xfrm>
          <a:prstGeom prst="rect">
            <a:avLst/>
          </a:prstGeom>
          <a:solidFill>
            <a:sysClr val="window" lastClr="FFFFFF"/>
          </a:solidFill>
          <a:ln w="12700" cap="flat">
            <a:solidFill>
              <a:srgbClr val="002060"/>
            </a:solidFill>
            <a:miter lim="400000"/>
          </a:ln>
          <a:effectLst>
            <a:outerShdw blurRad="38100" dist="25400" dir="5400000" rotWithShape="0">
              <a:srgbClr val="000000">
                <a:alpha val="50000"/>
              </a:srgbClr>
            </a:outerShdw>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a:ea typeface="+mn-ea"/>
              <a:cs typeface="+mn-cs"/>
              <a:sym typeface="Helvetica Light"/>
            </a:endParaRPr>
          </a:p>
        </p:txBody>
      </p:sp>
      <p:sp>
        <p:nvSpPr>
          <p:cNvPr id="49" name="Rectangle 48">
            <a:extLst>
              <a:ext uri="{FF2B5EF4-FFF2-40B4-BE49-F238E27FC236}">
                <a16:creationId xmlns:a16="http://schemas.microsoft.com/office/drawing/2014/main" id="{B8CA6268-3118-8D49-BF0A-E366C86542A0}"/>
              </a:ext>
            </a:extLst>
          </p:cNvPr>
          <p:cNvSpPr/>
          <p:nvPr/>
        </p:nvSpPr>
        <p:spPr>
          <a:xfrm>
            <a:off x="9242432" y="1942553"/>
            <a:ext cx="2714112" cy="4370175"/>
          </a:xfrm>
          <a:prstGeom prst="rect">
            <a:avLst/>
          </a:prstGeom>
          <a:solidFill>
            <a:sysClr val="window" lastClr="FFFFFF"/>
          </a:solidFill>
          <a:ln w="12700" cap="flat">
            <a:solidFill>
              <a:srgbClr val="13BFD1"/>
            </a:solidFill>
            <a:miter lim="400000"/>
          </a:ln>
          <a:effectLst>
            <a:outerShdw blurRad="38100" dist="25400" dir="5400000" rotWithShape="0">
              <a:srgbClr val="000000">
                <a:alpha val="50000"/>
              </a:srgbClr>
            </a:outerShdw>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a:ea typeface="+mn-ea"/>
              <a:cs typeface="+mn-cs"/>
              <a:sym typeface="Helvetica Light"/>
            </a:endParaRPr>
          </a:p>
        </p:txBody>
      </p:sp>
      <p:sp>
        <p:nvSpPr>
          <p:cNvPr id="52" name="Rectangle 51">
            <a:extLst>
              <a:ext uri="{FF2B5EF4-FFF2-40B4-BE49-F238E27FC236}">
                <a16:creationId xmlns:a16="http://schemas.microsoft.com/office/drawing/2014/main" id="{F85A4CFD-EC65-D548-89F8-37072C9A5AA2}"/>
              </a:ext>
            </a:extLst>
          </p:cNvPr>
          <p:cNvSpPr/>
          <p:nvPr/>
        </p:nvSpPr>
        <p:spPr>
          <a:xfrm>
            <a:off x="6274408" y="1942553"/>
            <a:ext cx="2714112" cy="4370175"/>
          </a:xfrm>
          <a:prstGeom prst="rect">
            <a:avLst/>
          </a:prstGeom>
          <a:solidFill>
            <a:sysClr val="window" lastClr="FFFFFF"/>
          </a:solidFill>
          <a:ln w="12700" cap="flat">
            <a:solidFill>
              <a:srgbClr val="002060"/>
            </a:solidFill>
            <a:miter lim="400000"/>
          </a:ln>
          <a:effectLst>
            <a:outerShdw blurRad="38100" dist="25400" dir="5400000" rotWithShape="0">
              <a:srgbClr val="000000">
                <a:alpha val="50000"/>
              </a:srgbClr>
            </a:outerShdw>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a:ea typeface="+mn-ea"/>
              <a:cs typeface="+mn-cs"/>
              <a:sym typeface="Helvetica Light"/>
            </a:endParaRPr>
          </a:p>
        </p:txBody>
      </p:sp>
      <p:pic>
        <p:nvPicPr>
          <p:cNvPr id="63" name="Picture 62">
            <a:extLst>
              <a:ext uri="{FF2B5EF4-FFF2-40B4-BE49-F238E27FC236}">
                <a16:creationId xmlns:a16="http://schemas.microsoft.com/office/drawing/2014/main" id="{43AD9216-4857-A04C-8CB3-9BD000BA353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49519" y="4600556"/>
            <a:ext cx="1456249" cy="1590375"/>
          </a:xfrm>
          <a:prstGeom prst="rect">
            <a:avLst/>
          </a:prstGeom>
        </p:spPr>
      </p:pic>
      <p:pic>
        <p:nvPicPr>
          <p:cNvPr id="65" name="Picture 64">
            <a:extLst>
              <a:ext uri="{FF2B5EF4-FFF2-40B4-BE49-F238E27FC236}">
                <a16:creationId xmlns:a16="http://schemas.microsoft.com/office/drawing/2014/main" id="{A38BA438-C653-0B4D-8A0B-785CF1EB41E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857529" y="3188456"/>
            <a:ext cx="976985" cy="1299033"/>
          </a:xfrm>
          <a:prstGeom prst="rect">
            <a:avLst/>
          </a:prstGeom>
        </p:spPr>
      </p:pic>
      <p:sp>
        <p:nvSpPr>
          <p:cNvPr id="57" name="Rectangle 56">
            <a:extLst>
              <a:ext uri="{FF2B5EF4-FFF2-40B4-BE49-F238E27FC236}">
                <a16:creationId xmlns:a16="http://schemas.microsoft.com/office/drawing/2014/main" id="{D3EFC9AF-22AC-474F-B765-0E2FD43BFE52}"/>
              </a:ext>
            </a:extLst>
          </p:cNvPr>
          <p:cNvSpPr/>
          <p:nvPr/>
        </p:nvSpPr>
        <p:spPr>
          <a:xfrm>
            <a:off x="279026" y="2043688"/>
            <a:ext cx="2644478" cy="810124"/>
          </a:xfrm>
          <a:prstGeom prst="rect">
            <a:avLst/>
          </a:prstGeom>
          <a:noFill/>
        </p:spPr>
        <p:txBody>
          <a:bodyPr wrap="square" lIns="91440" tIns="45720" rIns="91440" bIns="45720">
            <a:spAutoFit/>
          </a:bodyPr>
          <a:lstStyle/>
          <a:p>
            <a:pPr marL="0" marR="0" lvl="0" indent="0" algn="ctr" defTabSz="609555"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60"/>
                </a:solidFill>
                <a:effectLst/>
                <a:uLnTx/>
                <a:uFillTx/>
                <a:latin typeface="ITC Franklin Gothic Std Book" panose="020B0504030503020204" pitchFamily="34" charset="0"/>
                <a:ea typeface="Raleway" charset="0"/>
                <a:cs typeface="Raleway" charset="0"/>
                <a:sym typeface="Helvetica Light"/>
              </a:rPr>
              <a:t>Designed </a:t>
            </a:r>
            <a:br>
              <a:rPr kumimoji="0" lang="en-US" sz="2800" b="0" i="0" u="none" strike="noStrike" kern="1200" cap="none" spc="0" normalizeH="0" baseline="0" noProof="0">
                <a:ln>
                  <a:noFill/>
                </a:ln>
                <a:solidFill>
                  <a:srgbClr val="002060"/>
                </a:solidFill>
                <a:effectLst/>
                <a:uLnTx/>
                <a:uFillTx/>
                <a:latin typeface="ITC Franklin Gothic Std Book" panose="020B0504030503020204" pitchFamily="34" charset="0"/>
                <a:ea typeface="Raleway" charset="0"/>
                <a:cs typeface="Raleway" charset="0"/>
                <a:sym typeface="Helvetica Light"/>
              </a:rPr>
            </a:br>
            <a:r>
              <a:rPr kumimoji="0" lang="en-US" sz="2800" b="0" i="0" u="none" strike="noStrike" kern="1200" cap="none" spc="0" normalizeH="0" baseline="0" noProof="0">
                <a:ln>
                  <a:noFill/>
                </a:ln>
                <a:solidFill>
                  <a:srgbClr val="002060"/>
                </a:solidFill>
                <a:effectLst/>
                <a:uLnTx/>
                <a:uFillTx/>
                <a:latin typeface="ITC Franklin Gothic Std Book" panose="020B0504030503020204" pitchFamily="34" charset="0"/>
                <a:ea typeface="Raleway" charset="0"/>
                <a:cs typeface="Raleway" charset="0"/>
                <a:sym typeface="Helvetica Light"/>
              </a:rPr>
              <a:t>Data</a:t>
            </a:r>
          </a:p>
        </p:txBody>
      </p:sp>
      <p:sp>
        <p:nvSpPr>
          <p:cNvPr id="53" name="Rectangle 52">
            <a:extLst>
              <a:ext uri="{FF2B5EF4-FFF2-40B4-BE49-F238E27FC236}">
                <a16:creationId xmlns:a16="http://schemas.microsoft.com/office/drawing/2014/main" id="{D6DBDBED-0A74-BD45-9175-62AA47FE7483}"/>
              </a:ext>
            </a:extLst>
          </p:cNvPr>
          <p:cNvSpPr/>
          <p:nvPr/>
        </p:nvSpPr>
        <p:spPr>
          <a:xfrm>
            <a:off x="6274408" y="2043688"/>
            <a:ext cx="2714112" cy="810124"/>
          </a:xfrm>
          <a:prstGeom prst="rect">
            <a:avLst/>
          </a:prstGeom>
          <a:noFill/>
        </p:spPr>
        <p:txBody>
          <a:bodyPr wrap="square" lIns="91440" tIns="45720" rIns="91440" bIns="45720">
            <a:spAutoFit/>
          </a:bodyPr>
          <a:lstStyle/>
          <a:p>
            <a:pPr marL="0" marR="0" lvl="0" indent="0" algn="ctr" defTabSz="609555"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60"/>
                </a:solidFill>
                <a:effectLst/>
                <a:uLnTx/>
                <a:uFillTx/>
                <a:latin typeface="ITC Franklin Gothic Std Book" panose="020B0504030503020204" pitchFamily="34" charset="0"/>
                <a:ea typeface="Raleway" charset="0"/>
                <a:cs typeface="Raleway" charset="0"/>
                <a:sym typeface="Helvetica Light"/>
              </a:rPr>
              <a:t>Opportunity </a:t>
            </a:r>
            <a:br>
              <a:rPr kumimoji="0" lang="en-US" sz="2800" b="0" i="0" u="none" strike="noStrike" kern="1200" cap="none" spc="0" normalizeH="0" baseline="0" noProof="0">
                <a:ln>
                  <a:noFill/>
                </a:ln>
                <a:solidFill>
                  <a:srgbClr val="002060"/>
                </a:solidFill>
                <a:effectLst/>
                <a:uLnTx/>
                <a:uFillTx/>
                <a:latin typeface="ITC Franklin Gothic Std Book" panose="020B0504030503020204" pitchFamily="34" charset="0"/>
                <a:ea typeface="Raleway" charset="0"/>
                <a:cs typeface="Raleway" charset="0"/>
                <a:sym typeface="Helvetica Light"/>
              </a:rPr>
            </a:br>
            <a:r>
              <a:rPr kumimoji="0" lang="en-US" sz="2800" b="0" i="0" u="none" strike="noStrike" kern="1200" cap="none" spc="0" normalizeH="0" baseline="0" noProof="0">
                <a:ln>
                  <a:noFill/>
                </a:ln>
                <a:solidFill>
                  <a:srgbClr val="002060"/>
                </a:solidFill>
                <a:effectLst/>
                <a:uLnTx/>
                <a:uFillTx/>
                <a:latin typeface="ITC Franklin Gothic Std Book" panose="020B0504030503020204" pitchFamily="34" charset="0"/>
                <a:ea typeface="Raleway" charset="0"/>
                <a:cs typeface="Raleway" charset="0"/>
                <a:sym typeface="Helvetica Light"/>
              </a:rPr>
              <a:t>Data</a:t>
            </a:r>
          </a:p>
        </p:txBody>
      </p:sp>
      <p:sp>
        <p:nvSpPr>
          <p:cNvPr id="50" name="Rectangle 49">
            <a:extLst>
              <a:ext uri="{FF2B5EF4-FFF2-40B4-BE49-F238E27FC236}">
                <a16:creationId xmlns:a16="http://schemas.microsoft.com/office/drawing/2014/main" id="{196720BC-19FC-9149-9C5F-5FFF09AB93E6}"/>
              </a:ext>
            </a:extLst>
          </p:cNvPr>
          <p:cNvSpPr/>
          <p:nvPr/>
        </p:nvSpPr>
        <p:spPr>
          <a:xfrm>
            <a:off x="9247917" y="2043688"/>
            <a:ext cx="2708627" cy="810124"/>
          </a:xfrm>
          <a:prstGeom prst="rect">
            <a:avLst/>
          </a:prstGeom>
          <a:noFill/>
        </p:spPr>
        <p:txBody>
          <a:bodyPr wrap="square" lIns="91440" tIns="45720" rIns="91440" bIns="45720">
            <a:spAutoFit/>
          </a:bodyPr>
          <a:lstStyle/>
          <a:p>
            <a:pPr marL="0" marR="0" lvl="0" indent="0" algn="ctr" defTabSz="609555"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a:ln>
                  <a:noFill/>
                </a:ln>
                <a:solidFill>
                  <a:srgbClr val="13BFD1"/>
                </a:solidFill>
                <a:effectLst/>
                <a:uLnTx/>
                <a:uFillTx/>
                <a:latin typeface="ITC Franklin Gothic Std Book" panose="020B0504030503020204" pitchFamily="34" charset="0"/>
                <a:ea typeface="Raleway" charset="0"/>
                <a:cs typeface="Raleway" charset="0"/>
                <a:sym typeface="Helvetica Light"/>
              </a:rPr>
              <a:t>Procedural </a:t>
            </a:r>
            <a:br>
              <a:rPr kumimoji="0" lang="en-US" sz="2800" b="0" i="0" u="none" strike="noStrike" kern="1200" cap="none" spc="0" normalizeH="0" baseline="0" noProof="0">
                <a:ln>
                  <a:noFill/>
                </a:ln>
                <a:solidFill>
                  <a:srgbClr val="13BFD1"/>
                </a:solidFill>
                <a:effectLst/>
                <a:uLnTx/>
                <a:uFillTx/>
                <a:latin typeface="ITC Franklin Gothic Std Book" panose="020B0504030503020204" pitchFamily="34" charset="0"/>
                <a:ea typeface="Raleway" charset="0"/>
                <a:cs typeface="Raleway" charset="0"/>
                <a:sym typeface="Helvetica Light"/>
              </a:rPr>
            </a:br>
            <a:r>
              <a:rPr kumimoji="0" lang="en-US" sz="2800" b="0" i="0" u="none" strike="noStrike" kern="1200" cap="none" spc="0" normalizeH="0" baseline="0" noProof="0">
                <a:ln>
                  <a:noFill/>
                </a:ln>
                <a:solidFill>
                  <a:srgbClr val="13BFD1"/>
                </a:solidFill>
                <a:effectLst/>
                <a:uLnTx/>
                <a:uFillTx/>
                <a:latin typeface="ITC Franklin Gothic Std Book" panose="020B0504030503020204" pitchFamily="34" charset="0"/>
                <a:ea typeface="Raleway" charset="0"/>
                <a:cs typeface="Raleway" charset="0"/>
                <a:sym typeface="Helvetica Light"/>
              </a:rPr>
              <a:t>Data</a:t>
            </a:r>
          </a:p>
        </p:txBody>
      </p:sp>
      <p:cxnSp>
        <p:nvCxnSpPr>
          <p:cNvPr id="72" name="Straight Connector 71">
            <a:extLst>
              <a:ext uri="{FF2B5EF4-FFF2-40B4-BE49-F238E27FC236}">
                <a16:creationId xmlns:a16="http://schemas.microsoft.com/office/drawing/2014/main" id="{AD7E4294-4C78-584B-AF12-A765A08096FD}"/>
              </a:ext>
            </a:extLst>
          </p:cNvPr>
          <p:cNvCxnSpPr>
            <a:cxnSpLocks/>
          </p:cNvCxnSpPr>
          <p:nvPr/>
        </p:nvCxnSpPr>
        <p:spPr>
          <a:xfrm>
            <a:off x="600891" y="2840603"/>
            <a:ext cx="1963166" cy="0"/>
          </a:xfrm>
          <a:prstGeom prst="line">
            <a:avLst/>
          </a:prstGeom>
          <a:noFill/>
          <a:ln w="6350" cap="flat" cmpd="sng" algn="ctr">
            <a:solidFill>
              <a:srgbClr val="002060"/>
            </a:solidFill>
            <a:prstDash val="sysDot"/>
            <a:miter lim="800000"/>
          </a:ln>
          <a:effectLst/>
        </p:spPr>
      </p:cxnSp>
      <p:cxnSp>
        <p:nvCxnSpPr>
          <p:cNvPr id="76" name="Straight Connector 75">
            <a:extLst>
              <a:ext uri="{FF2B5EF4-FFF2-40B4-BE49-F238E27FC236}">
                <a16:creationId xmlns:a16="http://schemas.microsoft.com/office/drawing/2014/main" id="{7ACA5A64-3313-C949-9A49-8D25A41D6A50}"/>
              </a:ext>
            </a:extLst>
          </p:cNvPr>
          <p:cNvCxnSpPr>
            <a:cxnSpLocks/>
          </p:cNvCxnSpPr>
          <p:nvPr/>
        </p:nvCxnSpPr>
        <p:spPr>
          <a:xfrm>
            <a:off x="6618514" y="2840603"/>
            <a:ext cx="1963166" cy="0"/>
          </a:xfrm>
          <a:prstGeom prst="line">
            <a:avLst/>
          </a:prstGeom>
          <a:noFill/>
          <a:ln w="6350" cap="flat" cmpd="sng" algn="ctr">
            <a:solidFill>
              <a:srgbClr val="002060"/>
            </a:solidFill>
            <a:prstDash val="sysDot"/>
            <a:miter lim="800000"/>
          </a:ln>
          <a:effectLst/>
        </p:spPr>
      </p:cxnSp>
      <p:cxnSp>
        <p:nvCxnSpPr>
          <p:cNvPr id="78" name="Straight Connector 77">
            <a:extLst>
              <a:ext uri="{FF2B5EF4-FFF2-40B4-BE49-F238E27FC236}">
                <a16:creationId xmlns:a16="http://schemas.microsoft.com/office/drawing/2014/main" id="{61CDD9CD-1772-0047-949D-0D3B89361649}"/>
              </a:ext>
            </a:extLst>
          </p:cNvPr>
          <p:cNvCxnSpPr>
            <a:cxnSpLocks/>
          </p:cNvCxnSpPr>
          <p:nvPr/>
        </p:nvCxnSpPr>
        <p:spPr>
          <a:xfrm>
            <a:off x="9627325" y="2840603"/>
            <a:ext cx="1963166" cy="0"/>
          </a:xfrm>
          <a:prstGeom prst="line">
            <a:avLst/>
          </a:prstGeom>
          <a:noFill/>
          <a:ln w="6350" cap="flat" cmpd="sng" algn="ctr">
            <a:solidFill>
              <a:srgbClr val="13BFD1"/>
            </a:solidFill>
            <a:prstDash val="sysDot"/>
            <a:miter lim="800000"/>
          </a:ln>
          <a:effectLst/>
        </p:spPr>
      </p:cxnSp>
      <p:pic>
        <p:nvPicPr>
          <p:cNvPr id="82" name="Picture 81">
            <a:extLst>
              <a:ext uri="{FF2B5EF4-FFF2-40B4-BE49-F238E27FC236}">
                <a16:creationId xmlns:a16="http://schemas.microsoft.com/office/drawing/2014/main" id="{28C3AFA4-6E46-534A-BF3E-51453712DE7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611113" y="3461029"/>
            <a:ext cx="1251124" cy="852283"/>
          </a:xfrm>
          <a:prstGeom prst="rect">
            <a:avLst/>
          </a:prstGeom>
        </p:spPr>
      </p:pic>
      <p:pic>
        <p:nvPicPr>
          <p:cNvPr id="84" name="Picture 83">
            <a:extLst>
              <a:ext uri="{FF2B5EF4-FFF2-40B4-BE49-F238E27FC236}">
                <a16:creationId xmlns:a16="http://schemas.microsoft.com/office/drawing/2014/main" id="{AC2C7C43-E41E-C042-8723-5487FD35FAB8}"/>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0191620" y="4835831"/>
            <a:ext cx="1155786" cy="1347075"/>
          </a:xfrm>
          <a:prstGeom prst="rect">
            <a:avLst/>
          </a:prstGeom>
        </p:spPr>
      </p:pic>
      <p:pic>
        <p:nvPicPr>
          <p:cNvPr id="11" name="Picture 10">
            <a:extLst>
              <a:ext uri="{FF2B5EF4-FFF2-40B4-BE49-F238E27FC236}">
                <a16:creationId xmlns:a16="http://schemas.microsoft.com/office/drawing/2014/main" id="{1A8CED11-FEE9-C84D-B240-72C504AA1380}"/>
              </a:ext>
            </a:extLst>
          </p:cNvPr>
          <p:cNvPicPr>
            <a:picLocks noChangeAspect="1"/>
          </p:cNvPicPr>
          <p:nvPr/>
        </p:nvPicPr>
        <p:blipFill>
          <a:blip r:embed="rId7"/>
          <a:stretch>
            <a:fillRect/>
          </a:stretch>
        </p:blipFill>
        <p:spPr>
          <a:xfrm>
            <a:off x="304351" y="3072460"/>
            <a:ext cx="1535467" cy="1535467"/>
          </a:xfrm>
          <a:prstGeom prst="rect">
            <a:avLst/>
          </a:prstGeom>
        </p:spPr>
      </p:pic>
      <p:pic>
        <p:nvPicPr>
          <p:cNvPr id="3" name="Picture 2">
            <a:extLst>
              <a:ext uri="{FF2B5EF4-FFF2-40B4-BE49-F238E27FC236}">
                <a16:creationId xmlns:a16="http://schemas.microsoft.com/office/drawing/2014/main" id="{D361F8D5-03F0-5246-BACB-2726DBA2BCD2}"/>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9349375" y="3233909"/>
            <a:ext cx="1139793" cy="1374018"/>
          </a:xfrm>
          <a:prstGeom prst="rect">
            <a:avLst/>
          </a:prstGeom>
        </p:spPr>
      </p:pic>
      <p:pic>
        <p:nvPicPr>
          <p:cNvPr id="36" name="Picture 35">
            <a:extLst>
              <a:ext uri="{FF2B5EF4-FFF2-40B4-BE49-F238E27FC236}">
                <a16:creationId xmlns:a16="http://schemas.microsoft.com/office/drawing/2014/main" id="{BE8664DD-C7D8-9B47-87B0-D59C7DDD0BF1}"/>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7908998" y="3093464"/>
            <a:ext cx="892790" cy="1502716"/>
          </a:xfrm>
          <a:prstGeom prst="rect">
            <a:avLst/>
          </a:prstGeom>
        </p:spPr>
      </p:pic>
      <p:grpSp>
        <p:nvGrpSpPr>
          <p:cNvPr id="26" name="Group 25">
            <a:extLst>
              <a:ext uri="{FF2B5EF4-FFF2-40B4-BE49-F238E27FC236}">
                <a16:creationId xmlns:a16="http://schemas.microsoft.com/office/drawing/2014/main" id="{9EF14F04-3D3D-4248-A374-B7E2463D7949}"/>
              </a:ext>
            </a:extLst>
          </p:cNvPr>
          <p:cNvGrpSpPr/>
          <p:nvPr/>
        </p:nvGrpSpPr>
        <p:grpSpPr>
          <a:xfrm>
            <a:off x="3262444" y="1942553"/>
            <a:ext cx="2714112" cy="4370175"/>
            <a:chOff x="3262444" y="1942553"/>
            <a:chExt cx="2714112" cy="4370175"/>
          </a:xfrm>
        </p:grpSpPr>
        <p:sp>
          <p:nvSpPr>
            <p:cNvPr id="46" name="Rectangle 45">
              <a:extLst>
                <a:ext uri="{FF2B5EF4-FFF2-40B4-BE49-F238E27FC236}">
                  <a16:creationId xmlns:a16="http://schemas.microsoft.com/office/drawing/2014/main" id="{FB70AE33-93E2-664E-A05F-8EF244C6ABA9}"/>
                </a:ext>
              </a:extLst>
            </p:cNvPr>
            <p:cNvSpPr/>
            <p:nvPr/>
          </p:nvSpPr>
          <p:spPr>
            <a:xfrm>
              <a:off x="3262444" y="1942553"/>
              <a:ext cx="2714112" cy="4370175"/>
            </a:xfrm>
            <a:prstGeom prst="rect">
              <a:avLst/>
            </a:prstGeom>
            <a:solidFill>
              <a:sysClr val="window" lastClr="FFFFFF"/>
            </a:solidFill>
            <a:ln w="12700" cap="flat">
              <a:solidFill>
                <a:srgbClr val="13BFD1"/>
              </a:solidFill>
              <a:miter lim="400000"/>
            </a:ln>
            <a:effectLst>
              <a:outerShdw blurRad="38100" dist="25400" dir="5400000" rotWithShape="0">
                <a:srgbClr val="000000">
                  <a:alpha val="50000"/>
                </a:srgbClr>
              </a:outerShdw>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Calibri" panose="020F0502020204030204"/>
                <a:ea typeface="+mn-ea"/>
                <a:cs typeface="+mn-cs"/>
                <a:sym typeface="Helvetica Light"/>
              </a:endParaRPr>
            </a:p>
          </p:txBody>
        </p:sp>
        <p:sp>
          <p:nvSpPr>
            <p:cNvPr id="47" name="Rectangle 46">
              <a:extLst>
                <a:ext uri="{FF2B5EF4-FFF2-40B4-BE49-F238E27FC236}">
                  <a16:creationId xmlns:a16="http://schemas.microsoft.com/office/drawing/2014/main" id="{EA10591B-4A98-CA4A-AD28-87B73C33EB15}"/>
                </a:ext>
              </a:extLst>
            </p:cNvPr>
            <p:cNvSpPr/>
            <p:nvPr/>
          </p:nvSpPr>
          <p:spPr>
            <a:xfrm>
              <a:off x="3282993" y="2043688"/>
              <a:ext cx="2688708" cy="803297"/>
            </a:xfrm>
            <a:prstGeom prst="rect">
              <a:avLst/>
            </a:prstGeom>
            <a:noFill/>
          </p:spPr>
          <p:txBody>
            <a:bodyPr wrap="square" lIns="91440" tIns="45720" rIns="91440" bIns="45720">
              <a:spAutoFit/>
            </a:bodyPr>
            <a:lstStyle/>
            <a:p>
              <a:pPr marL="0" marR="0" lvl="0" indent="0" algn="ctr" defTabSz="609555"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a:ln>
                    <a:noFill/>
                  </a:ln>
                  <a:solidFill>
                    <a:srgbClr val="13BFD1"/>
                  </a:solidFill>
                  <a:effectLst/>
                  <a:uLnTx/>
                  <a:uFillTx/>
                  <a:latin typeface="ITC Franklin Gothic Std Book" panose="020B0504030503020204" pitchFamily="34" charset="0"/>
                  <a:ea typeface="Raleway" charset="0"/>
                  <a:cs typeface="Raleway" charset="0"/>
                  <a:sym typeface="Helvetica Light"/>
                </a:rPr>
                <a:t>Administrative </a:t>
              </a:r>
              <a:br>
                <a:rPr kumimoji="0" lang="en-US" sz="2800" b="0" i="0" u="none" strike="noStrike" kern="1200" cap="none" spc="0" normalizeH="0" baseline="0" noProof="0">
                  <a:ln>
                    <a:noFill/>
                  </a:ln>
                  <a:solidFill>
                    <a:srgbClr val="13BFD1"/>
                  </a:solidFill>
                  <a:effectLst/>
                  <a:uLnTx/>
                  <a:uFillTx/>
                  <a:latin typeface="ITC Franklin Gothic Std Book" panose="020B0504030503020204" pitchFamily="34" charset="0"/>
                  <a:ea typeface="Raleway" charset="0"/>
                  <a:cs typeface="Raleway" charset="0"/>
                  <a:sym typeface="Helvetica Light"/>
                </a:rPr>
              </a:br>
              <a:r>
                <a:rPr kumimoji="0" lang="en-US" sz="2800" b="0" i="0" u="none" strike="noStrike" kern="1200" cap="none" spc="0" normalizeH="0" baseline="0" noProof="0">
                  <a:ln>
                    <a:noFill/>
                  </a:ln>
                  <a:solidFill>
                    <a:srgbClr val="13BFD1"/>
                  </a:solidFill>
                  <a:effectLst/>
                  <a:uLnTx/>
                  <a:uFillTx/>
                  <a:latin typeface="ITC Franklin Gothic Std Book" panose="020B0504030503020204" pitchFamily="34" charset="0"/>
                  <a:ea typeface="Raleway" charset="0"/>
                  <a:cs typeface="Raleway" charset="0"/>
                  <a:sym typeface="Helvetica Light"/>
                </a:rPr>
                <a:t>Data</a:t>
              </a:r>
            </a:p>
          </p:txBody>
        </p:sp>
        <p:pic>
          <p:nvPicPr>
            <p:cNvPr id="70" name="Picture 69">
              <a:extLst>
                <a:ext uri="{FF2B5EF4-FFF2-40B4-BE49-F238E27FC236}">
                  <a16:creationId xmlns:a16="http://schemas.microsoft.com/office/drawing/2014/main" id="{70F49156-2916-4445-AFF3-03750A6CFFCF}"/>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4922434" y="3241254"/>
              <a:ext cx="881358" cy="1099975"/>
            </a:xfrm>
            <a:prstGeom prst="rect">
              <a:avLst/>
            </a:prstGeom>
          </p:spPr>
        </p:pic>
        <p:cxnSp>
          <p:nvCxnSpPr>
            <p:cNvPr id="77" name="Straight Connector 76">
              <a:extLst>
                <a:ext uri="{FF2B5EF4-FFF2-40B4-BE49-F238E27FC236}">
                  <a16:creationId xmlns:a16="http://schemas.microsoft.com/office/drawing/2014/main" id="{91CC5339-EF7F-804F-838F-BFA90A7B92F5}"/>
                </a:ext>
              </a:extLst>
            </p:cNvPr>
            <p:cNvCxnSpPr>
              <a:cxnSpLocks/>
            </p:cNvCxnSpPr>
            <p:nvPr/>
          </p:nvCxnSpPr>
          <p:spPr>
            <a:xfrm>
              <a:off x="3596639" y="2840603"/>
              <a:ext cx="1963166" cy="0"/>
            </a:xfrm>
            <a:prstGeom prst="line">
              <a:avLst/>
            </a:prstGeom>
            <a:noFill/>
            <a:ln w="6350" cap="flat" cmpd="sng" algn="ctr">
              <a:solidFill>
                <a:srgbClr val="13BFD1"/>
              </a:solidFill>
              <a:prstDash val="sysDot"/>
              <a:miter lim="800000"/>
            </a:ln>
            <a:effectLst/>
          </p:spPr>
        </p:cxnSp>
        <p:pic>
          <p:nvPicPr>
            <p:cNvPr id="86" name="Picture 85">
              <a:extLst>
                <a:ext uri="{FF2B5EF4-FFF2-40B4-BE49-F238E27FC236}">
                  <a16:creationId xmlns:a16="http://schemas.microsoft.com/office/drawing/2014/main" id="{E71D9BEF-8D53-BD4A-801E-B73161057E2D}"/>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3522986" y="4890670"/>
              <a:ext cx="2104590" cy="1168701"/>
            </a:xfrm>
            <a:prstGeom prst="rect">
              <a:avLst/>
            </a:prstGeom>
          </p:spPr>
        </p:pic>
        <p:pic>
          <p:nvPicPr>
            <p:cNvPr id="19" name="Picture 18">
              <a:extLst>
                <a:ext uri="{FF2B5EF4-FFF2-40B4-BE49-F238E27FC236}">
                  <a16:creationId xmlns:a16="http://schemas.microsoft.com/office/drawing/2014/main" id="{9410BA1C-9CBA-194C-8E56-7D914276BC28}"/>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3406465" y="3291134"/>
              <a:ext cx="1339981" cy="1099975"/>
            </a:xfrm>
            <a:prstGeom prst="rect">
              <a:avLst/>
            </a:prstGeom>
          </p:spPr>
        </p:pic>
      </p:grpSp>
      <p:pic>
        <p:nvPicPr>
          <p:cNvPr id="21" name="Picture 20">
            <a:extLst>
              <a:ext uri="{FF2B5EF4-FFF2-40B4-BE49-F238E27FC236}">
                <a16:creationId xmlns:a16="http://schemas.microsoft.com/office/drawing/2014/main" id="{1589B549-F0E9-6440-87BB-4AC53830A2E9}"/>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01516" y="4835832"/>
            <a:ext cx="1740459" cy="1291201"/>
          </a:xfrm>
          <a:prstGeom prst="rect">
            <a:avLst/>
          </a:prstGeom>
        </p:spPr>
      </p:pic>
      <p:pic>
        <p:nvPicPr>
          <p:cNvPr id="25" name="Picture 24">
            <a:extLst>
              <a:ext uri="{FF2B5EF4-FFF2-40B4-BE49-F238E27FC236}">
                <a16:creationId xmlns:a16="http://schemas.microsoft.com/office/drawing/2014/main" id="{ED8D675D-343A-FB4B-8855-9AD0C9F288D0}"/>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6494984" y="3264639"/>
            <a:ext cx="1204710" cy="1158423"/>
          </a:xfrm>
          <a:prstGeom prst="rect">
            <a:avLst/>
          </a:prstGeom>
        </p:spPr>
      </p:pic>
      <p:sp>
        <p:nvSpPr>
          <p:cNvPr id="2" name="Rectangle 1">
            <a:extLst>
              <a:ext uri="{FF2B5EF4-FFF2-40B4-BE49-F238E27FC236}">
                <a16:creationId xmlns:a16="http://schemas.microsoft.com/office/drawing/2014/main" id="{24200FC2-4EEF-7848-96A2-AD528580CF6A}"/>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pitchFamily="2" charset="0"/>
                <a:ea typeface="+mn-ea"/>
                <a:cs typeface="+mn-cs"/>
              </a:rPr>
              <a:t>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441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56AAAC-07AD-714E-9881-07F56A43AB6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777584" y="1129005"/>
            <a:ext cx="3054249" cy="2624328"/>
          </a:xfrm>
          <a:prstGeom prst="rect">
            <a:avLst/>
          </a:prstGeom>
        </p:spPr>
      </p:pic>
      <p:pic>
        <p:nvPicPr>
          <p:cNvPr id="24" name="Picture 23">
            <a:extLst>
              <a:ext uri="{FF2B5EF4-FFF2-40B4-BE49-F238E27FC236}">
                <a16:creationId xmlns:a16="http://schemas.microsoft.com/office/drawing/2014/main" id="{0093D931-E938-6F44-8DA5-4003B42E7FB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018147" y="1129005"/>
            <a:ext cx="3054248" cy="2619845"/>
          </a:xfrm>
          <a:prstGeom prst="rect">
            <a:avLst/>
          </a:prstGeom>
          <a:ln>
            <a:solidFill>
              <a:schemeClr val="bg2">
                <a:lumMod val="90000"/>
              </a:schemeClr>
            </a:solidFill>
          </a:ln>
        </p:spPr>
      </p:pic>
      <p:sp>
        <p:nvSpPr>
          <p:cNvPr id="5" name="TextBox 4">
            <a:extLst>
              <a:ext uri="{FF2B5EF4-FFF2-40B4-BE49-F238E27FC236}">
                <a16:creationId xmlns:a16="http://schemas.microsoft.com/office/drawing/2014/main" id="{FE2DB7F5-4541-D44D-B361-D2A1BF652AFF}"/>
              </a:ext>
            </a:extLst>
          </p:cNvPr>
          <p:cNvSpPr txBox="1"/>
          <p:nvPr/>
        </p:nvSpPr>
        <p:spPr>
          <a:xfrm>
            <a:off x="294968" y="270150"/>
            <a:ext cx="11897031" cy="8504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Our data science partners</a:t>
            </a:r>
          </a:p>
        </p:txBody>
      </p:sp>
      <p:pic>
        <p:nvPicPr>
          <p:cNvPr id="13" name="Picture 12">
            <a:extLst>
              <a:ext uri="{FF2B5EF4-FFF2-40B4-BE49-F238E27FC236}">
                <a16:creationId xmlns:a16="http://schemas.microsoft.com/office/drawing/2014/main" id="{85760259-6B5E-DF4E-A0A7-BB2A2CB4B802}"/>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777584" y="4026721"/>
            <a:ext cx="3054248" cy="2596350"/>
          </a:xfrm>
          <a:prstGeom prst="rect">
            <a:avLst/>
          </a:prstGeom>
          <a:ln>
            <a:solidFill>
              <a:schemeClr val="bg2">
                <a:lumMod val="90000"/>
              </a:schemeClr>
            </a:solidFill>
          </a:ln>
        </p:spPr>
      </p:pic>
      <p:pic>
        <p:nvPicPr>
          <p:cNvPr id="15" name="Picture 14">
            <a:extLst>
              <a:ext uri="{FF2B5EF4-FFF2-40B4-BE49-F238E27FC236}">
                <a16:creationId xmlns:a16="http://schemas.microsoft.com/office/drawing/2014/main" id="{D90776D3-1780-1E42-9C60-D1BA99BCEDE5}"/>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033056" y="4009488"/>
            <a:ext cx="3054248" cy="2602957"/>
          </a:xfrm>
          <a:prstGeom prst="rect">
            <a:avLst/>
          </a:prstGeom>
          <a:ln>
            <a:solidFill>
              <a:schemeClr val="bg2">
                <a:lumMod val="90000"/>
              </a:schemeClr>
            </a:solidFill>
          </a:ln>
        </p:spPr>
      </p:pic>
      <p:sp>
        <p:nvSpPr>
          <p:cNvPr id="16" name="Rectangle 15">
            <a:extLst>
              <a:ext uri="{FF2B5EF4-FFF2-40B4-BE49-F238E27FC236}">
                <a16:creationId xmlns:a16="http://schemas.microsoft.com/office/drawing/2014/main" id="{C2331111-36ED-9C47-B0DB-65D558A33002}"/>
              </a:ext>
            </a:extLst>
          </p:cNvPr>
          <p:cNvSpPr/>
          <p:nvPr/>
        </p:nvSpPr>
        <p:spPr>
          <a:xfrm>
            <a:off x="2678632" y="5790130"/>
            <a:ext cx="3054248" cy="5373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6EB47F8-3EEF-0D4A-8F64-96EC58A08FC7}"/>
              </a:ext>
            </a:extLst>
          </p:cNvPr>
          <p:cNvSpPr txBox="1"/>
          <p:nvPr/>
        </p:nvSpPr>
        <p:spPr>
          <a:xfrm>
            <a:off x="2902013" y="5844326"/>
            <a:ext cx="2587620"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2060"/>
                </a:solidFill>
                <a:effectLst/>
                <a:uLnTx/>
                <a:uFillTx/>
                <a:latin typeface="ITC Franklin Gothic Std Book" panose="020B0504030503020204" pitchFamily="34" charset="77"/>
                <a:ea typeface="+mn-ea"/>
                <a:cs typeface="+mn-cs"/>
                <a:sym typeface="Helvetica Light"/>
              </a:rPr>
              <a:t>DOD: U.S. Army</a:t>
            </a:r>
          </a:p>
        </p:txBody>
      </p:sp>
      <p:sp>
        <p:nvSpPr>
          <p:cNvPr id="17" name="Rectangle 16">
            <a:extLst>
              <a:ext uri="{FF2B5EF4-FFF2-40B4-BE49-F238E27FC236}">
                <a16:creationId xmlns:a16="http://schemas.microsoft.com/office/drawing/2014/main" id="{4B1A70FC-F172-FB44-8E3E-847523F18083}"/>
              </a:ext>
            </a:extLst>
          </p:cNvPr>
          <p:cNvSpPr/>
          <p:nvPr/>
        </p:nvSpPr>
        <p:spPr>
          <a:xfrm>
            <a:off x="7033056" y="5790130"/>
            <a:ext cx="3054248" cy="5373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5441B5BD-3AA1-334F-8DE4-581134A714FD}"/>
              </a:ext>
            </a:extLst>
          </p:cNvPr>
          <p:cNvSpPr txBox="1"/>
          <p:nvPr/>
        </p:nvSpPr>
        <p:spPr>
          <a:xfrm>
            <a:off x="7132008" y="5863159"/>
            <a:ext cx="2955296"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2060"/>
                </a:solidFill>
                <a:effectLst/>
                <a:uLnTx/>
                <a:uFillTx/>
                <a:latin typeface="ITC Franklin Gothic Std Book" panose="020B0504030503020204" pitchFamily="34" charset="77"/>
                <a:ea typeface="+mn-ea"/>
                <a:cs typeface="+mn-cs"/>
                <a:sym typeface="Helvetica Light"/>
              </a:rPr>
              <a:t>Local Government</a:t>
            </a:r>
          </a:p>
        </p:txBody>
      </p:sp>
      <p:sp>
        <p:nvSpPr>
          <p:cNvPr id="19" name="Rectangle 18">
            <a:extLst>
              <a:ext uri="{FF2B5EF4-FFF2-40B4-BE49-F238E27FC236}">
                <a16:creationId xmlns:a16="http://schemas.microsoft.com/office/drawing/2014/main" id="{A7845F99-A1BC-AA4F-81B5-40698549A783}"/>
              </a:ext>
            </a:extLst>
          </p:cNvPr>
          <p:cNvSpPr/>
          <p:nvPr/>
        </p:nvSpPr>
        <p:spPr>
          <a:xfrm>
            <a:off x="2693540" y="2761730"/>
            <a:ext cx="3210394" cy="5373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B72DF7A-9579-E74A-95F4-DDDECFD61977}"/>
              </a:ext>
            </a:extLst>
          </p:cNvPr>
          <p:cNvSpPr txBox="1"/>
          <p:nvPr/>
        </p:nvSpPr>
        <p:spPr>
          <a:xfrm>
            <a:off x="2777583" y="2814601"/>
            <a:ext cx="2972885"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defPPr>
              <a:defRPr lang="en-US"/>
            </a:defPPr>
            <a:lvl1pPr algn="ctr" defTabSz="412750" hangingPunct="0">
              <a:defRPr sz="2800" kern="0">
                <a:solidFill>
                  <a:srgbClr val="002060"/>
                </a:solidFill>
                <a:latin typeface="ITC Franklin Gothic Std Book" panose="020B0504030503020204" pitchFamily="34" charset="77"/>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2060"/>
                </a:solidFill>
                <a:effectLst/>
                <a:uLnTx/>
                <a:uFillTx/>
                <a:latin typeface="ITC Franklin Gothic Std Book" panose="020B0504030503020204" pitchFamily="34" charset="77"/>
                <a:ea typeface="+mn-ea"/>
                <a:cs typeface="+mn-cs"/>
                <a:sym typeface="Helvetica Light"/>
              </a:rPr>
              <a:t>Industry</a:t>
            </a:r>
          </a:p>
        </p:txBody>
      </p:sp>
      <p:sp>
        <p:nvSpPr>
          <p:cNvPr id="20" name="Rectangle 19">
            <a:extLst>
              <a:ext uri="{FF2B5EF4-FFF2-40B4-BE49-F238E27FC236}">
                <a16:creationId xmlns:a16="http://schemas.microsoft.com/office/drawing/2014/main" id="{756BF2FA-AA07-F644-9E5E-2DA2D5CA8F58}"/>
              </a:ext>
            </a:extLst>
          </p:cNvPr>
          <p:cNvSpPr/>
          <p:nvPr/>
        </p:nvSpPr>
        <p:spPr>
          <a:xfrm>
            <a:off x="7018148" y="2761730"/>
            <a:ext cx="3054247" cy="7419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48CB414-49FC-EF43-B5AE-70416DD13FC6}"/>
              </a:ext>
            </a:extLst>
          </p:cNvPr>
          <p:cNvSpPr txBox="1"/>
          <p:nvPr/>
        </p:nvSpPr>
        <p:spPr>
          <a:xfrm>
            <a:off x="7090249" y="2816639"/>
            <a:ext cx="2997055" cy="7437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ts val="2500"/>
              </a:lnSpc>
              <a:spcBef>
                <a:spcPts val="0"/>
              </a:spcBef>
              <a:spcAft>
                <a:spcPts val="0"/>
              </a:spcAft>
              <a:buClrTx/>
              <a:buSzTx/>
              <a:buFontTx/>
              <a:buNone/>
              <a:tabLst/>
              <a:defRPr/>
            </a:pPr>
            <a:r>
              <a:rPr kumimoji="0" lang="en-US" sz="2400" b="0" i="0" u="none" strike="noStrike" kern="1200" cap="none" spc="0" normalizeH="0" baseline="0" noProof="0">
                <a:ln>
                  <a:noFill/>
                </a:ln>
                <a:solidFill>
                  <a:srgbClr val="002060"/>
                </a:solidFill>
                <a:effectLst/>
                <a:uLnTx/>
                <a:uFillTx/>
                <a:latin typeface="ITC Franklin Gothic Std Book" panose="020B0504030503020204" pitchFamily="34" charset="0"/>
                <a:ea typeface="+mn-ea"/>
                <a:cs typeface="+mn-cs"/>
                <a:sym typeface="Helvetica Light"/>
              </a:rPr>
              <a:t>Federal Statistical Agencies</a:t>
            </a:r>
          </a:p>
        </p:txBody>
      </p:sp>
    </p:spTree>
    <p:extLst>
      <p:ext uri="{BB962C8B-B14F-4D97-AF65-F5344CB8AC3E}">
        <p14:creationId xmlns:p14="http://schemas.microsoft.com/office/powerpoint/2010/main" val="401456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Science Framework Graphic">
            <a:extLst>
              <a:ext uri="{FF2B5EF4-FFF2-40B4-BE49-F238E27FC236}">
                <a16:creationId xmlns:a16="http://schemas.microsoft.com/office/drawing/2014/main" id="{97BD43C8-DC73-1571-3288-E30FA7ED29D6}"/>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587500" y="1193815"/>
            <a:ext cx="9321800" cy="5400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84722A-9D87-4F96-2B62-56D8F5747BA0}"/>
              </a:ext>
            </a:extLst>
          </p:cNvPr>
          <p:cNvSpPr txBox="1"/>
          <p:nvPr/>
        </p:nvSpPr>
        <p:spPr>
          <a:xfrm>
            <a:off x="294968" y="270150"/>
            <a:ext cx="11897031" cy="8504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002060"/>
                </a:solidFill>
                <a:effectLst/>
                <a:uLnTx/>
                <a:uFillTx/>
                <a:latin typeface="ITC Franklin Gothic Std Book" panose="020B0504030503020204" pitchFamily="34" charset="0"/>
                <a:ea typeface="+mn-ea"/>
                <a:cs typeface="+mn-cs"/>
                <a:sym typeface="Helvetica Light"/>
              </a:rPr>
              <a:t>Our data science framework</a:t>
            </a:r>
          </a:p>
        </p:txBody>
      </p:sp>
    </p:spTree>
    <p:extLst>
      <p:ext uri="{BB962C8B-B14F-4D97-AF65-F5344CB8AC3E}">
        <p14:creationId xmlns:p14="http://schemas.microsoft.com/office/powerpoint/2010/main" val="13595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C57F8-169C-6346-A208-93C183D8245D}"/>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gn="l"/>
            <a:endParaRPr lang="en-US" sz="6600" kern="120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D636D790-2519-4343-B103-48BABA9D406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125837" y="0"/>
            <a:ext cx="4059916" cy="4242806"/>
          </a:xfrm>
          <a:prstGeom prst="rect">
            <a:avLst/>
          </a:prstGeom>
        </p:spPr>
      </p:pic>
      <p:pic>
        <p:nvPicPr>
          <p:cNvPr id="4" name="Picture 3">
            <a:extLst>
              <a:ext uri="{FF2B5EF4-FFF2-40B4-BE49-F238E27FC236}">
                <a16:creationId xmlns:a16="http://schemas.microsoft.com/office/drawing/2014/main" id="{99FC0DBC-DB10-F64E-92F7-4F35812995E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 y="-5197"/>
            <a:ext cx="4062918" cy="4242816"/>
          </a:xfrm>
          <a:prstGeom prst="rect">
            <a:avLst/>
          </a:prstGeom>
        </p:spPr>
      </p:pic>
      <p:pic>
        <p:nvPicPr>
          <p:cNvPr id="5" name="Picture 4">
            <a:extLst>
              <a:ext uri="{FF2B5EF4-FFF2-40B4-BE49-F238E27FC236}">
                <a16:creationId xmlns:a16="http://schemas.microsoft.com/office/drawing/2014/main" id="{0C7C7DA8-82C6-4740-82BC-44002B73621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075414" y="-681"/>
            <a:ext cx="4059936" cy="4242806"/>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cxnSp>
        <p:nvCxnSpPr>
          <p:cNvPr id="57" name="Straight Connector 56">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58">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919"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5838"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DEBBD6D-E9EB-4047-B8FF-270ADD004C16}"/>
              </a:ext>
            </a:extLst>
          </p:cNvPr>
          <p:cNvSpPr/>
          <p:nvPr/>
        </p:nvSpPr>
        <p:spPr>
          <a:xfrm>
            <a:off x="-3" y="4246642"/>
            <a:ext cx="12192003" cy="261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D7CDB08A-12EF-5441-9BC5-3127E97E0530}"/>
              </a:ext>
            </a:extLst>
          </p:cNvPr>
          <p:cNvSpPr txBox="1"/>
          <p:nvPr/>
        </p:nvSpPr>
        <p:spPr>
          <a:xfrm>
            <a:off x="1446835" y="4603361"/>
            <a:ext cx="9802723" cy="131764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6000" b="0" i="0" u="none" strike="noStrike" kern="1200" cap="none" spc="0" normalizeH="0" baseline="0" noProof="0">
                <a:ln>
                  <a:noFill/>
                </a:ln>
                <a:solidFill>
                  <a:srgbClr val="002060"/>
                </a:solidFill>
                <a:effectLst/>
                <a:uLnTx/>
                <a:uFillTx/>
                <a:latin typeface="ITC Franklin Gothic Std Book" panose="020B0504030503020204" pitchFamily="34" charset="77"/>
                <a:ea typeface="+mn-ea"/>
                <a:cs typeface="+mn-cs"/>
                <a:sym typeface="Helvetica Light"/>
              </a:rPr>
              <a:t>Metropolitan to Main Street</a:t>
            </a:r>
          </a:p>
        </p:txBody>
      </p:sp>
      <p:cxnSp>
        <p:nvCxnSpPr>
          <p:cNvPr id="37" name="Straight Connector 36">
            <a:extLst>
              <a:ext uri="{FF2B5EF4-FFF2-40B4-BE49-F238E27FC236}">
                <a16:creationId xmlns:a16="http://schemas.microsoft.com/office/drawing/2014/main" id="{EA16DA45-5D1F-B54A-852F-C89FACCA4619}"/>
              </a:ext>
            </a:extLst>
          </p:cNvPr>
          <p:cNvCxnSpPr/>
          <p:nvPr/>
        </p:nvCxnSpPr>
        <p:spPr>
          <a:xfrm>
            <a:off x="1863524" y="6030413"/>
            <a:ext cx="8773610" cy="0"/>
          </a:xfrm>
          <a:prstGeom prst="line">
            <a:avLst/>
          </a:prstGeom>
          <a:noFill/>
          <a:ln w="9525" cap="flat">
            <a:solidFill>
              <a:schemeClr val="tx1"/>
            </a:solidFill>
            <a:prstDash val="sysDot"/>
            <a:miter lim="400000"/>
          </a:ln>
          <a:effectLst/>
          <a:sp3d/>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DC130274-CD37-8249-89FE-CB0911274AAC}"/>
              </a:ext>
            </a:extLst>
          </p:cNvPr>
          <p:cNvCxnSpPr/>
          <p:nvPr/>
        </p:nvCxnSpPr>
        <p:spPr>
          <a:xfrm>
            <a:off x="1946477" y="5823991"/>
            <a:ext cx="8773610" cy="0"/>
          </a:xfrm>
          <a:prstGeom prst="line">
            <a:avLst/>
          </a:prstGeom>
          <a:noFill/>
          <a:ln w="9525" cap="flat">
            <a:solidFill>
              <a:srgbClr val="002060"/>
            </a:solidFill>
            <a:prstDash val="sysDot"/>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47540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ADF25BD-3364-3747-A248-4415D82644C8}"/>
              </a:ext>
            </a:extLst>
          </p:cNvPr>
          <p:cNvSpPr/>
          <p:nvPr/>
        </p:nvSpPr>
        <p:spPr>
          <a:xfrm>
            <a:off x="7536523" y="0"/>
            <a:ext cx="4655477" cy="6858000"/>
          </a:xfrm>
          <a:prstGeom prst="rect">
            <a:avLst/>
          </a:prstGeom>
          <a:solidFill>
            <a:srgbClr val="222C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3EEF2AC-5150-854A-9C91-CD85E4EE195C}"/>
              </a:ext>
            </a:extLst>
          </p:cNvPr>
          <p:cNvSpPr txBox="1"/>
          <p:nvPr/>
        </p:nvSpPr>
        <p:spPr>
          <a:xfrm>
            <a:off x="7585868" y="2385263"/>
            <a:ext cx="4582982" cy="170295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0" i="0" u="none" strike="noStrike" kern="1200" cap="none" spc="0" normalizeH="0" baseline="0" noProof="0">
                <a:ln>
                  <a:noFill/>
                </a:ln>
                <a:solidFill>
                  <a:prstClr val="white"/>
                </a:solidFill>
                <a:effectLst/>
                <a:uLnTx/>
                <a:uFillTx/>
                <a:latin typeface="ITC Franklin Gothic Std Book" panose="020B0504030503020204" pitchFamily="34" charset="77"/>
                <a:ea typeface="+mn-ea"/>
                <a:cs typeface="+mn-cs"/>
                <a:sym typeface="Helvetica Light"/>
              </a:rPr>
              <a:t>Out of the Office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400" b="0" i="0" u="none" strike="noStrike" kern="1200" cap="none" spc="0" normalizeH="0" baseline="0" noProof="0">
                <a:ln>
                  <a:noFill/>
                </a:ln>
                <a:solidFill>
                  <a:prstClr val="white"/>
                </a:solidFill>
                <a:effectLst/>
                <a:uLnTx/>
                <a:uFillTx/>
                <a:latin typeface="ITC Franklin Gothic Std Book" panose="020B0504030503020204" pitchFamily="34" charset="77"/>
                <a:ea typeface="+mn-ea"/>
                <a:cs typeface="+mn-cs"/>
                <a:sym typeface="Helvetica Light"/>
              </a:rPr>
              <a:t>into the Community</a:t>
            </a:r>
          </a:p>
        </p:txBody>
      </p:sp>
      <p:sp>
        <p:nvSpPr>
          <p:cNvPr id="77" name="Rectangle 14">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16">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79" name="Rectangle 18">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a:extLst>
              <a:ext uri="{FF2B5EF4-FFF2-40B4-BE49-F238E27FC236}">
                <a16:creationId xmlns:a16="http://schemas.microsoft.com/office/drawing/2014/main" id="{DBCCCFC7-12E9-F74F-9058-14E12C818E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139" y="810881"/>
            <a:ext cx="2945339" cy="2945339"/>
          </a:xfrm>
          <a:prstGeom prst="rect">
            <a:avLst/>
          </a:prstGeom>
        </p:spPr>
      </p:pic>
      <p:sp>
        <p:nvSpPr>
          <p:cNvPr id="80" name="Rectangle 20">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9">
            <a:extLst>
              <a:ext uri="{FF2B5EF4-FFF2-40B4-BE49-F238E27FC236}">
                <a16:creationId xmlns:a16="http://schemas.microsoft.com/office/drawing/2014/main" id="{E68CA4BD-8D05-EC49-B7BB-03244F05AE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4378" y="810882"/>
            <a:ext cx="1812575" cy="1812575"/>
          </a:xfrm>
          <a:prstGeom prst="rect">
            <a:avLst/>
          </a:prstGeom>
        </p:spPr>
      </p:pic>
      <p:sp>
        <p:nvSpPr>
          <p:cNvPr id="81" name="Rectangle 22">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37A4BD17-1B4A-854F-92E3-107599E0AF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39789" y="4279769"/>
            <a:ext cx="1762038" cy="1762038"/>
          </a:xfrm>
          <a:prstGeom prst="rect">
            <a:avLst/>
          </a:prstGeom>
        </p:spPr>
      </p:pic>
      <p:sp>
        <p:nvSpPr>
          <p:cNvPr id="82" name="Rectangle 24">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967A1DFF-3EF3-AA49-888C-4C0FB38254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23497" y="3357450"/>
            <a:ext cx="2434338" cy="2434338"/>
          </a:xfrm>
          <a:prstGeom prst="rect">
            <a:avLst/>
          </a:prstGeom>
        </p:spPr>
      </p:pic>
      <p:cxnSp>
        <p:nvCxnSpPr>
          <p:cNvPr id="76" name="Straight Connector 75">
            <a:extLst>
              <a:ext uri="{FF2B5EF4-FFF2-40B4-BE49-F238E27FC236}">
                <a16:creationId xmlns:a16="http://schemas.microsoft.com/office/drawing/2014/main" id="{486AF0D8-4DD6-EB4A-B07C-7DCB2D4EB3DE}"/>
              </a:ext>
            </a:extLst>
          </p:cNvPr>
          <p:cNvCxnSpPr>
            <a:cxnSpLocks/>
          </p:cNvCxnSpPr>
          <p:nvPr/>
        </p:nvCxnSpPr>
        <p:spPr>
          <a:xfrm>
            <a:off x="8285577" y="4449223"/>
            <a:ext cx="3183564" cy="0"/>
          </a:xfrm>
          <a:prstGeom prst="line">
            <a:avLst/>
          </a:prstGeom>
          <a:noFill/>
          <a:ln w="9525" cap="flat">
            <a:solidFill>
              <a:schemeClr val="tx1"/>
            </a:solidFill>
            <a:prstDash val="sysDot"/>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86599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ext Hierarch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Image Lar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Image Large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Image Smal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marR="0" algn="l" defTabSz="914400" rtl="0" eaLnBrk="1" fontAlgn="auto" latinLnBrk="0" hangingPunct="1">
          <a:lnSpc>
            <a:spcPct val="100000"/>
          </a:lnSpc>
          <a:spcBef>
            <a:spcPts val="0"/>
          </a:spcBef>
          <a:spcAft>
            <a:spcPts val="0"/>
          </a:spcAft>
          <a:buClrTx/>
          <a:buSzTx/>
          <a:tabLst/>
          <a:defRPr kumimoji="0" sz="3200" b="0" i="0" u="none" strike="noStrike" kern="1200" cap="none" spc="0" normalizeH="0" baseline="0" noProof="0" dirty="0" smtClean="0">
            <a:ln>
              <a:noFill/>
            </a:ln>
            <a:solidFill>
              <a:prstClr val="black"/>
            </a:solidFill>
            <a:effectLst/>
            <a:uLnTx/>
            <a:uFillTx/>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A33D364A-5459-824D-BD63-A628ED6AFFDF}"/>
    </a:ext>
  </a:extLst>
</a:theme>
</file>

<file path=ppt/theme/theme18.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1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Pag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4368A4E1-956E-1D4D-B20B-BDE19238EAF7}"/>
    </a:ext>
  </a:extLst>
</a:theme>
</file>

<file path=ppt/theme/theme21.xml><?xml version="1.0" encoding="utf-8"?>
<a:theme xmlns:a="http://schemas.openxmlformats.org/drawingml/2006/main" name="2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2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000" dirty="0">
            <a:latin typeface="Arial Narrow" panose="020B0604020202020204" pitchFamily="34" charset="0"/>
            <a:cs typeface="Arial Narrow"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2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5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26.xml><?xml version="1.0" encoding="utf-8"?>
<a:theme xmlns:a="http://schemas.openxmlformats.org/drawingml/2006/main" name="4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smtClean="0">
            <a:solidFill>
              <a:srgbClr val="898989"/>
            </a:solidFill>
            <a:latin typeface="Trebuchet MS" charset="0"/>
            <a:ea typeface="Trebuchet MS" charset="0"/>
            <a:cs typeface="Trebuchet MS"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496CDDF9-946B-054A-A9A5-426061E3E841}"/>
    </a:ext>
  </a:extLst>
</a:theme>
</file>

<file path=ppt/theme/theme27.xml><?xml version="1.0" encoding="utf-8"?>
<a:theme xmlns:a="http://schemas.openxmlformats.org/drawingml/2006/main" name="4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28.xml><?xml version="1.0" encoding="utf-8"?>
<a:theme xmlns:a="http://schemas.openxmlformats.org/drawingml/2006/main" name="3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3.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1_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ulleted List One Colum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ulleted List Two Colum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ex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8ED6CD-F71E-4606-9B9A-447043553782}">
  <ds:schemaRefs>
    <ds:schemaRef ds:uri="http://schemas.microsoft.com/sharepoint/v3/contenttype/forms"/>
  </ds:schemaRefs>
</ds:datastoreItem>
</file>

<file path=customXml/itemProps2.xml><?xml version="1.0" encoding="utf-8"?>
<ds:datastoreItem xmlns:ds="http://schemas.openxmlformats.org/officeDocument/2006/customXml" ds:itemID="{5DA6D9B2-8671-40A4-B2DC-BB34B8F15B66}">
  <ds:schemaRefs>
    <ds:schemaRef ds:uri="http://www.w3.org/XML/1998/namespace"/>
    <ds:schemaRef ds:uri="http://purl.org/dc/dcmitype/"/>
    <ds:schemaRef ds:uri="7a2657dd-b8a5-4c99-8d51-b0b9d254c989"/>
    <ds:schemaRef ds:uri="http://schemas.microsoft.com/office/infopath/2007/PartnerControls"/>
    <ds:schemaRef ds:uri="http://purl.org/dc/terms/"/>
    <ds:schemaRef ds:uri="http://purl.org/dc/elements/1.1/"/>
    <ds:schemaRef ds:uri="5ba80a41-9917-4a22-8f13-cb051ddce64c"/>
    <ds:schemaRef ds:uri="http://schemas.microsoft.com/office/2006/documentManagement/types"/>
    <ds:schemaRef ds:uri="http://schemas.microsoft.com/office/2006/metadata/properties"/>
    <ds:schemaRef ds:uri="http://schemas.openxmlformats.org/package/2006/metadata/core-properties"/>
  </ds:schemaRefs>
</ds:datastoreItem>
</file>

<file path=customXml/itemProps3.xml><?xml version="1.0" encoding="utf-8"?>
<ds:datastoreItem xmlns:ds="http://schemas.openxmlformats.org/officeDocument/2006/customXml" ds:itemID="{3AC53E8B-D734-4EE3-8DEA-D6BEAD90DB03}"/>
</file>

<file path=docProps/app.xml><?xml version="1.0" encoding="utf-8"?>
<Properties xmlns="http://schemas.openxmlformats.org/officeDocument/2006/extended-properties" xmlns:vt="http://schemas.openxmlformats.org/officeDocument/2006/docPropsVTypes">
  <TotalTime>1225</TotalTime>
  <Words>7304</Words>
  <Application>Microsoft Macintosh PowerPoint</Application>
  <PresentationFormat>Widescreen</PresentationFormat>
  <Paragraphs>741</Paragraphs>
  <Slides>45</Slides>
  <Notes>44</Notes>
  <HiddenSlides>0</HiddenSlides>
  <MMClips>1</MMClips>
  <ScaleCrop>false</ScaleCrop>
  <HeadingPairs>
    <vt:vector size="6" baseType="variant">
      <vt:variant>
        <vt:lpstr>Fonts Used</vt:lpstr>
      </vt:variant>
      <vt:variant>
        <vt:i4>23</vt:i4>
      </vt:variant>
      <vt:variant>
        <vt:lpstr>Theme</vt:lpstr>
      </vt:variant>
      <vt:variant>
        <vt:i4>31</vt:i4>
      </vt:variant>
      <vt:variant>
        <vt:lpstr>Slide Titles</vt:lpstr>
      </vt:variant>
      <vt:variant>
        <vt:i4>45</vt:i4>
      </vt:variant>
    </vt:vector>
  </HeadingPairs>
  <TitlesOfParts>
    <vt:vector size="99" baseType="lpstr">
      <vt:lpstr>-webkit-standard</vt:lpstr>
      <vt:lpstr>'Roboto-Bold'</vt:lpstr>
      <vt:lpstr>Arial</vt:lpstr>
      <vt:lpstr>Arial Narrow</vt:lpstr>
      <vt:lpstr>Big Caslon</vt:lpstr>
      <vt:lpstr>Calibri</vt:lpstr>
      <vt:lpstr>Calibri Light</vt:lpstr>
      <vt:lpstr>Gill Sans</vt:lpstr>
      <vt:lpstr>Gill Sans  </vt:lpstr>
      <vt:lpstr>Gill Sans Light</vt:lpstr>
      <vt:lpstr>Gill Sans MT</vt:lpstr>
      <vt:lpstr>Helvetica</vt:lpstr>
      <vt:lpstr>Helvetica Light</vt:lpstr>
      <vt:lpstr>ITC Franklin Gothic Std Bk Cd</vt:lpstr>
      <vt:lpstr>ITC Franklin Gothic Std Book</vt:lpstr>
      <vt:lpstr>ITC Franklin Gothic Std Demi Co</vt:lpstr>
      <vt:lpstr>ITC Franklin Gothic Std Heavy</vt:lpstr>
      <vt:lpstr>ITC Franklin Gothic Std Med</vt:lpstr>
      <vt:lpstr>Roboto Black</vt:lpstr>
      <vt:lpstr>Roboto Bold</vt:lpstr>
      <vt:lpstr>Stratum2 Regular</vt:lpstr>
      <vt:lpstr>Times</vt:lpstr>
      <vt:lpstr>Times New Roman</vt:lpstr>
      <vt:lpstr>Title Page 2</vt:lpstr>
      <vt:lpstr>Title Page 3</vt:lpstr>
      <vt:lpstr>Title Page 4</vt:lpstr>
      <vt:lpstr>Contents</vt:lpstr>
      <vt:lpstr>Quote</vt:lpstr>
      <vt:lpstr>Blank</vt:lpstr>
      <vt:lpstr>Bulleted List One Column</vt:lpstr>
      <vt:lpstr>Bulleted List Two Column</vt:lpstr>
      <vt:lpstr>Text</vt:lpstr>
      <vt:lpstr>Text Hierarchy</vt:lpstr>
      <vt:lpstr>Table</vt:lpstr>
      <vt:lpstr>Image Large</vt:lpstr>
      <vt:lpstr>Image Large Placeholder</vt:lpstr>
      <vt:lpstr>Image Small</vt:lpstr>
      <vt:lpstr>Image Small Placeholder</vt:lpstr>
      <vt:lpstr>Office Theme</vt:lpstr>
      <vt:lpstr>2_Quote</vt:lpstr>
      <vt:lpstr>1_Title Page 4</vt:lpstr>
      <vt:lpstr>1_Office Theme</vt:lpstr>
      <vt:lpstr>1_Image Small Placeholder</vt:lpstr>
      <vt:lpstr>2_Title Page 4</vt:lpstr>
      <vt:lpstr>1_Custom Design</vt:lpstr>
      <vt:lpstr>2_Image Small Placeholder</vt:lpstr>
      <vt:lpstr>2_Office Theme</vt:lpstr>
      <vt:lpstr>5_Title Page 4</vt:lpstr>
      <vt:lpstr>4_SDAL_Biocomplexity</vt:lpstr>
      <vt:lpstr>4_Quote</vt:lpstr>
      <vt:lpstr>3_Image Small Placeholder</vt:lpstr>
      <vt:lpstr>3_Title Page 4</vt:lpstr>
      <vt:lpstr>3_Office Theme</vt:lpstr>
      <vt:lpstr>1_Title Page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Arlington, Virginia </vt:lpstr>
      <vt:lpstr>PowerPoint Presentation</vt:lpstr>
      <vt:lpstr>Strategic and anticipatory  decision making in Arlington</vt:lpstr>
      <vt:lpstr>PowerPoint Presentation</vt:lpstr>
      <vt:lpstr>Descriptive: early data insights</vt:lpstr>
      <vt:lpstr>PowerPoint Presentation</vt:lpstr>
      <vt:lpstr>Citizen Safety: Operation Firesafe   </vt:lpstr>
      <vt:lpstr>PowerPoint Presentation</vt:lpstr>
      <vt:lpstr>PowerPoint Presentation</vt:lpstr>
      <vt:lpstr>The Belmont Report</vt:lpstr>
      <vt:lpstr>The Menlo Report   </vt:lpstr>
      <vt:lpstr>The Menlo Report Companion Report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 Census Bureau in the News</vt:lpstr>
      <vt:lpstr>PowerPoint Presentation</vt:lpstr>
      <vt:lpstr>Paradigm Shift for Census Bureau:  Focus on Purpose and Use </vt:lpstr>
      <vt:lpstr>Introducing the Curated Data Enterprise </vt:lpstr>
      <vt:lpstr>Early Discussions with Experts </vt:lpstr>
      <vt:lpstr>Census Bureau MOU Tasking </vt:lpstr>
      <vt:lpstr>PowerPoint Presentation</vt:lpstr>
      <vt:lpstr>Use Cases - Three Compelling Examples of “Purpose and Use”</vt:lpstr>
      <vt:lpstr>PowerPoint Presentation</vt:lpstr>
      <vt:lpstr>PowerPoint Presentation</vt:lpstr>
      <vt:lpstr>Our Data Science Evolution</vt:lpstr>
      <vt:lpstr>American Statistical Association (ASA)  Ethical Guidelines, Webinars, and Podcast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Wilbur, Tobias J. (tjw3j)</dc:creator>
  <cp:lastModifiedBy>Microsoft Office User</cp:lastModifiedBy>
  <cp:revision>9</cp:revision>
  <dcterms:created xsi:type="dcterms:W3CDTF">2017-12-19T19:57:09Z</dcterms:created>
  <dcterms:modified xsi:type="dcterms:W3CDTF">2023-05-31T14:54:14Z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